
<file path=[Content_Types].xml><?xml version="1.0" encoding="utf-8"?>
<Types xmlns="http://schemas.openxmlformats.org/package/2006/content-types">
  <Default Extension="emf" ContentType="image/x-emf"/>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5.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6.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7.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8.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9.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10.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11.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 id="2147483670" r:id="rId5"/>
    <p:sldMasterId id="2147483684" r:id="rId6"/>
    <p:sldMasterId id="2147483703" r:id="rId7"/>
    <p:sldMasterId id="2147483732" r:id="rId8"/>
    <p:sldMasterId id="2147483756" r:id="rId9"/>
    <p:sldMasterId id="2147483808" r:id="rId10"/>
    <p:sldMasterId id="2147483840" r:id="rId11"/>
    <p:sldMasterId id="2147483853" r:id="rId12"/>
    <p:sldMasterId id="2147483857" r:id="rId13"/>
    <p:sldMasterId id="2147483880" r:id="rId14"/>
    <p:sldMasterId id="2147483906" r:id="rId15"/>
  </p:sldMasterIdLst>
  <p:notesMasterIdLst>
    <p:notesMasterId r:id="rId67"/>
  </p:notesMasterIdLst>
  <p:sldIdLst>
    <p:sldId id="2076136576" r:id="rId16"/>
    <p:sldId id="4751" r:id="rId17"/>
    <p:sldId id="2076136591" r:id="rId18"/>
    <p:sldId id="2076136565" r:id="rId19"/>
    <p:sldId id="4729" r:id="rId20"/>
    <p:sldId id="4408" r:id="rId21"/>
    <p:sldId id="4478" r:id="rId22"/>
    <p:sldId id="2076136581" r:id="rId23"/>
    <p:sldId id="2076136587" r:id="rId24"/>
    <p:sldId id="2076136569" r:id="rId25"/>
    <p:sldId id="2076136570" r:id="rId26"/>
    <p:sldId id="2076136572" r:id="rId27"/>
    <p:sldId id="2076136573" r:id="rId28"/>
    <p:sldId id="2076136574" r:id="rId29"/>
    <p:sldId id="2076136575" r:id="rId30"/>
    <p:sldId id="4404" r:id="rId31"/>
    <p:sldId id="4402" r:id="rId32"/>
    <p:sldId id="2076136583" r:id="rId33"/>
    <p:sldId id="4378" r:id="rId34"/>
    <p:sldId id="4393" r:id="rId35"/>
    <p:sldId id="2076136571" r:id="rId36"/>
    <p:sldId id="2076136588" r:id="rId37"/>
    <p:sldId id="4394" r:id="rId38"/>
    <p:sldId id="2076136577" r:id="rId39"/>
    <p:sldId id="4742" r:id="rId40"/>
    <p:sldId id="4748" r:id="rId41"/>
    <p:sldId id="2076136545" r:id="rId42"/>
    <p:sldId id="2076136554" r:id="rId43"/>
    <p:sldId id="2076136580" r:id="rId44"/>
    <p:sldId id="2076136590" r:id="rId45"/>
    <p:sldId id="10559" r:id="rId46"/>
    <p:sldId id="2076136557" r:id="rId47"/>
    <p:sldId id="4741" r:id="rId48"/>
    <p:sldId id="10546" r:id="rId49"/>
    <p:sldId id="2076136555" r:id="rId50"/>
    <p:sldId id="2076136558" r:id="rId51"/>
    <p:sldId id="2076136579" r:id="rId52"/>
    <p:sldId id="2076136547" r:id="rId53"/>
    <p:sldId id="10560" r:id="rId54"/>
    <p:sldId id="261" r:id="rId55"/>
    <p:sldId id="2076136559" r:id="rId56"/>
    <p:sldId id="2076136560" r:id="rId57"/>
    <p:sldId id="2076136561" r:id="rId58"/>
    <p:sldId id="2076136589" r:id="rId59"/>
    <p:sldId id="2076136562" r:id="rId60"/>
    <p:sldId id="2076136564" r:id="rId61"/>
    <p:sldId id="4367" r:id="rId62"/>
    <p:sldId id="4370" r:id="rId63"/>
    <p:sldId id="2076136584" r:id="rId64"/>
    <p:sldId id="2076136592" r:id="rId65"/>
    <p:sldId id="4375"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F8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5660DA-67D7-4703-8FEC-A4AA79485732}" v="18" dt="2019-11-07T03:48:27.5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3" autoAdjust="0"/>
    <p:restoredTop sz="76667" autoAdjust="0"/>
  </p:normalViewPr>
  <p:slideViewPr>
    <p:cSldViewPr snapToGrid="0">
      <p:cViewPr varScale="1">
        <p:scale>
          <a:sx n="77" d="100"/>
          <a:sy n="77" d="100"/>
        </p:scale>
        <p:origin x="783" y="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1.xml"/><Relationship Id="rId21" Type="http://schemas.openxmlformats.org/officeDocument/2006/relationships/slide" Target="slides/slide6.xml"/><Relationship Id="rId42" Type="http://schemas.openxmlformats.org/officeDocument/2006/relationships/slide" Target="slides/slide27.xml"/><Relationship Id="rId47" Type="http://schemas.openxmlformats.org/officeDocument/2006/relationships/slide" Target="slides/slide32.xml"/><Relationship Id="rId63" Type="http://schemas.openxmlformats.org/officeDocument/2006/relationships/slide" Target="slides/slide48.xml"/><Relationship Id="rId6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slide" Target="slides/slide43.xml"/><Relationship Id="rId66" Type="http://schemas.openxmlformats.org/officeDocument/2006/relationships/slide" Target="slides/slide51.xml"/><Relationship Id="rId5" Type="http://schemas.openxmlformats.org/officeDocument/2006/relationships/slideMaster" Target="slideMasters/slideMaster2.xml"/><Relationship Id="rId61" Type="http://schemas.openxmlformats.org/officeDocument/2006/relationships/slide" Target="slides/slide46.xml"/><Relationship Id="rId19" Type="http://schemas.openxmlformats.org/officeDocument/2006/relationships/slide" Target="slides/slide4.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slide" Target="slides/slide41.xml"/><Relationship Id="rId64" Type="http://schemas.openxmlformats.org/officeDocument/2006/relationships/slide" Target="slides/slide49.xml"/><Relationship Id="rId69"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36.xml"/><Relationship Id="rId72"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notesMaster" Target="notesMasters/notesMaster1.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slide" Target="slides/slide47.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 Type="http://schemas.openxmlformats.org/officeDocument/2006/relationships/slideMaster" Target="slideMasters/slideMaster7.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3.xml"/><Relationship Id="rId39" Type="http://schemas.openxmlformats.org/officeDocument/2006/relationships/slide" Target="slides/slide24.xml"/><Relationship Id="rId34" Type="http://schemas.openxmlformats.org/officeDocument/2006/relationships/slide" Target="slides/slide19.xml"/><Relationship Id="rId50" Type="http://schemas.openxmlformats.org/officeDocument/2006/relationships/slide" Target="slides/slide35.xml"/><Relationship Id="rId55" Type="http://schemas.openxmlformats.org/officeDocument/2006/relationships/slide" Target="slides/slide40.xml"/><Relationship Id="rId7" Type="http://schemas.openxmlformats.org/officeDocument/2006/relationships/slideMaster" Target="slideMasters/slideMaster4.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na Koprivica" userId="37bc7634-e0fe-401b-884a-8687e7b4159b" providerId="ADAL" clId="{FBCE48E7-C6B7-46E9-873A-EA27552E7780}"/>
    <pc:docChg chg="undo custSel modSld">
      <pc:chgData name="Lana Koprivica" userId="37bc7634-e0fe-401b-884a-8687e7b4159b" providerId="ADAL" clId="{FBCE48E7-C6B7-46E9-873A-EA27552E7780}" dt="2019-11-01T15:48:20.070" v="56" actId="20577"/>
      <pc:docMkLst>
        <pc:docMk/>
      </pc:docMkLst>
      <pc:sldChg chg="modSp mod">
        <pc:chgData name="Lana Koprivica" userId="37bc7634-e0fe-401b-884a-8687e7b4159b" providerId="ADAL" clId="{FBCE48E7-C6B7-46E9-873A-EA27552E7780}" dt="2019-11-01T15:48:20.070" v="56" actId="20577"/>
        <pc:sldMkLst>
          <pc:docMk/>
          <pc:sldMk cId="1553532164" sldId="2076136576"/>
        </pc:sldMkLst>
        <pc:spChg chg="mod">
          <ac:chgData name="Lana Koprivica" userId="37bc7634-e0fe-401b-884a-8687e7b4159b" providerId="ADAL" clId="{FBCE48E7-C6B7-46E9-873A-EA27552E7780}" dt="2019-11-01T15:48:20.070" v="56" actId="20577"/>
          <ac:spMkLst>
            <pc:docMk/>
            <pc:sldMk cId="1553532164" sldId="2076136576"/>
            <ac:spMk id="2" creationId="{CDA252E5-31A0-408B-899B-C52D1782F585}"/>
          </ac:spMkLst>
        </pc:spChg>
      </pc:sldChg>
    </pc:docChg>
  </pc:docChgLst>
  <pc:docChgLst>
    <pc:chgData name="Lana Koprivica" userId="37bc7634-e0fe-401b-884a-8687e7b4159b" providerId="ADAL" clId="{17772601-6E2C-4F50-8EB3-13FE4676B9C1}"/>
    <pc:docChg chg="delSld modSection">
      <pc:chgData name="Lana Koprivica" userId="37bc7634-e0fe-401b-884a-8687e7b4159b" providerId="ADAL" clId="{17772601-6E2C-4F50-8EB3-13FE4676B9C1}" dt="2019-11-01T15:23:39.062" v="0" actId="47"/>
      <pc:docMkLst>
        <pc:docMk/>
      </pc:docMkLst>
      <pc:sldChg chg="del">
        <pc:chgData name="Lana Koprivica" userId="37bc7634-e0fe-401b-884a-8687e7b4159b" providerId="ADAL" clId="{17772601-6E2C-4F50-8EB3-13FE4676B9C1}" dt="2019-11-01T15:23:39.062" v="0" actId="47"/>
        <pc:sldMkLst>
          <pc:docMk/>
          <pc:sldMk cId="826956306" sldId="4730"/>
        </pc:sldMkLst>
      </pc:sldChg>
    </pc:docChg>
  </pc:docChgLst>
  <pc:docChgLst>
    <pc:chgData name="Lana Koprivica" userId="37bc7634-e0fe-401b-884a-8687e7b4159b" providerId="ADAL" clId="{0B5660DA-67D7-4703-8FEC-A4AA79485732}"/>
    <pc:docChg chg="undo custSel addSld delSld modSld sldOrd addSection delSection">
      <pc:chgData name="Lana Koprivica" userId="37bc7634-e0fe-401b-884a-8687e7b4159b" providerId="ADAL" clId="{0B5660DA-67D7-4703-8FEC-A4AA79485732}" dt="2019-11-07T04:15:35.710" v="120"/>
      <pc:docMkLst>
        <pc:docMk/>
      </pc:docMkLst>
      <pc:sldChg chg="modSp mod">
        <pc:chgData name="Lana Koprivica" userId="37bc7634-e0fe-401b-884a-8687e7b4159b" providerId="ADAL" clId="{0B5660DA-67D7-4703-8FEC-A4AA79485732}" dt="2019-11-01T16:10:20.774" v="26" actId="6549"/>
        <pc:sldMkLst>
          <pc:docMk/>
          <pc:sldMk cId="390307282" sldId="4375"/>
        </pc:sldMkLst>
        <pc:spChg chg="mod">
          <ac:chgData name="Lana Koprivica" userId="37bc7634-e0fe-401b-884a-8687e7b4159b" providerId="ADAL" clId="{0B5660DA-67D7-4703-8FEC-A4AA79485732}" dt="2019-11-01T16:10:20.774" v="26" actId="6549"/>
          <ac:spMkLst>
            <pc:docMk/>
            <pc:sldMk cId="390307282" sldId="4375"/>
            <ac:spMk id="2" creationId="{28B45F2C-A601-4CE2-A48A-87281DA0723C}"/>
          </ac:spMkLst>
        </pc:spChg>
      </pc:sldChg>
      <pc:sldChg chg="ord">
        <pc:chgData name="Lana Koprivica" userId="37bc7634-e0fe-401b-884a-8687e7b4159b" providerId="ADAL" clId="{0B5660DA-67D7-4703-8FEC-A4AA79485732}" dt="2019-11-07T04:15:25.580" v="116"/>
        <pc:sldMkLst>
          <pc:docMk/>
          <pc:sldMk cId="3032733911" sldId="4378"/>
        </pc:sldMkLst>
      </pc:sldChg>
      <pc:sldChg chg="ord">
        <pc:chgData name="Lana Koprivica" userId="37bc7634-e0fe-401b-884a-8687e7b4159b" providerId="ADAL" clId="{0B5660DA-67D7-4703-8FEC-A4AA79485732}" dt="2019-11-07T04:14:56.552" v="114"/>
        <pc:sldMkLst>
          <pc:docMk/>
          <pc:sldMk cId="1950039831" sldId="4393"/>
        </pc:sldMkLst>
      </pc:sldChg>
      <pc:sldChg chg="ord">
        <pc:chgData name="Lana Koprivica" userId="37bc7634-e0fe-401b-884a-8687e7b4159b" providerId="ADAL" clId="{0B5660DA-67D7-4703-8FEC-A4AA79485732}" dt="2019-11-07T04:15:35.710" v="120"/>
        <pc:sldMkLst>
          <pc:docMk/>
          <pc:sldMk cId="2368018290" sldId="4394"/>
        </pc:sldMkLst>
      </pc:sldChg>
      <pc:sldChg chg="addSp delSp modSp mod modNotesTx">
        <pc:chgData name="Lana Koprivica" userId="37bc7634-e0fe-401b-884a-8687e7b4159b" providerId="ADAL" clId="{0B5660DA-67D7-4703-8FEC-A4AA79485732}" dt="2019-11-06T19:21:48.147" v="58" actId="6549"/>
        <pc:sldMkLst>
          <pc:docMk/>
          <pc:sldMk cId="1152787848" sldId="4751"/>
        </pc:sldMkLst>
        <pc:spChg chg="mod">
          <ac:chgData name="Lana Koprivica" userId="37bc7634-e0fe-401b-884a-8687e7b4159b" providerId="ADAL" clId="{0B5660DA-67D7-4703-8FEC-A4AA79485732}" dt="2019-11-06T16:23:09.011" v="34" actId="6549"/>
          <ac:spMkLst>
            <pc:docMk/>
            <pc:sldMk cId="1152787848" sldId="4751"/>
            <ac:spMk id="3" creationId="{F61C8C23-68F9-4F0C-8C32-78C1784FF8E0}"/>
          </ac:spMkLst>
        </pc:spChg>
        <pc:spChg chg="add del">
          <ac:chgData name="Lana Koprivica" userId="37bc7634-e0fe-401b-884a-8687e7b4159b" providerId="ADAL" clId="{0B5660DA-67D7-4703-8FEC-A4AA79485732}" dt="2019-11-06T16:22:59.591" v="32"/>
          <ac:spMkLst>
            <pc:docMk/>
            <pc:sldMk cId="1152787848" sldId="4751"/>
            <ac:spMk id="4" creationId="{E3A9984F-2F88-48C1-B3C2-52888020FDA5}"/>
          </ac:spMkLst>
        </pc:spChg>
      </pc:sldChg>
      <pc:sldChg chg="del">
        <pc:chgData name="Lana Koprivica" userId="37bc7634-e0fe-401b-884a-8687e7b4159b" providerId="ADAL" clId="{0B5660DA-67D7-4703-8FEC-A4AA79485732}" dt="2019-11-01T16:09:32.585" v="16" actId="47"/>
        <pc:sldMkLst>
          <pc:docMk/>
          <pc:sldMk cId="1227788250" sldId="10561"/>
        </pc:sldMkLst>
      </pc:sldChg>
      <pc:sldChg chg="del">
        <pc:chgData name="Lana Koprivica" userId="37bc7634-e0fe-401b-884a-8687e7b4159b" providerId="ADAL" clId="{0B5660DA-67D7-4703-8FEC-A4AA79485732}" dt="2019-11-01T16:07:18.154" v="9" actId="47"/>
        <pc:sldMkLst>
          <pc:docMk/>
          <pc:sldMk cId="1013134453" sldId="2076136550"/>
        </pc:sldMkLst>
      </pc:sldChg>
      <pc:sldChg chg="modSp mod">
        <pc:chgData name="Lana Koprivica" userId="37bc7634-e0fe-401b-884a-8687e7b4159b" providerId="ADAL" clId="{0B5660DA-67D7-4703-8FEC-A4AA79485732}" dt="2019-11-01T16:06:50.712" v="8" actId="20577"/>
        <pc:sldMkLst>
          <pc:docMk/>
          <pc:sldMk cId="3970525546" sldId="2076136554"/>
        </pc:sldMkLst>
        <pc:spChg chg="mod">
          <ac:chgData name="Lana Koprivica" userId="37bc7634-e0fe-401b-884a-8687e7b4159b" providerId="ADAL" clId="{0B5660DA-67D7-4703-8FEC-A4AA79485732}" dt="2019-11-01T16:06:50.712" v="8" actId="20577"/>
          <ac:spMkLst>
            <pc:docMk/>
            <pc:sldMk cId="3970525546" sldId="2076136554"/>
            <ac:spMk id="6" creationId="{DAACDFEF-2CC9-4F75-AD01-24C38A641AC8}"/>
          </ac:spMkLst>
        </pc:spChg>
      </pc:sldChg>
      <pc:sldChg chg="del">
        <pc:chgData name="Lana Koprivica" userId="37bc7634-e0fe-401b-884a-8687e7b4159b" providerId="ADAL" clId="{0B5660DA-67D7-4703-8FEC-A4AA79485732}" dt="2019-11-01T16:08:05.370" v="13" actId="47"/>
        <pc:sldMkLst>
          <pc:docMk/>
          <pc:sldMk cId="1226601389" sldId="2076136556"/>
        </pc:sldMkLst>
      </pc:sldChg>
      <pc:sldChg chg="modSp mod">
        <pc:chgData name="Lana Koprivica" userId="37bc7634-e0fe-401b-884a-8687e7b4159b" providerId="ADAL" clId="{0B5660DA-67D7-4703-8FEC-A4AA79485732}" dt="2019-11-01T16:09:45.489" v="20" actId="6549"/>
        <pc:sldMkLst>
          <pc:docMk/>
          <pc:sldMk cId="2656765896" sldId="2076136564"/>
        </pc:sldMkLst>
        <pc:spChg chg="mod">
          <ac:chgData name="Lana Koprivica" userId="37bc7634-e0fe-401b-884a-8687e7b4159b" providerId="ADAL" clId="{0B5660DA-67D7-4703-8FEC-A4AA79485732}" dt="2019-11-01T16:09:45.489" v="20" actId="6549"/>
          <ac:spMkLst>
            <pc:docMk/>
            <pc:sldMk cId="2656765896" sldId="2076136564"/>
            <ac:spMk id="6" creationId="{DAACDFEF-2CC9-4F75-AD01-24C38A641AC8}"/>
          </ac:spMkLst>
        </pc:spChg>
      </pc:sldChg>
      <pc:sldChg chg="modSp mod">
        <pc:chgData name="Lana Koprivica" userId="37bc7634-e0fe-401b-884a-8687e7b4159b" providerId="ADAL" clId="{0B5660DA-67D7-4703-8FEC-A4AA79485732}" dt="2019-11-07T03:54:28.097" v="112" actId="1076"/>
        <pc:sldMkLst>
          <pc:docMk/>
          <pc:sldMk cId="328686499" sldId="2076136583"/>
        </pc:sldMkLst>
        <pc:picChg chg="mod">
          <ac:chgData name="Lana Koprivica" userId="37bc7634-e0fe-401b-884a-8687e7b4159b" providerId="ADAL" clId="{0B5660DA-67D7-4703-8FEC-A4AA79485732}" dt="2019-11-07T03:54:28.097" v="112" actId="1076"/>
          <ac:picMkLst>
            <pc:docMk/>
            <pc:sldMk cId="328686499" sldId="2076136583"/>
            <ac:picMk id="4" creationId="{9E106422-0FB4-4518-8EA0-D6CD4AF39739}"/>
          </ac:picMkLst>
        </pc:picChg>
      </pc:sldChg>
      <pc:sldChg chg="modSp mod">
        <pc:chgData name="Lana Koprivica" userId="37bc7634-e0fe-401b-884a-8687e7b4159b" providerId="ADAL" clId="{0B5660DA-67D7-4703-8FEC-A4AA79485732}" dt="2019-11-01T16:10:12.476" v="25" actId="6549"/>
        <pc:sldMkLst>
          <pc:docMk/>
          <pc:sldMk cId="821341395" sldId="2076136584"/>
        </pc:sldMkLst>
        <pc:spChg chg="mod">
          <ac:chgData name="Lana Koprivica" userId="37bc7634-e0fe-401b-884a-8687e7b4159b" providerId="ADAL" clId="{0B5660DA-67D7-4703-8FEC-A4AA79485732}" dt="2019-11-01T16:10:12.476" v="25" actId="6549"/>
          <ac:spMkLst>
            <pc:docMk/>
            <pc:sldMk cId="821341395" sldId="2076136584"/>
            <ac:spMk id="6" creationId="{DAACDFEF-2CC9-4F75-AD01-24C38A641AC8}"/>
          </ac:spMkLst>
        </pc:spChg>
      </pc:sldChg>
      <pc:sldChg chg="modSp del mod">
        <pc:chgData name="Lana Koprivica" userId="37bc7634-e0fe-401b-884a-8687e7b4159b" providerId="ADAL" clId="{0B5660DA-67D7-4703-8FEC-A4AA79485732}" dt="2019-11-01T16:07:55.544" v="12" actId="47"/>
        <pc:sldMkLst>
          <pc:docMk/>
          <pc:sldMk cId="755965637" sldId="2076136586"/>
        </pc:sldMkLst>
        <pc:spChg chg="mod">
          <ac:chgData name="Lana Koprivica" userId="37bc7634-e0fe-401b-884a-8687e7b4159b" providerId="ADAL" clId="{0B5660DA-67D7-4703-8FEC-A4AA79485732}" dt="2019-11-01T16:07:35.975" v="11" actId="6549"/>
          <ac:spMkLst>
            <pc:docMk/>
            <pc:sldMk cId="755965637" sldId="2076136586"/>
            <ac:spMk id="6" creationId="{DAACDFEF-2CC9-4F75-AD01-24C38A641AC8}"/>
          </ac:spMkLst>
        </pc:spChg>
      </pc:sldChg>
      <pc:sldChg chg="del">
        <pc:chgData name="Lana Koprivica" userId="37bc7634-e0fe-401b-884a-8687e7b4159b" providerId="ADAL" clId="{0B5660DA-67D7-4703-8FEC-A4AA79485732}" dt="2019-11-01T16:09:10.279" v="15" actId="47"/>
        <pc:sldMkLst>
          <pc:docMk/>
          <pc:sldMk cId="3674856300" sldId="2076136589"/>
        </pc:sldMkLst>
      </pc:sldChg>
      <pc:sldChg chg="modSp add mod modNotesTx">
        <pc:chgData name="Lana Koprivica" userId="37bc7634-e0fe-401b-884a-8687e7b4159b" providerId="ADAL" clId="{0B5660DA-67D7-4703-8FEC-A4AA79485732}" dt="2019-11-06T19:21:54.105" v="59" actId="6549"/>
        <pc:sldMkLst>
          <pc:docMk/>
          <pc:sldMk cId="3482305260" sldId="2076136591"/>
        </pc:sldMkLst>
        <pc:spChg chg="mod">
          <ac:chgData name="Lana Koprivica" userId="37bc7634-e0fe-401b-884a-8687e7b4159b" providerId="ADAL" clId="{0B5660DA-67D7-4703-8FEC-A4AA79485732}" dt="2019-11-06T16:23:45.133" v="57" actId="20577"/>
          <ac:spMkLst>
            <pc:docMk/>
            <pc:sldMk cId="3482305260" sldId="2076136591"/>
            <ac:spMk id="3" creationId="{F61C8C23-68F9-4F0C-8C32-78C1784FF8E0}"/>
          </ac:spMkLst>
        </pc:spChg>
      </pc:sldChg>
      <pc:sldChg chg="addSp delSp modSp new mod modClrScheme chgLayout">
        <pc:chgData name="Lana Koprivica" userId="37bc7634-e0fe-401b-884a-8687e7b4159b" providerId="ADAL" clId="{0B5660DA-67D7-4703-8FEC-A4AA79485732}" dt="2019-11-07T03:48:36.075" v="111" actId="20577"/>
        <pc:sldMkLst>
          <pc:docMk/>
          <pc:sldMk cId="2016036531" sldId="2076136592"/>
        </pc:sldMkLst>
        <pc:spChg chg="mod ord">
          <ac:chgData name="Lana Koprivica" userId="37bc7634-e0fe-401b-884a-8687e7b4159b" providerId="ADAL" clId="{0B5660DA-67D7-4703-8FEC-A4AA79485732}" dt="2019-11-07T03:47:08.903" v="64" actId="700"/>
          <ac:spMkLst>
            <pc:docMk/>
            <pc:sldMk cId="2016036531" sldId="2076136592"/>
            <ac:spMk id="2" creationId="{E1C632EA-E6FD-460D-81D4-8D3CDD824B34}"/>
          </ac:spMkLst>
        </pc:spChg>
        <pc:spChg chg="add del mod">
          <ac:chgData name="Lana Koprivica" userId="37bc7634-e0fe-401b-884a-8687e7b4159b" providerId="ADAL" clId="{0B5660DA-67D7-4703-8FEC-A4AA79485732}" dt="2019-11-07T03:47:21.458" v="66" actId="478"/>
          <ac:spMkLst>
            <pc:docMk/>
            <pc:sldMk cId="2016036531" sldId="2076136592"/>
            <ac:spMk id="3" creationId="{1B93AC40-09E9-4AC0-8C3C-2554AF799CB7}"/>
          </ac:spMkLst>
        </pc:spChg>
        <pc:spChg chg="add mod ord">
          <ac:chgData name="Lana Koprivica" userId="37bc7634-e0fe-401b-884a-8687e7b4159b" providerId="ADAL" clId="{0B5660DA-67D7-4703-8FEC-A4AA79485732}" dt="2019-11-07T03:47:32.137" v="80" actId="20577"/>
          <ac:spMkLst>
            <pc:docMk/>
            <pc:sldMk cId="2016036531" sldId="2076136592"/>
            <ac:spMk id="4" creationId="{C8F86091-3D0A-4A54-8AC4-48A1D01EB194}"/>
          </ac:spMkLst>
        </pc:spChg>
        <pc:spChg chg="add mod ord">
          <ac:chgData name="Lana Koprivica" userId="37bc7634-e0fe-401b-884a-8687e7b4159b" providerId="ADAL" clId="{0B5660DA-67D7-4703-8FEC-A4AA79485732}" dt="2019-11-07T03:48:36.075" v="111" actId="20577"/>
          <ac:spMkLst>
            <pc:docMk/>
            <pc:sldMk cId="2016036531" sldId="2076136592"/>
            <ac:spMk id="5" creationId="{5C21AC36-767E-410E-8FF8-2FDB2A630B2D}"/>
          </ac:spMkLst>
        </pc:spChg>
        <pc:graphicFrameChg chg="add del">
          <ac:chgData name="Lana Koprivica" userId="37bc7634-e0fe-401b-884a-8687e7b4159b" providerId="ADAL" clId="{0B5660DA-67D7-4703-8FEC-A4AA79485732}" dt="2019-11-07T03:47:47.822" v="84"/>
          <ac:graphicFrameMkLst>
            <pc:docMk/>
            <pc:sldMk cId="2016036531" sldId="2076136592"/>
            <ac:graphicFrameMk id="6" creationId="{1FFD44B3-1E30-42C7-B5D0-003E1D520F3D}"/>
          </ac:graphicFrameMkLst>
        </pc:graphicFrameChg>
      </pc:sldChg>
      <pc:sldChg chg="del">
        <pc:chgData name="Lana Koprivica" userId="37bc7634-e0fe-401b-884a-8687e7b4159b" providerId="ADAL" clId="{0B5660DA-67D7-4703-8FEC-A4AA79485732}" dt="2019-11-01T16:08:30.358" v="14" actId="47"/>
        <pc:sldMkLst>
          <pc:docMk/>
          <pc:sldMk cId="4036955278" sldId="2076136593"/>
        </pc:sldMkLst>
      </pc:sldChg>
      <pc:sldMasterChg chg="delSldLayout">
        <pc:chgData name="Lana Koprivica" userId="37bc7634-e0fe-401b-884a-8687e7b4159b" providerId="ADAL" clId="{0B5660DA-67D7-4703-8FEC-A4AA79485732}" dt="2019-11-01T16:08:30.358" v="14" actId="47"/>
        <pc:sldMasterMkLst>
          <pc:docMk/>
          <pc:sldMasterMk cId="2376926008" sldId="2147483906"/>
        </pc:sldMasterMkLst>
        <pc:sldLayoutChg chg="del">
          <pc:chgData name="Lana Koprivica" userId="37bc7634-e0fe-401b-884a-8687e7b4159b" providerId="ADAL" clId="{0B5660DA-67D7-4703-8FEC-A4AA79485732}" dt="2019-11-01T16:08:30.358" v="14" actId="47"/>
          <pc:sldLayoutMkLst>
            <pc:docMk/>
            <pc:sldMasterMk cId="2376926008" sldId="2147483906"/>
            <pc:sldLayoutMk cId="3300205189" sldId="2147483926"/>
          </pc:sldLayoutMkLst>
        </pc:sldLayoutChg>
      </pc:sldMasterChg>
    </pc:docChg>
  </pc:docChgLst>
  <pc:docChgLst>
    <pc:chgData name="Lana Koprivica" userId="37bc7634-e0fe-401b-884a-8687e7b4159b" providerId="ADAL" clId="{87EDA6E6-C66A-4D5D-B4DF-F2BA15EE02B0}"/>
    <pc:docChg chg="delSld modSld sldOrd delMainMaster delSection modSection">
      <pc:chgData name="Lana Koprivica" userId="37bc7634-e0fe-401b-884a-8687e7b4159b" providerId="ADAL" clId="{87EDA6E6-C66A-4D5D-B4DF-F2BA15EE02B0}" dt="2019-11-01T16:02:08.858" v="73" actId="47"/>
      <pc:docMkLst>
        <pc:docMk/>
      </pc:docMkLst>
      <pc:sldChg chg="del">
        <pc:chgData name="Lana Koprivica" userId="37bc7634-e0fe-401b-884a-8687e7b4159b" providerId="ADAL" clId="{87EDA6E6-C66A-4D5D-B4DF-F2BA15EE02B0}" dt="2019-11-01T16:02:08.858" v="73" actId="47"/>
        <pc:sldMkLst>
          <pc:docMk/>
          <pc:sldMk cId="3461855750" sldId="262"/>
        </pc:sldMkLst>
      </pc:sldChg>
      <pc:sldChg chg="del">
        <pc:chgData name="Lana Koprivica" userId="37bc7634-e0fe-401b-884a-8687e7b4159b" providerId="ADAL" clId="{87EDA6E6-C66A-4D5D-B4DF-F2BA15EE02B0}" dt="2019-11-01T16:02:08.858" v="73" actId="47"/>
        <pc:sldMkLst>
          <pc:docMk/>
          <pc:sldMk cId="3086458589" sldId="296"/>
        </pc:sldMkLst>
      </pc:sldChg>
      <pc:sldChg chg="del">
        <pc:chgData name="Lana Koprivica" userId="37bc7634-e0fe-401b-884a-8687e7b4159b" providerId="ADAL" clId="{87EDA6E6-C66A-4D5D-B4DF-F2BA15EE02B0}" dt="2019-11-01T16:02:08.858" v="73" actId="47"/>
        <pc:sldMkLst>
          <pc:docMk/>
          <pc:sldMk cId="2167735857" sldId="388"/>
        </pc:sldMkLst>
      </pc:sldChg>
      <pc:sldChg chg="del">
        <pc:chgData name="Lana Koprivica" userId="37bc7634-e0fe-401b-884a-8687e7b4159b" providerId="ADAL" clId="{87EDA6E6-C66A-4D5D-B4DF-F2BA15EE02B0}" dt="2019-11-01T16:02:08.858" v="73" actId="47"/>
        <pc:sldMkLst>
          <pc:docMk/>
          <pc:sldMk cId="3925169893" sldId="419"/>
        </pc:sldMkLst>
      </pc:sldChg>
      <pc:sldChg chg="del">
        <pc:chgData name="Lana Koprivica" userId="37bc7634-e0fe-401b-884a-8687e7b4159b" providerId="ADAL" clId="{87EDA6E6-C66A-4D5D-B4DF-F2BA15EE02B0}" dt="2019-11-01T16:02:08.858" v="73" actId="47"/>
        <pc:sldMkLst>
          <pc:docMk/>
          <pc:sldMk cId="3529554291" sldId="1889"/>
        </pc:sldMkLst>
      </pc:sldChg>
      <pc:sldChg chg="del">
        <pc:chgData name="Lana Koprivica" userId="37bc7634-e0fe-401b-884a-8687e7b4159b" providerId="ADAL" clId="{87EDA6E6-C66A-4D5D-B4DF-F2BA15EE02B0}" dt="2019-11-01T16:02:08.858" v="73" actId="47"/>
        <pc:sldMkLst>
          <pc:docMk/>
          <pc:sldMk cId="1018804056" sldId="1890"/>
        </pc:sldMkLst>
      </pc:sldChg>
      <pc:sldChg chg="del">
        <pc:chgData name="Lana Koprivica" userId="37bc7634-e0fe-401b-884a-8687e7b4159b" providerId="ADAL" clId="{87EDA6E6-C66A-4D5D-B4DF-F2BA15EE02B0}" dt="2019-11-01T16:02:08.858" v="73" actId="47"/>
        <pc:sldMkLst>
          <pc:docMk/>
          <pc:sldMk cId="595053164" sldId="1926"/>
        </pc:sldMkLst>
      </pc:sldChg>
      <pc:sldChg chg="del">
        <pc:chgData name="Lana Koprivica" userId="37bc7634-e0fe-401b-884a-8687e7b4159b" providerId="ADAL" clId="{87EDA6E6-C66A-4D5D-B4DF-F2BA15EE02B0}" dt="2019-11-01T16:02:08.858" v="73" actId="47"/>
        <pc:sldMkLst>
          <pc:docMk/>
          <pc:sldMk cId="1020342696" sldId="1927"/>
        </pc:sldMkLst>
      </pc:sldChg>
      <pc:sldChg chg="del">
        <pc:chgData name="Lana Koprivica" userId="37bc7634-e0fe-401b-884a-8687e7b4159b" providerId="ADAL" clId="{87EDA6E6-C66A-4D5D-B4DF-F2BA15EE02B0}" dt="2019-11-01T16:02:08.858" v="73" actId="47"/>
        <pc:sldMkLst>
          <pc:docMk/>
          <pc:sldMk cId="236237413" sldId="2423"/>
        </pc:sldMkLst>
      </pc:sldChg>
      <pc:sldChg chg="del">
        <pc:chgData name="Lana Koprivica" userId="37bc7634-e0fe-401b-884a-8687e7b4159b" providerId="ADAL" clId="{87EDA6E6-C66A-4D5D-B4DF-F2BA15EE02B0}" dt="2019-11-01T16:02:08.858" v="73" actId="47"/>
        <pc:sldMkLst>
          <pc:docMk/>
          <pc:sldMk cId="3738080639" sldId="4400"/>
        </pc:sldMkLst>
      </pc:sldChg>
      <pc:sldChg chg="del">
        <pc:chgData name="Lana Koprivica" userId="37bc7634-e0fe-401b-884a-8687e7b4159b" providerId="ADAL" clId="{87EDA6E6-C66A-4D5D-B4DF-F2BA15EE02B0}" dt="2019-11-01T15:52:41.796" v="58"/>
        <pc:sldMkLst>
          <pc:docMk/>
          <pc:sldMk cId="896082485" sldId="4408"/>
        </pc:sldMkLst>
      </pc:sldChg>
      <pc:sldChg chg="ord">
        <pc:chgData name="Lana Koprivica" userId="37bc7634-e0fe-401b-884a-8687e7b4159b" providerId="ADAL" clId="{87EDA6E6-C66A-4D5D-B4DF-F2BA15EE02B0}" dt="2019-11-01T15:53:29.361" v="60"/>
        <pc:sldMkLst>
          <pc:docMk/>
          <pc:sldMk cId="2410630390" sldId="4478"/>
        </pc:sldMkLst>
      </pc:sldChg>
      <pc:sldChg chg="del">
        <pc:chgData name="Lana Koprivica" userId="37bc7634-e0fe-401b-884a-8687e7b4159b" providerId="ADAL" clId="{87EDA6E6-C66A-4D5D-B4DF-F2BA15EE02B0}" dt="2019-11-01T16:02:08.858" v="73" actId="47"/>
        <pc:sldMkLst>
          <pc:docMk/>
          <pc:sldMk cId="2452286088" sldId="4743"/>
        </pc:sldMkLst>
      </pc:sldChg>
      <pc:sldChg chg="del">
        <pc:chgData name="Lana Koprivica" userId="37bc7634-e0fe-401b-884a-8687e7b4159b" providerId="ADAL" clId="{87EDA6E6-C66A-4D5D-B4DF-F2BA15EE02B0}" dt="2019-11-01T16:01:54.909" v="72" actId="47"/>
        <pc:sldMkLst>
          <pc:docMk/>
          <pc:sldMk cId="2537491251" sldId="4746"/>
        </pc:sldMkLst>
      </pc:sldChg>
      <pc:sldChg chg="del">
        <pc:chgData name="Lana Koprivica" userId="37bc7634-e0fe-401b-884a-8687e7b4159b" providerId="ADAL" clId="{87EDA6E6-C66A-4D5D-B4DF-F2BA15EE02B0}" dt="2019-11-01T16:02:08.858" v="73" actId="47"/>
        <pc:sldMkLst>
          <pc:docMk/>
          <pc:sldMk cId="1244542266" sldId="4750"/>
        </pc:sldMkLst>
      </pc:sldChg>
      <pc:sldChg chg="modSp mod">
        <pc:chgData name="Lana Koprivica" userId="37bc7634-e0fe-401b-884a-8687e7b4159b" providerId="ADAL" clId="{87EDA6E6-C66A-4D5D-B4DF-F2BA15EE02B0}" dt="2019-11-01T15:50:42.755" v="57" actId="20577"/>
        <pc:sldMkLst>
          <pc:docMk/>
          <pc:sldMk cId="1152787848" sldId="4751"/>
        </pc:sldMkLst>
        <pc:spChg chg="mod">
          <ac:chgData name="Lana Koprivica" userId="37bc7634-e0fe-401b-884a-8687e7b4159b" providerId="ADAL" clId="{87EDA6E6-C66A-4D5D-B4DF-F2BA15EE02B0}" dt="2019-11-01T15:50:42.755" v="57" actId="20577"/>
          <ac:spMkLst>
            <pc:docMk/>
            <pc:sldMk cId="1152787848" sldId="4751"/>
            <ac:spMk id="3" creationId="{F61C8C23-68F9-4F0C-8C32-78C1784FF8E0}"/>
          </ac:spMkLst>
        </pc:spChg>
      </pc:sldChg>
      <pc:sldChg chg="del">
        <pc:chgData name="Lana Koprivica" userId="37bc7634-e0fe-401b-884a-8687e7b4159b" providerId="ADAL" clId="{87EDA6E6-C66A-4D5D-B4DF-F2BA15EE02B0}" dt="2019-11-01T16:02:08.858" v="73" actId="47"/>
        <pc:sldMkLst>
          <pc:docMk/>
          <pc:sldMk cId="3060401240" sldId="8216"/>
        </pc:sldMkLst>
      </pc:sldChg>
      <pc:sldChg chg="del">
        <pc:chgData name="Lana Koprivica" userId="37bc7634-e0fe-401b-884a-8687e7b4159b" providerId="ADAL" clId="{87EDA6E6-C66A-4D5D-B4DF-F2BA15EE02B0}" dt="2019-11-01T16:02:08.858" v="73" actId="47"/>
        <pc:sldMkLst>
          <pc:docMk/>
          <pc:sldMk cId="2091922065" sldId="8242"/>
        </pc:sldMkLst>
      </pc:sldChg>
      <pc:sldChg chg="del">
        <pc:chgData name="Lana Koprivica" userId="37bc7634-e0fe-401b-884a-8687e7b4159b" providerId="ADAL" clId="{87EDA6E6-C66A-4D5D-B4DF-F2BA15EE02B0}" dt="2019-11-01T16:02:08.858" v="73" actId="47"/>
        <pc:sldMkLst>
          <pc:docMk/>
          <pc:sldMk cId="368172349" sldId="10558"/>
        </pc:sldMkLst>
      </pc:sldChg>
      <pc:sldChg chg="del">
        <pc:chgData name="Lana Koprivica" userId="37bc7634-e0fe-401b-884a-8687e7b4159b" providerId="ADAL" clId="{87EDA6E6-C66A-4D5D-B4DF-F2BA15EE02B0}" dt="2019-11-01T16:02:08.858" v="73" actId="47"/>
        <pc:sldMkLst>
          <pc:docMk/>
          <pc:sldMk cId="518483002" sldId="2076136548"/>
        </pc:sldMkLst>
      </pc:sldChg>
      <pc:sldChg chg="del">
        <pc:chgData name="Lana Koprivica" userId="37bc7634-e0fe-401b-884a-8687e7b4159b" providerId="ADAL" clId="{87EDA6E6-C66A-4D5D-B4DF-F2BA15EE02B0}" dt="2019-11-01T16:02:08.858" v="73" actId="47"/>
        <pc:sldMkLst>
          <pc:docMk/>
          <pc:sldMk cId="4137484641" sldId="2076136549"/>
        </pc:sldMkLst>
      </pc:sldChg>
      <pc:sldChg chg="del">
        <pc:chgData name="Lana Koprivica" userId="37bc7634-e0fe-401b-884a-8687e7b4159b" providerId="ADAL" clId="{87EDA6E6-C66A-4D5D-B4DF-F2BA15EE02B0}" dt="2019-11-01T16:02:08.858" v="73" actId="47"/>
        <pc:sldMkLst>
          <pc:docMk/>
          <pc:sldMk cId="1314611126" sldId="2076136551"/>
        </pc:sldMkLst>
      </pc:sldChg>
      <pc:sldChg chg="del">
        <pc:chgData name="Lana Koprivica" userId="37bc7634-e0fe-401b-884a-8687e7b4159b" providerId="ADAL" clId="{87EDA6E6-C66A-4D5D-B4DF-F2BA15EE02B0}" dt="2019-11-01T16:02:08.858" v="73" actId="47"/>
        <pc:sldMkLst>
          <pc:docMk/>
          <pc:sldMk cId="392100359" sldId="2076136552"/>
        </pc:sldMkLst>
      </pc:sldChg>
      <pc:sldChg chg="del">
        <pc:chgData name="Lana Koprivica" userId="37bc7634-e0fe-401b-884a-8687e7b4159b" providerId="ADAL" clId="{87EDA6E6-C66A-4D5D-B4DF-F2BA15EE02B0}" dt="2019-11-01T16:00:42.883" v="65" actId="47"/>
        <pc:sldMkLst>
          <pc:docMk/>
          <pc:sldMk cId="1701137603" sldId="2076136567"/>
        </pc:sldMkLst>
      </pc:sldChg>
      <pc:sldChg chg="del">
        <pc:chgData name="Lana Koprivica" userId="37bc7634-e0fe-401b-884a-8687e7b4159b" providerId="ADAL" clId="{87EDA6E6-C66A-4D5D-B4DF-F2BA15EE02B0}" dt="2019-11-01T16:00:59.200" v="66" actId="47"/>
        <pc:sldMkLst>
          <pc:docMk/>
          <pc:sldMk cId="1792284422" sldId="2076136568"/>
        </pc:sldMkLst>
      </pc:sldChg>
      <pc:sldChg chg="modSp mod">
        <pc:chgData name="Lana Koprivica" userId="37bc7634-e0fe-401b-884a-8687e7b4159b" providerId="ADAL" clId="{87EDA6E6-C66A-4D5D-B4DF-F2BA15EE02B0}" dt="2019-11-01T15:50:29.034" v="51" actId="20577"/>
        <pc:sldMkLst>
          <pc:docMk/>
          <pc:sldMk cId="1553532164" sldId="2076136576"/>
        </pc:sldMkLst>
        <pc:spChg chg="mod">
          <ac:chgData name="Lana Koprivica" userId="37bc7634-e0fe-401b-884a-8687e7b4159b" providerId="ADAL" clId="{87EDA6E6-C66A-4D5D-B4DF-F2BA15EE02B0}" dt="2019-11-01T15:50:29.034" v="51" actId="20577"/>
          <ac:spMkLst>
            <pc:docMk/>
            <pc:sldMk cId="1553532164" sldId="2076136576"/>
            <ac:spMk id="4" creationId="{00000000-0000-0000-0000-000000000000}"/>
          </ac:spMkLst>
        </pc:spChg>
      </pc:sldChg>
      <pc:sldChg chg="del">
        <pc:chgData name="Lana Koprivica" userId="37bc7634-e0fe-401b-884a-8687e7b4159b" providerId="ADAL" clId="{87EDA6E6-C66A-4D5D-B4DF-F2BA15EE02B0}" dt="2019-11-01T16:00:42.883" v="65" actId="47"/>
        <pc:sldMkLst>
          <pc:docMk/>
          <pc:sldMk cId="4282055714" sldId="2076136582"/>
        </pc:sldMkLst>
      </pc:sldChg>
      <pc:sldChg chg="del">
        <pc:chgData name="Lana Koprivica" userId="37bc7634-e0fe-401b-884a-8687e7b4159b" providerId="ADAL" clId="{87EDA6E6-C66A-4D5D-B4DF-F2BA15EE02B0}" dt="2019-11-01T16:01:40.477" v="67" actId="47"/>
        <pc:sldMkLst>
          <pc:docMk/>
          <pc:sldMk cId="3272828891" sldId="2076136585"/>
        </pc:sldMkLst>
      </pc:sldChg>
      <pc:sldChg chg="del">
        <pc:chgData name="Lana Koprivica" userId="37bc7634-e0fe-401b-884a-8687e7b4159b" providerId="ADAL" clId="{87EDA6E6-C66A-4D5D-B4DF-F2BA15EE02B0}" dt="2019-11-01T15:56:30.841" v="61"/>
        <pc:sldMkLst>
          <pc:docMk/>
          <pc:sldMk cId="2545847054" sldId="2076136588"/>
        </pc:sldMkLst>
      </pc:sldChg>
      <pc:sldChg chg="del">
        <pc:chgData name="Lana Koprivica" userId="37bc7634-e0fe-401b-884a-8687e7b4159b" providerId="ADAL" clId="{87EDA6E6-C66A-4D5D-B4DF-F2BA15EE02B0}" dt="2019-11-01T15:56:30.841" v="61"/>
        <pc:sldMkLst>
          <pc:docMk/>
          <pc:sldMk cId="3674856300" sldId="2076136589"/>
        </pc:sldMkLst>
      </pc:sldChg>
      <pc:sldChg chg="del">
        <pc:chgData name="Lana Koprivica" userId="37bc7634-e0fe-401b-884a-8687e7b4159b" providerId="ADAL" clId="{87EDA6E6-C66A-4D5D-B4DF-F2BA15EE02B0}" dt="2019-11-01T15:59:24.729" v="62" actId="47"/>
        <pc:sldMkLst>
          <pc:docMk/>
          <pc:sldMk cId="3198088762" sldId="2076136591"/>
        </pc:sldMkLst>
      </pc:sldChg>
      <pc:sldChg chg="del">
        <pc:chgData name="Lana Koprivica" userId="37bc7634-e0fe-401b-884a-8687e7b4159b" providerId="ADAL" clId="{87EDA6E6-C66A-4D5D-B4DF-F2BA15EE02B0}" dt="2019-11-01T15:59:24.729" v="62" actId="47"/>
        <pc:sldMkLst>
          <pc:docMk/>
          <pc:sldMk cId="846544929" sldId="2076136592"/>
        </pc:sldMkLst>
      </pc:sldChg>
      <pc:sldChg chg="ord">
        <pc:chgData name="Lana Koprivica" userId="37bc7634-e0fe-401b-884a-8687e7b4159b" providerId="ADAL" clId="{87EDA6E6-C66A-4D5D-B4DF-F2BA15EE02B0}" dt="2019-11-01T15:59:57.635" v="64"/>
        <pc:sldMkLst>
          <pc:docMk/>
          <pc:sldMk cId="4036955278" sldId="2076136593"/>
        </pc:sldMkLst>
      </pc:sldChg>
      <pc:sldMasterChg chg="del delSldLayout">
        <pc:chgData name="Lana Koprivica" userId="37bc7634-e0fe-401b-884a-8687e7b4159b" providerId="ADAL" clId="{87EDA6E6-C66A-4D5D-B4DF-F2BA15EE02B0}" dt="2019-11-01T16:02:08.858" v="73" actId="47"/>
        <pc:sldMasterMkLst>
          <pc:docMk/>
          <pc:sldMasterMk cId="3222612716" sldId="2147483648"/>
        </pc:sldMasterMkLst>
        <pc:sldLayoutChg chg="del">
          <pc:chgData name="Lana Koprivica" userId="37bc7634-e0fe-401b-884a-8687e7b4159b" providerId="ADAL" clId="{87EDA6E6-C66A-4D5D-B4DF-F2BA15EE02B0}" dt="2019-11-01T16:02:08.858" v="73" actId="47"/>
          <pc:sldLayoutMkLst>
            <pc:docMk/>
            <pc:sldMasterMk cId="3222612716" sldId="2147483648"/>
            <pc:sldLayoutMk cId="3844616560" sldId="2147483649"/>
          </pc:sldLayoutMkLst>
        </pc:sldLayoutChg>
        <pc:sldLayoutChg chg="del">
          <pc:chgData name="Lana Koprivica" userId="37bc7634-e0fe-401b-884a-8687e7b4159b" providerId="ADAL" clId="{87EDA6E6-C66A-4D5D-B4DF-F2BA15EE02B0}" dt="2019-11-01T16:02:08.858" v="73" actId="47"/>
          <pc:sldLayoutMkLst>
            <pc:docMk/>
            <pc:sldMasterMk cId="3222612716" sldId="2147483648"/>
            <pc:sldLayoutMk cId="505585436" sldId="2147483650"/>
          </pc:sldLayoutMkLst>
        </pc:sldLayoutChg>
        <pc:sldLayoutChg chg="del">
          <pc:chgData name="Lana Koprivica" userId="37bc7634-e0fe-401b-884a-8687e7b4159b" providerId="ADAL" clId="{87EDA6E6-C66A-4D5D-B4DF-F2BA15EE02B0}" dt="2019-11-01T16:02:08.858" v="73" actId="47"/>
          <pc:sldLayoutMkLst>
            <pc:docMk/>
            <pc:sldMasterMk cId="3222612716" sldId="2147483648"/>
            <pc:sldLayoutMk cId="3761434426" sldId="2147483651"/>
          </pc:sldLayoutMkLst>
        </pc:sldLayoutChg>
        <pc:sldLayoutChg chg="del">
          <pc:chgData name="Lana Koprivica" userId="37bc7634-e0fe-401b-884a-8687e7b4159b" providerId="ADAL" clId="{87EDA6E6-C66A-4D5D-B4DF-F2BA15EE02B0}" dt="2019-11-01T16:02:08.858" v="73" actId="47"/>
          <pc:sldLayoutMkLst>
            <pc:docMk/>
            <pc:sldMasterMk cId="3222612716" sldId="2147483648"/>
            <pc:sldLayoutMk cId="861916510" sldId="2147483652"/>
          </pc:sldLayoutMkLst>
        </pc:sldLayoutChg>
        <pc:sldLayoutChg chg="del">
          <pc:chgData name="Lana Koprivica" userId="37bc7634-e0fe-401b-884a-8687e7b4159b" providerId="ADAL" clId="{87EDA6E6-C66A-4D5D-B4DF-F2BA15EE02B0}" dt="2019-11-01T16:02:08.858" v="73" actId="47"/>
          <pc:sldLayoutMkLst>
            <pc:docMk/>
            <pc:sldMasterMk cId="3222612716" sldId="2147483648"/>
            <pc:sldLayoutMk cId="3543321972" sldId="2147483653"/>
          </pc:sldLayoutMkLst>
        </pc:sldLayoutChg>
        <pc:sldLayoutChg chg="del">
          <pc:chgData name="Lana Koprivica" userId="37bc7634-e0fe-401b-884a-8687e7b4159b" providerId="ADAL" clId="{87EDA6E6-C66A-4D5D-B4DF-F2BA15EE02B0}" dt="2019-11-01T16:02:08.858" v="73" actId="47"/>
          <pc:sldLayoutMkLst>
            <pc:docMk/>
            <pc:sldMasterMk cId="3222612716" sldId="2147483648"/>
            <pc:sldLayoutMk cId="2399503013" sldId="2147483654"/>
          </pc:sldLayoutMkLst>
        </pc:sldLayoutChg>
        <pc:sldLayoutChg chg="del">
          <pc:chgData name="Lana Koprivica" userId="37bc7634-e0fe-401b-884a-8687e7b4159b" providerId="ADAL" clId="{87EDA6E6-C66A-4D5D-B4DF-F2BA15EE02B0}" dt="2019-11-01T16:02:08.858" v="73" actId="47"/>
          <pc:sldLayoutMkLst>
            <pc:docMk/>
            <pc:sldMasterMk cId="3222612716" sldId="2147483648"/>
            <pc:sldLayoutMk cId="1053956875" sldId="2147483655"/>
          </pc:sldLayoutMkLst>
        </pc:sldLayoutChg>
        <pc:sldLayoutChg chg="del">
          <pc:chgData name="Lana Koprivica" userId="37bc7634-e0fe-401b-884a-8687e7b4159b" providerId="ADAL" clId="{87EDA6E6-C66A-4D5D-B4DF-F2BA15EE02B0}" dt="2019-11-01T16:02:08.858" v="73" actId="47"/>
          <pc:sldLayoutMkLst>
            <pc:docMk/>
            <pc:sldMasterMk cId="3222612716" sldId="2147483648"/>
            <pc:sldLayoutMk cId="2134588764" sldId="2147483656"/>
          </pc:sldLayoutMkLst>
        </pc:sldLayoutChg>
        <pc:sldLayoutChg chg="del">
          <pc:chgData name="Lana Koprivica" userId="37bc7634-e0fe-401b-884a-8687e7b4159b" providerId="ADAL" clId="{87EDA6E6-C66A-4D5D-B4DF-F2BA15EE02B0}" dt="2019-11-01T16:02:08.858" v="73" actId="47"/>
          <pc:sldLayoutMkLst>
            <pc:docMk/>
            <pc:sldMasterMk cId="3222612716" sldId="2147483648"/>
            <pc:sldLayoutMk cId="4125243377" sldId="2147483657"/>
          </pc:sldLayoutMkLst>
        </pc:sldLayoutChg>
        <pc:sldLayoutChg chg="del">
          <pc:chgData name="Lana Koprivica" userId="37bc7634-e0fe-401b-884a-8687e7b4159b" providerId="ADAL" clId="{87EDA6E6-C66A-4D5D-B4DF-F2BA15EE02B0}" dt="2019-11-01T16:02:08.858" v="73" actId="47"/>
          <pc:sldLayoutMkLst>
            <pc:docMk/>
            <pc:sldMasterMk cId="3222612716" sldId="2147483648"/>
            <pc:sldLayoutMk cId="1609199121" sldId="2147483658"/>
          </pc:sldLayoutMkLst>
        </pc:sldLayoutChg>
        <pc:sldLayoutChg chg="del">
          <pc:chgData name="Lana Koprivica" userId="37bc7634-e0fe-401b-884a-8687e7b4159b" providerId="ADAL" clId="{87EDA6E6-C66A-4D5D-B4DF-F2BA15EE02B0}" dt="2019-11-01T16:02:08.858" v="73" actId="47"/>
          <pc:sldLayoutMkLst>
            <pc:docMk/>
            <pc:sldMasterMk cId="3222612716" sldId="2147483648"/>
            <pc:sldLayoutMk cId="3966203039" sldId="2147483659"/>
          </pc:sldLayoutMkLst>
        </pc:sldLayoutChg>
      </pc:sldMasterChg>
      <pc:sldMasterChg chg="del delSldLayout">
        <pc:chgData name="Lana Koprivica" userId="37bc7634-e0fe-401b-884a-8687e7b4159b" providerId="ADAL" clId="{87EDA6E6-C66A-4D5D-B4DF-F2BA15EE02B0}" dt="2019-11-01T16:02:08.858" v="73" actId="47"/>
        <pc:sldMasterMkLst>
          <pc:docMk/>
          <pc:sldMasterMk cId="2258936986" sldId="2147483781"/>
        </pc:sldMasterMkLst>
        <pc:sldLayoutChg chg="del">
          <pc:chgData name="Lana Koprivica" userId="37bc7634-e0fe-401b-884a-8687e7b4159b" providerId="ADAL" clId="{87EDA6E6-C66A-4D5D-B4DF-F2BA15EE02B0}" dt="2019-11-01T16:02:08.858" v="73" actId="47"/>
          <pc:sldLayoutMkLst>
            <pc:docMk/>
            <pc:sldMasterMk cId="2258936986" sldId="2147483781"/>
            <pc:sldLayoutMk cId="948063315" sldId="2147483782"/>
          </pc:sldLayoutMkLst>
        </pc:sldLayoutChg>
        <pc:sldLayoutChg chg="del">
          <pc:chgData name="Lana Koprivica" userId="37bc7634-e0fe-401b-884a-8687e7b4159b" providerId="ADAL" clId="{87EDA6E6-C66A-4D5D-B4DF-F2BA15EE02B0}" dt="2019-11-01T16:02:08.858" v="73" actId="47"/>
          <pc:sldLayoutMkLst>
            <pc:docMk/>
            <pc:sldMasterMk cId="2258936986" sldId="2147483781"/>
            <pc:sldLayoutMk cId="3051660927" sldId="2147483783"/>
          </pc:sldLayoutMkLst>
        </pc:sldLayoutChg>
        <pc:sldLayoutChg chg="del">
          <pc:chgData name="Lana Koprivica" userId="37bc7634-e0fe-401b-884a-8687e7b4159b" providerId="ADAL" clId="{87EDA6E6-C66A-4D5D-B4DF-F2BA15EE02B0}" dt="2019-11-01T16:02:08.858" v="73" actId="47"/>
          <pc:sldLayoutMkLst>
            <pc:docMk/>
            <pc:sldMasterMk cId="2258936986" sldId="2147483781"/>
            <pc:sldLayoutMk cId="3163113013" sldId="2147483784"/>
          </pc:sldLayoutMkLst>
        </pc:sldLayoutChg>
        <pc:sldLayoutChg chg="del">
          <pc:chgData name="Lana Koprivica" userId="37bc7634-e0fe-401b-884a-8687e7b4159b" providerId="ADAL" clId="{87EDA6E6-C66A-4D5D-B4DF-F2BA15EE02B0}" dt="2019-11-01T16:02:08.858" v="73" actId="47"/>
          <pc:sldLayoutMkLst>
            <pc:docMk/>
            <pc:sldMasterMk cId="2258936986" sldId="2147483781"/>
            <pc:sldLayoutMk cId="3706134863" sldId="2147483785"/>
          </pc:sldLayoutMkLst>
        </pc:sldLayoutChg>
        <pc:sldLayoutChg chg="del">
          <pc:chgData name="Lana Koprivica" userId="37bc7634-e0fe-401b-884a-8687e7b4159b" providerId="ADAL" clId="{87EDA6E6-C66A-4D5D-B4DF-F2BA15EE02B0}" dt="2019-11-01T16:02:08.858" v="73" actId="47"/>
          <pc:sldLayoutMkLst>
            <pc:docMk/>
            <pc:sldMasterMk cId="2258936986" sldId="2147483781"/>
            <pc:sldLayoutMk cId="3629250912" sldId="2147483786"/>
          </pc:sldLayoutMkLst>
        </pc:sldLayoutChg>
        <pc:sldLayoutChg chg="del">
          <pc:chgData name="Lana Koprivica" userId="37bc7634-e0fe-401b-884a-8687e7b4159b" providerId="ADAL" clId="{87EDA6E6-C66A-4D5D-B4DF-F2BA15EE02B0}" dt="2019-11-01T16:02:08.858" v="73" actId="47"/>
          <pc:sldLayoutMkLst>
            <pc:docMk/>
            <pc:sldMasterMk cId="2258936986" sldId="2147483781"/>
            <pc:sldLayoutMk cId="3088681480" sldId="2147483787"/>
          </pc:sldLayoutMkLst>
        </pc:sldLayoutChg>
        <pc:sldLayoutChg chg="del">
          <pc:chgData name="Lana Koprivica" userId="37bc7634-e0fe-401b-884a-8687e7b4159b" providerId="ADAL" clId="{87EDA6E6-C66A-4D5D-B4DF-F2BA15EE02B0}" dt="2019-11-01T16:02:08.858" v="73" actId="47"/>
          <pc:sldLayoutMkLst>
            <pc:docMk/>
            <pc:sldMasterMk cId="2258936986" sldId="2147483781"/>
            <pc:sldLayoutMk cId="529923376" sldId="2147483788"/>
          </pc:sldLayoutMkLst>
        </pc:sldLayoutChg>
        <pc:sldLayoutChg chg="del">
          <pc:chgData name="Lana Koprivica" userId="37bc7634-e0fe-401b-884a-8687e7b4159b" providerId="ADAL" clId="{87EDA6E6-C66A-4D5D-B4DF-F2BA15EE02B0}" dt="2019-11-01T16:02:08.858" v="73" actId="47"/>
          <pc:sldLayoutMkLst>
            <pc:docMk/>
            <pc:sldMasterMk cId="2258936986" sldId="2147483781"/>
            <pc:sldLayoutMk cId="556238955" sldId="2147483789"/>
          </pc:sldLayoutMkLst>
        </pc:sldLayoutChg>
        <pc:sldLayoutChg chg="del">
          <pc:chgData name="Lana Koprivica" userId="37bc7634-e0fe-401b-884a-8687e7b4159b" providerId="ADAL" clId="{87EDA6E6-C66A-4D5D-B4DF-F2BA15EE02B0}" dt="2019-11-01T16:02:08.858" v="73" actId="47"/>
          <pc:sldLayoutMkLst>
            <pc:docMk/>
            <pc:sldMasterMk cId="2258936986" sldId="2147483781"/>
            <pc:sldLayoutMk cId="299595982" sldId="2147483790"/>
          </pc:sldLayoutMkLst>
        </pc:sldLayoutChg>
        <pc:sldLayoutChg chg="del">
          <pc:chgData name="Lana Koprivica" userId="37bc7634-e0fe-401b-884a-8687e7b4159b" providerId="ADAL" clId="{87EDA6E6-C66A-4D5D-B4DF-F2BA15EE02B0}" dt="2019-11-01T16:02:08.858" v="73" actId="47"/>
          <pc:sldLayoutMkLst>
            <pc:docMk/>
            <pc:sldMasterMk cId="2258936986" sldId="2147483781"/>
            <pc:sldLayoutMk cId="2228801917" sldId="2147483791"/>
          </pc:sldLayoutMkLst>
        </pc:sldLayoutChg>
        <pc:sldLayoutChg chg="del">
          <pc:chgData name="Lana Koprivica" userId="37bc7634-e0fe-401b-884a-8687e7b4159b" providerId="ADAL" clId="{87EDA6E6-C66A-4D5D-B4DF-F2BA15EE02B0}" dt="2019-11-01T16:02:08.858" v="73" actId="47"/>
          <pc:sldLayoutMkLst>
            <pc:docMk/>
            <pc:sldMasterMk cId="2258936986" sldId="2147483781"/>
            <pc:sldLayoutMk cId="2883983296" sldId="2147483792"/>
          </pc:sldLayoutMkLst>
        </pc:sldLayoutChg>
        <pc:sldLayoutChg chg="del">
          <pc:chgData name="Lana Koprivica" userId="37bc7634-e0fe-401b-884a-8687e7b4159b" providerId="ADAL" clId="{87EDA6E6-C66A-4D5D-B4DF-F2BA15EE02B0}" dt="2019-11-01T16:02:08.858" v="73" actId="47"/>
          <pc:sldLayoutMkLst>
            <pc:docMk/>
            <pc:sldMasterMk cId="2258936986" sldId="2147483781"/>
            <pc:sldLayoutMk cId="2530625948" sldId="2147483793"/>
          </pc:sldLayoutMkLst>
        </pc:sldLayoutChg>
        <pc:sldLayoutChg chg="del">
          <pc:chgData name="Lana Koprivica" userId="37bc7634-e0fe-401b-884a-8687e7b4159b" providerId="ADAL" clId="{87EDA6E6-C66A-4D5D-B4DF-F2BA15EE02B0}" dt="2019-11-01T16:02:08.858" v="73" actId="47"/>
          <pc:sldLayoutMkLst>
            <pc:docMk/>
            <pc:sldMasterMk cId="2258936986" sldId="2147483781"/>
            <pc:sldLayoutMk cId="3142420580" sldId="2147483794"/>
          </pc:sldLayoutMkLst>
        </pc:sldLayoutChg>
        <pc:sldLayoutChg chg="del">
          <pc:chgData name="Lana Koprivica" userId="37bc7634-e0fe-401b-884a-8687e7b4159b" providerId="ADAL" clId="{87EDA6E6-C66A-4D5D-B4DF-F2BA15EE02B0}" dt="2019-11-01T16:02:08.858" v="73" actId="47"/>
          <pc:sldLayoutMkLst>
            <pc:docMk/>
            <pc:sldMasterMk cId="2258936986" sldId="2147483781"/>
            <pc:sldLayoutMk cId="4155986867" sldId="2147483795"/>
          </pc:sldLayoutMkLst>
        </pc:sldLayoutChg>
      </pc:sldMasterChg>
      <pc:sldMasterChg chg="del delSldLayout">
        <pc:chgData name="Lana Koprivica" userId="37bc7634-e0fe-401b-884a-8687e7b4159b" providerId="ADAL" clId="{87EDA6E6-C66A-4D5D-B4DF-F2BA15EE02B0}" dt="2019-11-01T16:02:08.858" v="73" actId="47"/>
        <pc:sldMasterMkLst>
          <pc:docMk/>
          <pc:sldMasterMk cId="2935853854" sldId="2147483796"/>
        </pc:sldMasterMkLst>
        <pc:sldLayoutChg chg="del">
          <pc:chgData name="Lana Koprivica" userId="37bc7634-e0fe-401b-884a-8687e7b4159b" providerId="ADAL" clId="{87EDA6E6-C66A-4D5D-B4DF-F2BA15EE02B0}" dt="2019-11-01T16:02:08.858" v="73" actId="47"/>
          <pc:sldLayoutMkLst>
            <pc:docMk/>
            <pc:sldMasterMk cId="2935853854" sldId="2147483796"/>
            <pc:sldLayoutMk cId="298270281" sldId="2147483797"/>
          </pc:sldLayoutMkLst>
        </pc:sldLayoutChg>
        <pc:sldLayoutChg chg="del">
          <pc:chgData name="Lana Koprivica" userId="37bc7634-e0fe-401b-884a-8687e7b4159b" providerId="ADAL" clId="{87EDA6E6-C66A-4D5D-B4DF-F2BA15EE02B0}" dt="2019-11-01T16:02:08.858" v="73" actId="47"/>
          <pc:sldLayoutMkLst>
            <pc:docMk/>
            <pc:sldMasterMk cId="2935853854" sldId="2147483796"/>
            <pc:sldLayoutMk cId="673059968" sldId="2147483798"/>
          </pc:sldLayoutMkLst>
        </pc:sldLayoutChg>
        <pc:sldLayoutChg chg="del">
          <pc:chgData name="Lana Koprivica" userId="37bc7634-e0fe-401b-884a-8687e7b4159b" providerId="ADAL" clId="{87EDA6E6-C66A-4D5D-B4DF-F2BA15EE02B0}" dt="2019-11-01T16:02:08.858" v="73" actId="47"/>
          <pc:sldLayoutMkLst>
            <pc:docMk/>
            <pc:sldMasterMk cId="2935853854" sldId="2147483796"/>
            <pc:sldLayoutMk cId="3265556643" sldId="2147483799"/>
          </pc:sldLayoutMkLst>
        </pc:sldLayoutChg>
        <pc:sldLayoutChg chg="del">
          <pc:chgData name="Lana Koprivica" userId="37bc7634-e0fe-401b-884a-8687e7b4159b" providerId="ADAL" clId="{87EDA6E6-C66A-4D5D-B4DF-F2BA15EE02B0}" dt="2019-11-01T16:02:08.858" v="73" actId="47"/>
          <pc:sldLayoutMkLst>
            <pc:docMk/>
            <pc:sldMasterMk cId="2935853854" sldId="2147483796"/>
            <pc:sldLayoutMk cId="2572423987" sldId="2147483800"/>
          </pc:sldLayoutMkLst>
        </pc:sldLayoutChg>
        <pc:sldLayoutChg chg="del">
          <pc:chgData name="Lana Koprivica" userId="37bc7634-e0fe-401b-884a-8687e7b4159b" providerId="ADAL" clId="{87EDA6E6-C66A-4D5D-B4DF-F2BA15EE02B0}" dt="2019-11-01T16:02:08.858" v="73" actId="47"/>
          <pc:sldLayoutMkLst>
            <pc:docMk/>
            <pc:sldMasterMk cId="2935853854" sldId="2147483796"/>
            <pc:sldLayoutMk cId="1082404725" sldId="2147483801"/>
          </pc:sldLayoutMkLst>
        </pc:sldLayoutChg>
        <pc:sldLayoutChg chg="del">
          <pc:chgData name="Lana Koprivica" userId="37bc7634-e0fe-401b-884a-8687e7b4159b" providerId="ADAL" clId="{87EDA6E6-C66A-4D5D-B4DF-F2BA15EE02B0}" dt="2019-11-01T16:02:08.858" v="73" actId="47"/>
          <pc:sldLayoutMkLst>
            <pc:docMk/>
            <pc:sldMasterMk cId="2935853854" sldId="2147483796"/>
            <pc:sldLayoutMk cId="1903113568" sldId="2147483802"/>
          </pc:sldLayoutMkLst>
        </pc:sldLayoutChg>
        <pc:sldLayoutChg chg="del">
          <pc:chgData name="Lana Koprivica" userId="37bc7634-e0fe-401b-884a-8687e7b4159b" providerId="ADAL" clId="{87EDA6E6-C66A-4D5D-B4DF-F2BA15EE02B0}" dt="2019-11-01T16:02:08.858" v="73" actId="47"/>
          <pc:sldLayoutMkLst>
            <pc:docMk/>
            <pc:sldMasterMk cId="2935853854" sldId="2147483796"/>
            <pc:sldLayoutMk cId="337050287" sldId="2147483803"/>
          </pc:sldLayoutMkLst>
        </pc:sldLayoutChg>
        <pc:sldLayoutChg chg="del">
          <pc:chgData name="Lana Koprivica" userId="37bc7634-e0fe-401b-884a-8687e7b4159b" providerId="ADAL" clId="{87EDA6E6-C66A-4D5D-B4DF-F2BA15EE02B0}" dt="2019-11-01T16:02:08.858" v="73" actId="47"/>
          <pc:sldLayoutMkLst>
            <pc:docMk/>
            <pc:sldMasterMk cId="2935853854" sldId="2147483796"/>
            <pc:sldLayoutMk cId="28693375" sldId="2147483804"/>
          </pc:sldLayoutMkLst>
        </pc:sldLayoutChg>
        <pc:sldLayoutChg chg="del">
          <pc:chgData name="Lana Koprivica" userId="37bc7634-e0fe-401b-884a-8687e7b4159b" providerId="ADAL" clId="{87EDA6E6-C66A-4D5D-B4DF-F2BA15EE02B0}" dt="2019-11-01T16:02:08.858" v="73" actId="47"/>
          <pc:sldLayoutMkLst>
            <pc:docMk/>
            <pc:sldMasterMk cId="2935853854" sldId="2147483796"/>
            <pc:sldLayoutMk cId="3211442656" sldId="2147483805"/>
          </pc:sldLayoutMkLst>
        </pc:sldLayoutChg>
        <pc:sldLayoutChg chg="del">
          <pc:chgData name="Lana Koprivica" userId="37bc7634-e0fe-401b-884a-8687e7b4159b" providerId="ADAL" clId="{87EDA6E6-C66A-4D5D-B4DF-F2BA15EE02B0}" dt="2019-11-01T16:02:08.858" v="73" actId="47"/>
          <pc:sldLayoutMkLst>
            <pc:docMk/>
            <pc:sldMasterMk cId="2935853854" sldId="2147483796"/>
            <pc:sldLayoutMk cId="3067690302" sldId="2147483806"/>
          </pc:sldLayoutMkLst>
        </pc:sldLayoutChg>
        <pc:sldLayoutChg chg="del">
          <pc:chgData name="Lana Koprivica" userId="37bc7634-e0fe-401b-884a-8687e7b4159b" providerId="ADAL" clId="{87EDA6E6-C66A-4D5D-B4DF-F2BA15EE02B0}" dt="2019-11-01T16:02:08.858" v="73" actId="47"/>
          <pc:sldLayoutMkLst>
            <pc:docMk/>
            <pc:sldMasterMk cId="2935853854" sldId="2147483796"/>
            <pc:sldLayoutMk cId="2212731177" sldId="2147483807"/>
          </pc:sldLayoutMkLst>
        </pc:sldLayoutChg>
      </pc:sldMasterChg>
    </pc:docChg>
  </pc:docChgLst>
</pc:chgInfo>
</file>

<file path=ppt/diagrams/_rels/data5.xml.rels><?xml version="1.0" encoding="UTF-8" standalone="yes"?>
<Relationships xmlns="http://schemas.openxmlformats.org/package/2006/relationships"><Relationship Id="rId3" Type="http://schemas.openxmlformats.org/officeDocument/2006/relationships/hyperlink" Target="https://aka.ms/azuresqlslides" TargetMode="External"/><Relationship Id="rId2" Type="http://schemas.openxmlformats.org/officeDocument/2006/relationships/hyperlink" Target="https://aka.ms/sqldbonyoutube" TargetMode="External"/><Relationship Id="rId1" Type="http://schemas.openxmlformats.org/officeDocument/2006/relationships/hyperlink" Target="https://aka.ms/sqlworkshops" TargetMode="External"/><Relationship Id="rId4" Type="http://schemas.openxmlformats.org/officeDocument/2006/relationships/hyperlink" Target="https://azure.microsoft.com/en-us/migration/migration-program/" TargetMode="External"/></Relationships>
</file>

<file path=ppt/diagrams/_rels/drawing5.xml.rels><?xml version="1.0" encoding="UTF-8" standalone="yes"?>
<Relationships xmlns="http://schemas.openxmlformats.org/package/2006/relationships"><Relationship Id="rId3" Type="http://schemas.openxmlformats.org/officeDocument/2006/relationships/hyperlink" Target="https://aka.ms/azuresqlslides" TargetMode="External"/><Relationship Id="rId2" Type="http://schemas.openxmlformats.org/officeDocument/2006/relationships/hyperlink" Target="https://aka.ms/sqldbonyoutube" TargetMode="External"/><Relationship Id="rId1" Type="http://schemas.openxmlformats.org/officeDocument/2006/relationships/hyperlink" Target="https://aka.ms/sqlworkshops" TargetMode="External"/><Relationship Id="rId4" Type="http://schemas.openxmlformats.org/officeDocument/2006/relationships/hyperlink" Target="https://azure.microsoft.com/en-us/migration/migration-program/"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dgm:spPr/>
      <dgm:t>
        <a:bodyPr/>
        <a:lstStyle/>
        <a:p>
          <a:pPr>
            <a:buFont typeface="Arial" panose="020B0604020202020204" pitchFamily="34" charset="0"/>
            <a:buChar char="•"/>
          </a:pPr>
          <a:r>
            <a:rPr lang="en-US" dirty="0">
              <a:solidFill>
                <a:schemeClr val="tx2"/>
              </a:solidFill>
            </a:rPr>
            <a:t>Business continuity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0F6C0AAC-39CF-4853-8DF0-6DE67B502F80}">
      <dgm:prSet/>
      <dgm:spPr/>
      <dgm:t>
        <a:bodyPr/>
        <a:lstStyle/>
        <a:p>
          <a:r>
            <a:rPr lang="en-US" dirty="0">
              <a:solidFill>
                <a:schemeClr val="tx2"/>
              </a:solidFill>
            </a:rPr>
            <a:t>High availability </a:t>
          </a:r>
        </a:p>
      </dgm:t>
    </dgm:pt>
    <dgm:pt modelId="{5865BF12-A60F-45EE-840A-5D5E65FB52C1}" type="parTrans" cxnId="{26AF4C07-21E4-49B9-9014-0E17BC0177B4}">
      <dgm:prSet/>
      <dgm:spPr/>
      <dgm:t>
        <a:bodyPr/>
        <a:lstStyle/>
        <a:p>
          <a:endParaRPr lang="en-US"/>
        </a:p>
      </dgm:t>
    </dgm:pt>
    <dgm:pt modelId="{3C95F86A-5E1E-42A4-AF28-10A7D5E94315}" type="sibTrans" cxnId="{26AF4C07-21E4-49B9-9014-0E17BC0177B4}">
      <dgm:prSet/>
      <dgm:spPr/>
      <dgm:t>
        <a:bodyPr/>
        <a:lstStyle/>
        <a:p>
          <a:endParaRPr lang="en-US"/>
        </a:p>
      </dgm:t>
    </dgm:pt>
    <dgm:pt modelId="{2B9121C1-005B-4CF3-BFC6-F47A3D64FE58}">
      <dgm:prSet/>
      <dgm:spPr/>
      <dgm:t>
        <a:bodyPr/>
        <a:lstStyle/>
        <a:p>
          <a:r>
            <a:rPr lang="en-US" dirty="0">
              <a:solidFill>
                <a:schemeClr val="tx2"/>
              </a:solidFill>
            </a:rPr>
            <a:t>Automated backups </a:t>
          </a:r>
        </a:p>
      </dgm:t>
    </dgm:pt>
    <dgm:pt modelId="{F678BCDF-83E9-4D31-BA89-174B36FBF760}" type="parTrans" cxnId="{78CF5E83-C458-413A-8D7C-CE0FFD142787}">
      <dgm:prSet/>
      <dgm:spPr/>
      <dgm:t>
        <a:bodyPr/>
        <a:lstStyle/>
        <a:p>
          <a:endParaRPr lang="en-US"/>
        </a:p>
      </dgm:t>
    </dgm:pt>
    <dgm:pt modelId="{91DD6780-008C-4AF1-93B4-9FF9B71683B2}" type="sibTrans" cxnId="{78CF5E83-C458-413A-8D7C-CE0FFD142787}">
      <dgm:prSet/>
      <dgm:spPr/>
      <dgm:t>
        <a:bodyPr/>
        <a:lstStyle/>
        <a:p>
          <a:endParaRPr lang="en-US"/>
        </a:p>
      </dgm:t>
    </dgm:pt>
    <dgm:pt modelId="{7F1EBB37-9DFE-48EF-998E-E4B2A5DF333A}">
      <dgm:prSet/>
      <dgm:spPr/>
      <dgm:t>
        <a:bodyPr/>
        <a:lstStyle/>
        <a:p>
          <a:r>
            <a:rPr lang="en-US" dirty="0">
              <a:solidFill>
                <a:schemeClr val="tx2"/>
              </a:solidFill>
            </a:rPr>
            <a:t>Long term backup retention </a:t>
          </a:r>
        </a:p>
      </dgm:t>
    </dgm:pt>
    <dgm:pt modelId="{EB878A48-758D-4ADE-BC20-DE94D1BAB746}" type="parTrans" cxnId="{1A5D6431-2B19-4AA1-9B6C-94E34A26924C}">
      <dgm:prSet/>
      <dgm:spPr/>
      <dgm:t>
        <a:bodyPr/>
        <a:lstStyle/>
        <a:p>
          <a:endParaRPr lang="en-US"/>
        </a:p>
      </dgm:t>
    </dgm:pt>
    <dgm:pt modelId="{E2B0A2C3-AD28-4C23-8C94-389599847AEA}" type="sibTrans" cxnId="{1A5D6431-2B19-4AA1-9B6C-94E34A26924C}">
      <dgm:prSet/>
      <dgm:spPr/>
      <dgm:t>
        <a:bodyPr/>
        <a:lstStyle/>
        <a:p>
          <a:endParaRPr lang="en-US"/>
        </a:p>
      </dgm:t>
    </dgm:pt>
    <dgm:pt modelId="{51F1F6D6-CB94-4E01-953F-5B64F2E1DB83}">
      <dgm:prSet/>
      <dgm:spPr/>
      <dgm:t>
        <a:bodyPr/>
        <a:lstStyle/>
        <a:p>
          <a:r>
            <a:rPr lang="en-US" dirty="0">
              <a:solidFill>
                <a:schemeClr val="tx2"/>
              </a:solidFill>
            </a:rPr>
            <a:t>Geo-replication</a:t>
          </a:r>
        </a:p>
      </dgm:t>
    </dgm:pt>
    <dgm:pt modelId="{B24B700A-4CD2-46FE-81ED-22495AA65FCE}" type="parTrans" cxnId="{B307D090-46AE-44BA-B615-FB1D8EB170E9}">
      <dgm:prSet/>
      <dgm:spPr/>
      <dgm:t>
        <a:bodyPr/>
        <a:lstStyle/>
        <a:p>
          <a:endParaRPr lang="en-US"/>
        </a:p>
      </dgm:t>
    </dgm:pt>
    <dgm:pt modelId="{0DC34728-0DFF-40AE-8038-C5E1BEF284D5}" type="sibTrans" cxnId="{B307D090-46AE-44BA-B615-FB1D8EB170E9}">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252F31F6-123E-42E5-B85B-2FCBB9C1850E}" type="pres">
      <dgm:prSet presAssocID="{0F6C0AAC-39CF-4853-8DF0-6DE67B502F80}" presName="composite" presStyleCnt="0"/>
      <dgm:spPr/>
    </dgm:pt>
    <dgm:pt modelId="{4A12C7A2-7C5B-44F1-88C3-4EEA634CA834}" type="pres">
      <dgm:prSet presAssocID="{0F6C0AAC-39CF-4853-8DF0-6DE67B502F80}" presName="imgShp" presStyleLbl="fgImgPlace1" presStyleIdx="1" presStyleCnt="5"/>
      <dgm:spPr>
        <a:solidFill>
          <a:schemeClr val="bg1">
            <a:lumMod val="95000"/>
          </a:schemeClr>
        </a:solidFill>
      </dgm:spPr>
    </dgm:pt>
    <dgm:pt modelId="{E738CB01-13DB-4673-BB33-5142B8BB692D}" type="pres">
      <dgm:prSet presAssocID="{0F6C0AAC-39CF-4853-8DF0-6DE67B502F80}" presName="txShp" presStyleLbl="node1" presStyleIdx="1" presStyleCnt="5">
        <dgm:presLayoutVars>
          <dgm:bulletEnabled val="1"/>
        </dgm:presLayoutVars>
      </dgm:prSet>
      <dgm:spPr/>
    </dgm:pt>
    <dgm:pt modelId="{9E1CCC90-38E2-44B1-99A6-CDD3092FB7E0}" type="pres">
      <dgm:prSet presAssocID="{3C95F86A-5E1E-42A4-AF28-10A7D5E94315}" presName="spacing" presStyleCnt="0"/>
      <dgm:spPr/>
    </dgm:pt>
    <dgm:pt modelId="{03ED0BE3-68E0-4015-8473-EE34E21FD8E1}" type="pres">
      <dgm:prSet presAssocID="{2B9121C1-005B-4CF3-BFC6-F47A3D64FE58}" presName="composite" presStyleCnt="0"/>
      <dgm:spPr/>
    </dgm:pt>
    <dgm:pt modelId="{9CEB58F9-6F20-40EF-869C-20B55C6975EE}" type="pres">
      <dgm:prSet presAssocID="{2B9121C1-005B-4CF3-BFC6-F47A3D64FE58}" presName="imgShp" presStyleLbl="fgImgPlace1" presStyleIdx="2" presStyleCnt="5"/>
      <dgm:spPr>
        <a:solidFill>
          <a:schemeClr val="bg1">
            <a:lumMod val="95000"/>
          </a:schemeClr>
        </a:solidFill>
      </dgm:spPr>
    </dgm:pt>
    <dgm:pt modelId="{B61A8F8F-F8EE-400D-B6FB-2BF6EA3BC225}" type="pres">
      <dgm:prSet presAssocID="{2B9121C1-005B-4CF3-BFC6-F47A3D64FE58}" presName="txShp" presStyleLbl="node1" presStyleIdx="2" presStyleCnt="5">
        <dgm:presLayoutVars>
          <dgm:bulletEnabled val="1"/>
        </dgm:presLayoutVars>
      </dgm:prSet>
      <dgm:spPr/>
    </dgm:pt>
    <dgm:pt modelId="{389A0007-A9DA-4DA1-AA34-6FBEA7502297}" type="pres">
      <dgm:prSet presAssocID="{91DD6780-008C-4AF1-93B4-9FF9B71683B2}" presName="spacing" presStyleCnt="0"/>
      <dgm:spPr/>
    </dgm:pt>
    <dgm:pt modelId="{EF0C4058-A64E-4776-A75E-7DEBFD2804B8}" type="pres">
      <dgm:prSet presAssocID="{7F1EBB37-9DFE-48EF-998E-E4B2A5DF333A}" presName="composite" presStyleCnt="0"/>
      <dgm:spPr/>
    </dgm:pt>
    <dgm:pt modelId="{790088CC-BB50-4647-A65A-E2F6D2F42614}" type="pres">
      <dgm:prSet presAssocID="{7F1EBB37-9DFE-48EF-998E-E4B2A5DF333A}" presName="imgShp" presStyleLbl="fgImgPlace1" presStyleIdx="3" presStyleCnt="5"/>
      <dgm:spPr>
        <a:solidFill>
          <a:schemeClr val="bg1">
            <a:lumMod val="95000"/>
          </a:schemeClr>
        </a:solidFill>
      </dgm:spPr>
    </dgm:pt>
    <dgm:pt modelId="{ED289B2B-CBE0-4D1C-8055-BD37702479D1}" type="pres">
      <dgm:prSet presAssocID="{7F1EBB37-9DFE-48EF-998E-E4B2A5DF333A}" presName="txShp" presStyleLbl="node1" presStyleIdx="3" presStyleCnt="5">
        <dgm:presLayoutVars>
          <dgm:bulletEnabled val="1"/>
        </dgm:presLayoutVars>
      </dgm:prSet>
      <dgm:spPr/>
    </dgm:pt>
    <dgm:pt modelId="{5281D6DC-3A2C-413E-8D66-A78FD857E9B4}" type="pres">
      <dgm:prSet presAssocID="{E2B0A2C3-AD28-4C23-8C94-389599847AEA}" presName="spacing" presStyleCnt="0"/>
      <dgm:spPr/>
    </dgm:pt>
    <dgm:pt modelId="{C977515A-F8E7-458E-93F4-BD82861D32E1}" type="pres">
      <dgm:prSet presAssocID="{51F1F6D6-CB94-4E01-953F-5B64F2E1DB83}" presName="composite" presStyleCnt="0"/>
      <dgm:spPr/>
    </dgm:pt>
    <dgm:pt modelId="{1BC10206-5201-4D05-8BB8-F32DCCB8A736}" type="pres">
      <dgm:prSet presAssocID="{51F1F6D6-CB94-4E01-953F-5B64F2E1DB83}" presName="imgShp" presStyleLbl="fgImgPlace1" presStyleIdx="4" presStyleCnt="5"/>
      <dgm:spPr>
        <a:solidFill>
          <a:schemeClr val="bg1">
            <a:lumMod val="95000"/>
          </a:schemeClr>
        </a:solidFill>
      </dgm:spPr>
    </dgm:pt>
    <dgm:pt modelId="{8F8F3DF7-1027-47EB-A83F-EA03403DB111}" type="pres">
      <dgm:prSet presAssocID="{51F1F6D6-CB94-4E01-953F-5B64F2E1DB83}" presName="txShp" presStyleLbl="node1" presStyleIdx="4" presStyleCnt="5">
        <dgm:presLayoutVars>
          <dgm:bulletEnabled val="1"/>
        </dgm:presLayoutVars>
      </dgm:prSet>
      <dgm:spPr/>
    </dgm:pt>
  </dgm:ptLst>
  <dgm:cxnLst>
    <dgm:cxn modelId="{26AF4C07-21E4-49B9-9014-0E17BC0177B4}" srcId="{1B3BE46B-A19B-4F11-BB45-D1B8A9B86EB8}" destId="{0F6C0AAC-39CF-4853-8DF0-6DE67B502F80}" srcOrd="1" destOrd="0" parTransId="{5865BF12-A60F-45EE-840A-5D5E65FB52C1}" sibTransId="{3C95F86A-5E1E-42A4-AF28-10A7D5E94315}"/>
    <dgm:cxn modelId="{82D1BA07-F9BC-4660-ACF0-C30C383DF162}" srcId="{1B3BE46B-A19B-4F11-BB45-D1B8A9B86EB8}" destId="{DA131F33-DFFA-46C4-AAA6-38F01DC60666}" srcOrd="0" destOrd="0" parTransId="{175E0962-2A1E-4153-A873-DBFFEE8B3C61}" sibTransId="{AF523B2B-9169-485E-83E5-266383E49094}"/>
    <dgm:cxn modelId="{1A5D6431-2B19-4AA1-9B6C-94E34A26924C}" srcId="{1B3BE46B-A19B-4F11-BB45-D1B8A9B86EB8}" destId="{7F1EBB37-9DFE-48EF-998E-E4B2A5DF333A}" srcOrd="3" destOrd="0" parTransId="{EB878A48-758D-4ADE-BC20-DE94D1BAB746}" sibTransId="{E2B0A2C3-AD28-4C23-8C94-389599847AEA}"/>
    <dgm:cxn modelId="{12EC2B35-862F-4330-8386-1AD52CDBD810}" type="presOf" srcId="{1B3BE46B-A19B-4F11-BB45-D1B8A9B86EB8}" destId="{B79FAAB3-CD59-45C9-9C12-04EA7741BDDE}" srcOrd="0" destOrd="0" presId="urn:microsoft.com/office/officeart/2005/8/layout/vList3"/>
    <dgm:cxn modelId="{68941140-FA44-4F68-A857-E1A4954EF6E1}" type="presOf" srcId="{7F1EBB37-9DFE-48EF-998E-E4B2A5DF333A}" destId="{ED289B2B-CBE0-4D1C-8055-BD37702479D1}" srcOrd="0" destOrd="0" presId="urn:microsoft.com/office/officeart/2005/8/layout/vList3"/>
    <dgm:cxn modelId="{5D02D768-3C62-4B32-938A-6E5062A35E94}" type="presOf" srcId="{2B9121C1-005B-4CF3-BFC6-F47A3D64FE58}" destId="{B61A8F8F-F8EE-400D-B6FB-2BF6EA3BC225}"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78CF5E83-C458-413A-8D7C-CE0FFD142787}" srcId="{1B3BE46B-A19B-4F11-BB45-D1B8A9B86EB8}" destId="{2B9121C1-005B-4CF3-BFC6-F47A3D64FE58}" srcOrd="2" destOrd="0" parTransId="{F678BCDF-83E9-4D31-BA89-174B36FBF760}" sibTransId="{91DD6780-008C-4AF1-93B4-9FF9B71683B2}"/>
    <dgm:cxn modelId="{3E0BDC8F-7EC3-470E-8D3F-5C90BF5CDFC5}" type="presOf" srcId="{0F6C0AAC-39CF-4853-8DF0-6DE67B502F80}" destId="{E738CB01-13DB-4673-BB33-5142B8BB692D}" srcOrd="0" destOrd="0" presId="urn:microsoft.com/office/officeart/2005/8/layout/vList3"/>
    <dgm:cxn modelId="{B307D090-46AE-44BA-B615-FB1D8EB170E9}" srcId="{1B3BE46B-A19B-4F11-BB45-D1B8A9B86EB8}" destId="{51F1F6D6-CB94-4E01-953F-5B64F2E1DB83}" srcOrd="4" destOrd="0" parTransId="{B24B700A-4CD2-46FE-81ED-22495AA65FCE}" sibTransId="{0DC34728-0DFF-40AE-8038-C5E1BEF284D5}"/>
    <dgm:cxn modelId="{CDD8F397-BF77-456C-8962-0BB9E8EC95FB}" type="presOf" srcId="{51F1F6D6-CB94-4E01-953F-5B64F2E1DB83}" destId="{8F8F3DF7-1027-47EB-A83F-EA03403DB111}" srcOrd="0" destOrd="0" presId="urn:microsoft.com/office/officeart/2005/8/layout/vList3"/>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D7B6BE94-BE0A-4005-97C8-914062CD21A1}" type="presParOf" srcId="{B79FAAB3-CD59-45C9-9C12-04EA7741BDDE}" destId="{252F31F6-123E-42E5-B85B-2FCBB9C1850E}" srcOrd="2" destOrd="0" presId="urn:microsoft.com/office/officeart/2005/8/layout/vList3"/>
    <dgm:cxn modelId="{71CECE24-AADA-4092-8AB6-8D126DFE6CA4}" type="presParOf" srcId="{252F31F6-123E-42E5-B85B-2FCBB9C1850E}" destId="{4A12C7A2-7C5B-44F1-88C3-4EEA634CA834}" srcOrd="0" destOrd="0" presId="urn:microsoft.com/office/officeart/2005/8/layout/vList3"/>
    <dgm:cxn modelId="{42012576-53FD-421E-B7C0-7FF874D0F63A}" type="presParOf" srcId="{252F31F6-123E-42E5-B85B-2FCBB9C1850E}" destId="{E738CB01-13DB-4673-BB33-5142B8BB692D}" srcOrd="1" destOrd="0" presId="urn:microsoft.com/office/officeart/2005/8/layout/vList3"/>
    <dgm:cxn modelId="{BA7A7276-6C67-49F9-B7D1-4FB3C7A7FCB7}" type="presParOf" srcId="{B79FAAB3-CD59-45C9-9C12-04EA7741BDDE}" destId="{9E1CCC90-38E2-44B1-99A6-CDD3092FB7E0}" srcOrd="3" destOrd="0" presId="urn:microsoft.com/office/officeart/2005/8/layout/vList3"/>
    <dgm:cxn modelId="{3C4257A5-A806-40DC-BD4B-BBBEBD21D4C6}" type="presParOf" srcId="{B79FAAB3-CD59-45C9-9C12-04EA7741BDDE}" destId="{03ED0BE3-68E0-4015-8473-EE34E21FD8E1}" srcOrd="4" destOrd="0" presId="urn:microsoft.com/office/officeart/2005/8/layout/vList3"/>
    <dgm:cxn modelId="{7B2C5CC7-C6A8-429B-A093-F5862C49C04E}" type="presParOf" srcId="{03ED0BE3-68E0-4015-8473-EE34E21FD8E1}" destId="{9CEB58F9-6F20-40EF-869C-20B55C6975EE}" srcOrd="0" destOrd="0" presId="urn:microsoft.com/office/officeart/2005/8/layout/vList3"/>
    <dgm:cxn modelId="{399BC71F-2B38-4079-BAD8-2F178CE16B9A}" type="presParOf" srcId="{03ED0BE3-68E0-4015-8473-EE34E21FD8E1}" destId="{B61A8F8F-F8EE-400D-B6FB-2BF6EA3BC225}" srcOrd="1" destOrd="0" presId="urn:microsoft.com/office/officeart/2005/8/layout/vList3"/>
    <dgm:cxn modelId="{FC3A2B7A-B363-4A9D-870B-192EC43356BA}" type="presParOf" srcId="{B79FAAB3-CD59-45C9-9C12-04EA7741BDDE}" destId="{389A0007-A9DA-4DA1-AA34-6FBEA7502297}" srcOrd="5" destOrd="0" presId="urn:microsoft.com/office/officeart/2005/8/layout/vList3"/>
    <dgm:cxn modelId="{165A986B-0BFD-4294-8844-A65C261AE19E}" type="presParOf" srcId="{B79FAAB3-CD59-45C9-9C12-04EA7741BDDE}" destId="{EF0C4058-A64E-4776-A75E-7DEBFD2804B8}" srcOrd="6" destOrd="0" presId="urn:microsoft.com/office/officeart/2005/8/layout/vList3"/>
    <dgm:cxn modelId="{89FC71CF-7010-4B42-B2A1-A42922B1A8AD}" type="presParOf" srcId="{EF0C4058-A64E-4776-A75E-7DEBFD2804B8}" destId="{790088CC-BB50-4647-A65A-E2F6D2F42614}" srcOrd="0" destOrd="0" presId="urn:microsoft.com/office/officeart/2005/8/layout/vList3"/>
    <dgm:cxn modelId="{9BD6AD30-112E-4B5A-8584-A7CA7D53B6A9}" type="presParOf" srcId="{EF0C4058-A64E-4776-A75E-7DEBFD2804B8}" destId="{ED289B2B-CBE0-4D1C-8055-BD37702479D1}" srcOrd="1" destOrd="0" presId="urn:microsoft.com/office/officeart/2005/8/layout/vList3"/>
    <dgm:cxn modelId="{2C8EC532-71C5-4476-A393-2B411C869BC0}" type="presParOf" srcId="{B79FAAB3-CD59-45C9-9C12-04EA7741BDDE}" destId="{5281D6DC-3A2C-413E-8D66-A78FD857E9B4}" srcOrd="7" destOrd="0" presId="urn:microsoft.com/office/officeart/2005/8/layout/vList3"/>
    <dgm:cxn modelId="{864AEA99-0B0E-4288-9CCE-AF59ABEABDC9}" type="presParOf" srcId="{B79FAAB3-CD59-45C9-9C12-04EA7741BDDE}" destId="{C977515A-F8E7-458E-93F4-BD82861D32E1}" srcOrd="8" destOrd="0" presId="urn:microsoft.com/office/officeart/2005/8/layout/vList3"/>
    <dgm:cxn modelId="{6C34E83A-EAD7-4A4C-B126-AE0D012D2683}" type="presParOf" srcId="{C977515A-F8E7-458E-93F4-BD82861D32E1}" destId="{1BC10206-5201-4D05-8BB8-F32DCCB8A736}" srcOrd="0" destOrd="0" presId="urn:microsoft.com/office/officeart/2005/8/layout/vList3"/>
    <dgm:cxn modelId="{4626CC7B-78E2-4501-A7F7-3DBC8E59DCE6}" type="presParOf" srcId="{C977515A-F8E7-458E-93F4-BD82861D32E1}" destId="{8F8F3DF7-1027-47EB-A83F-EA03403DB111}"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custT="1"/>
      <dgm:spPr/>
      <dgm:t>
        <a:bodyPr/>
        <a:lstStyle/>
        <a:p>
          <a:pPr>
            <a:buFont typeface="Arial" panose="020B0604020202020204" pitchFamily="34" charset="0"/>
            <a:buChar char="•"/>
          </a:pPr>
          <a:r>
            <a:rPr lang="en-US" sz="2200" dirty="0">
              <a:solidFill>
                <a:schemeClr val="tx2"/>
              </a:solidFill>
            </a:rPr>
            <a:t>Scale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D3257210-B71E-41C9-9321-07B6A056AE6C}">
      <dgm:prSet custT="1"/>
      <dgm:spPr/>
      <dgm:t>
        <a:bodyPr/>
        <a:lstStyle/>
        <a:p>
          <a:r>
            <a:rPr lang="en-US" sz="2200" dirty="0">
              <a:solidFill>
                <a:schemeClr val="tx2"/>
              </a:solidFill>
            </a:rPr>
            <a:t>Advanced security </a:t>
          </a:r>
        </a:p>
      </dgm:t>
    </dgm:pt>
    <dgm:pt modelId="{C2EF50E9-D02F-4C8B-8240-A2D00DA47E3C}" type="parTrans" cxnId="{B2D2C021-285D-4AD0-AB96-5BFAEB786B40}">
      <dgm:prSet/>
      <dgm:spPr/>
      <dgm:t>
        <a:bodyPr/>
        <a:lstStyle/>
        <a:p>
          <a:endParaRPr lang="en-US"/>
        </a:p>
      </dgm:t>
    </dgm:pt>
    <dgm:pt modelId="{14EA8E44-FFC2-4632-9102-DFDC23913E2A}" type="sibTrans" cxnId="{B2D2C021-285D-4AD0-AB96-5BFAEB786B40}">
      <dgm:prSet/>
      <dgm:spPr/>
      <dgm:t>
        <a:bodyPr/>
        <a:lstStyle/>
        <a:p>
          <a:endParaRPr lang="en-US"/>
        </a:p>
      </dgm:t>
    </dgm:pt>
    <dgm:pt modelId="{3B9370C5-77CF-41A2-8E44-072D14861493}">
      <dgm:prSet custT="1"/>
      <dgm:spPr/>
      <dgm:t>
        <a:bodyPr/>
        <a:lstStyle/>
        <a:p>
          <a:r>
            <a:rPr lang="en-US" sz="2200" dirty="0">
              <a:solidFill>
                <a:schemeClr val="tx2"/>
              </a:solidFill>
            </a:rPr>
            <a:t>Automatic tuning </a:t>
          </a:r>
        </a:p>
      </dgm:t>
    </dgm:pt>
    <dgm:pt modelId="{22EC8849-B74E-4081-99BC-4BB36E196640}" type="parTrans" cxnId="{1DEFC424-9657-4C4E-AB21-BCDA7DF8C3A6}">
      <dgm:prSet/>
      <dgm:spPr/>
      <dgm:t>
        <a:bodyPr/>
        <a:lstStyle/>
        <a:p>
          <a:endParaRPr lang="en-US"/>
        </a:p>
      </dgm:t>
    </dgm:pt>
    <dgm:pt modelId="{B836A885-1BAA-4A21-A1AC-991B5740C1B2}" type="sibTrans" cxnId="{1DEFC424-9657-4C4E-AB21-BCDA7DF8C3A6}">
      <dgm:prSet/>
      <dgm:spPr/>
      <dgm:t>
        <a:bodyPr/>
        <a:lstStyle/>
        <a:p>
          <a:endParaRPr lang="en-US"/>
        </a:p>
      </dgm:t>
    </dgm:pt>
    <dgm:pt modelId="{46F07AC1-BECC-44B1-A6B3-88BF3467DDCC}">
      <dgm:prSet custT="1"/>
      <dgm:spPr/>
      <dgm:t>
        <a:bodyPr/>
        <a:lstStyle/>
        <a:p>
          <a:r>
            <a:rPr lang="en-US" sz="2200" dirty="0">
              <a:solidFill>
                <a:schemeClr val="tx2"/>
              </a:solidFill>
            </a:rPr>
            <a:t>Built-in monitoring </a:t>
          </a:r>
        </a:p>
      </dgm:t>
    </dgm:pt>
    <dgm:pt modelId="{059AA75E-6E27-4BB6-B19B-6F52F606010A}" type="parTrans" cxnId="{1E0A5068-6E02-45A7-B3CC-04D8FE4D11B9}">
      <dgm:prSet/>
      <dgm:spPr/>
      <dgm:t>
        <a:bodyPr/>
        <a:lstStyle/>
        <a:p>
          <a:endParaRPr lang="en-US"/>
        </a:p>
      </dgm:t>
    </dgm:pt>
    <dgm:pt modelId="{A205A3F0-37A1-4912-BF90-B2013C965F52}" type="sibTrans" cxnId="{1E0A5068-6E02-45A7-B3CC-04D8FE4D11B9}">
      <dgm:prSet/>
      <dgm:spPr/>
      <dgm:t>
        <a:bodyPr/>
        <a:lstStyle/>
        <a:p>
          <a:endParaRPr lang="en-US"/>
        </a:p>
      </dgm:t>
    </dgm:pt>
    <dgm:pt modelId="{3334CAC8-EFC6-41B1-A649-3A9B192E9C39}">
      <dgm:prSet custT="1"/>
      <dgm:spPr/>
      <dgm:t>
        <a:bodyPr/>
        <a:lstStyle/>
        <a:p>
          <a:r>
            <a:rPr lang="en-US" sz="2200" dirty="0">
              <a:solidFill>
                <a:schemeClr val="tx2"/>
              </a:solidFill>
            </a:rPr>
            <a:t>Built-in intelligence </a:t>
          </a:r>
        </a:p>
      </dgm:t>
    </dgm:pt>
    <dgm:pt modelId="{22E9670F-BE66-4BCF-B6F8-D1DE10E15DD3}" type="parTrans" cxnId="{A6413DFA-5D34-42A0-95D0-CB1FE8A5AC36}">
      <dgm:prSet/>
      <dgm:spPr/>
      <dgm:t>
        <a:bodyPr/>
        <a:lstStyle/>
        <a:p>
          <a:endParaRPr lang="en-US"/>
        </a:p>
      </dgm:t>
    </dgm:pt>
    <dgm:pt modelId="{892648E1-AB13-45AB-8022-E964325AA79E}" type="sibTrans" cxnId="{A6413DFA-5D34-42A0-95D0-CB1FE8A5AC36}">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F310B284-C09D-46B0-A0ED-F6A0DF33C55E}" type="pres">
      <dgm:prSet presAssocID="{D3257210-B71E-41C9-9321-07B6A056AE6C}" presName="composite" presStyleCnt="0"/>
      <dgm:spPr/>
    </dgm:pt>
    <dgm:pt modelId="{57467DF1-65E3-4D4B-9DC9-5B6E7524E660}" type="pres">
      <dgm:prSet presAssocID="{D3257210-B71E-41C9-9321-07B6A056AE6C}" presName="imgShp" presStyleLbl="fgImgPlace1" presStyleIdx="1" presStyleCnt="5"/>
      <dgm:spPr>
        <a:solidFill>
          <a:schemeClr val="bg1">
            <a:lumMod val="95000"/>
          </a:schemeClr>
        </a:solidFill>
      </dgm:spPr>
    </dgm:pt>
    <dgm:pt modelId="{FB6994A9-E245-4ABF-9030-99F23660AF0D}" type="pres">
      <dgm:prSet presAssocID="{D3257210-B71E-41C9-9321-07B6A056AE6C}" presName="txShp" presStyleLbl="node1" presStyleIdx="1" presStyleCnt="5">
        <dgm:presLayoutVars>
          <dgm:bulletEnabled val="1"/>
        </dgm:presLayoutVars>
      </dgm:prSet>
      <dgm:spPr/>
    </dgm:pt>
    <dgm:pt modelId="{383AA9AA-E6DF-4D5C-9E99-9F2270D2C159}" type="pres">
      <dgm:prSet presAssocID="{14EA8E44-FFC2-4632-9102-DFDC23913E2A}" presName="spacing" presStyleCnt="0"/>
      <dgm:spPr/>
    </dgm:pt>
    <dgm:pt modelId="{839560C7-9114-466D-9AFA-5F66AC33B712}" type="pres">
      <dgm:prSet presAssocID="{3B9370C5-77CF-41A2-8E44-072D14861493}" presName="composite" presStyleCnt="0"/>
      <dgm:spPr/>
    </dgm:pt>
    <dgm:pt modelId="{601BFC33-FE3A-4BDE-88FE-493B6E1B6FB3}" type="pres">
      <dgm:prSet presAssocID="{3B9370C5-77CF-41A2-8E44-072D14861493}" presName="imgShp" presStyleLbl="fgImgPlace1" presStyleIdx="2" presStyleCnt="5"/>
      <dgm:spPr>
        <a:solidFill>
          <a:schemeClr val="bg1">
            <a:lumMod val="95000"/>
          </a:schemeClr>
        </a:solidFill>
      </dgm:spPr>
    </dgm:pt>
    <dgm:pt modelId="{A3AC942A-802A-45B5-884A-20C804D0F3E0}" type="pres">
      <dgm:prSet presAssocID="{3B9370C5-77CF-41A2-8E44-072D14861493}" presName="txShp" presStyleLbl="node1" presStyleIdx="2" presStyleCnt="5">
        <dgm:presLayoutVars>
          <dgm:bulletEnabled val="1"/>
        </dgm:presLayoutVars>
      </dgm:prSet>
      <dgm:spPr/>
    </dgm:pt>
    <dgm:pt modelId="{A5D998E6-5119-49B2-8308-711DB539B232}" type="pres">
      <dgm:prSet presAssocID="{B836A885-1BAA-4A21-A1AC-991B5740C1B2}" presName="spacing" presStyleCnt="0"/>
      <dgm:spPr/>
    </dgm:pt>
    <dgm:pt modelId="{B939AFB1-E72A-4AE2-A6C6-0330A1284A60}" type="pres">
      <dgm:prSet presAssocID="{46F07AC1-BECC-44B1-A6B3-88BF3467DDCC}" presName="composite" presStyleCnt="0"/>
      <dgm:spPr/>
    </dgm:pt>
    <dgm:pt modelId="{6039329E-4295-499A-B0FF-8DFA17283B09}" type="pres">
      <dgm:prSet presAssocID="{46F07AC1-BECC-44B1-A6B3-88BF3467DDCC}" presName="imgShp" presStyleLbl="fgImgPlace1" presStyleIdx="3" presStyleCnt="5"/>
      <dgm:spPr>
        <a:solidFill>
          <a:schemeClr val="bg1">
            <a:lumMod val="95000"/>
          </a:schemeClr>
        </a:solidFill>
      </dgm:spPr>
    </dgm:pt>
    <dgm:pt modelId="{B401C2C9-567B-48BC-B477-898F0A169C0B}" type="pres">
      <dgm:prSet presAssocID="{46F07AC1-BECC-44B1-A6B3-88BF3467DDCC}" presName="txShp" presStyleLbl="node1" presStyleIdx="3" presStyleCnt="5">
        <dgm:presLayoutVars>
          <dgm:bulletEnabled val="1"/>
        </dgm:presLayoutVars>
      </dgm:prSet>
      <dgm:spPr/>
    </dgm:pt>
    <dgm:pt modelId="{9665675D-0A69-4B7B-A4DF-10CBF8512707}" type="pres">
      <dgm:prSet presAssocID="{A205A3F0-37A1-4912-BF90-B2013C965F52}" presName="spacing" presStyleCnt="0"/>
      <dgm:spPr/>
    </dgm:pt>
    <dgm:pt modelId="{12EC4F81-F54C-49D6-B068-827B7A4F8EE2}" type="pres">
      <dgm:prSet presAssocID="{3334CAC8-EFC6-41B1-A649-3A9B192E9C39}" presName="composite" presStyleCnt="0"/>
      <dgm:spPr/>
    </dgm:pt>
    <dgm:pt modelId="{E76C1DF1-CC82-4F91-972B-D91FC56976CE}" type="pres">
      <dgm:prSet presAssocID="{3334CAC8-EFC6-41B1-A649-3A9B192E9C39}" presName="imgShp" presStyleLbl="fgImgPlace1" presStyleIdx="4" presStyleCnt="5"/>
      <dgm:spPr>
        <a:solidFill>
          <a:schemeClr val="bg1">
            <a:lumMod val="95000"/>
          </a:schemeClr>
        </a:solidFill>
      </dgm:spPr>
    </dgm:pt>
    <dgm:pt modelId="{FD7CE52F-A999-4391-8104-68A25F268DDA}" type="pres">
      <dgm:prSet presAssocID="{3334CAC8-EFC6-41B1-A649-3A9B192E9C39}" presName="txShp" presStyleLbl="node1" presStyleIdx="4" presStyleCnt="5">
        <dgm:presLayoutVars>
          <dgm:bulletEnabled val="1"/>
        </dgm:presLayoutVars>
      </dgm:prSet>
      <dgm:spPr/>
    </dgm:pt>
  </dgm:ptLst>
  <dgm:cxnLst>
    <dgm:cxn modelId="{82D1BA07-F9BC-4660-ACF0-C30C383DF162}" srcId="{1B3BE46B-A19B-4F11-BB45-D1B8A9B86EB8}" destId="{DA131F33-DFFA-46C4-AAA6-38F01DC60666}" srcOrd="0" destOrd="0" parTransId="{175E0962-2A1E-4153-A873-DBFFEE8B3C61}" sibTransId="{AF523B2B-9169-485E-83E5-266383E49094}"/>
    <dgm:cxn modelId="{B2D2C021-285D-4AD0-AB96-5BFAEB786B40}" srcId="{1B3BE46B-A19B-4F11-BB45-D1B8A9B86EB8}" destId="{D3257210-B71E-41C9-9321-07B6A056AE6C}" srcOrd="1" destOrd="0" parTransId="{C2EF50E9-D02F-4C8B-8240-A2D00DA47E3C}" sibTransId="{14EA8E44-FFC2-4632-9102-DFDC23913E2A}"/>
    <dgm:cxn modelId="{1DEFC424-9657-4C4E-AB21-BCDA7DF8C3A6}" srcId="{1B3BE46B-A19B-4F11-BB45-D1B8A9B86EB8}" destId="{3B9370C5-77CF-41A2-8E44-072D14861493}" srcOrd="2" destOrd="0" parTransId="{22EC8849-B74E-4081-99BC-4BB36E196640}" sibTransId="{B836A885-1BAA-4A21-A1AC-991B5740C1B2}"/>
    <dgm:cxn modelId="{12EC2B35-862F-4330-8386-1AD52CDBD810}" type="presOf" srcId="{1B3BE46B-A19B-4F11-BB45-D1B8A9B86EB8}" destId="{B79FAAB3-CD59-45C9-9C12-04EA7741BDDE}" srcOrd="0" destOrd="0" presId="urn:microsoft.com/office/officeart/2005/8/layout/vList3"/>
    <dgm:cxn modelId="{1E0A5068-6E02-45A7-B3CC-04D8FE4D11B9}" srcId="{1B3BE46B-A19B-4F11-BB45-D1B8A9B86EB8}" destId="{46F07AC1-BECC-44B1-A6B3-88BF3467DDCC}" srcOrd="3" destOrd="0" parTransId="{059AA75E-6E27-4BB6-B19B-6F52F606010A}" sibTransId="{A205A3F0-37A1-4912-BF90-B2013C965F52}"/>
    <dgm:cxn modelId="{56294D4F-4988-477A-B1DF-956703877402}" type="presOf" srcId="{3334CAC8-EFC6-41B1-A649-3A9B192E9C39}" destId="{FD7CE52F-A999-4391-8104-68A25F268DDA}" srcOrd="0" destOrd="0" presId="urn:microsoft.com/office/officeart/2005/8/layout/vList3"/>
    <dgm:cxn modelId="{1BD35070-8389-4591-A6A6-A1B02E59C78D}" type="presOf" srcId="{D3257210-B71E-41C9-9321-07B6A056AE6C}" destId="{FB6994A9-E245-4ABF-9030-99F23660AF0D}" srcOrd="0" destOrd="0" presId="urn:microsoft.com/office/officeart/2005/8/layout/vList3"/>
    <dgm:cxn modelId="{BEC20257-2CA7-42DA-9EDD-547D3782BDE7}" type="presOf" srcId="{3B9370C5-77CF-41A2-8E44-072D14861493}" destId="{A3AC942A-802A-45B5-884A-20C804D0F3E0}"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DCB9C0AC-EFAD-4B1C-AC7C-2621CFA36360}" type="presOf" srcId="{46F07AC1-BECC-44B1-A6B3-88BF3467DDCC}" destId="{B401C2C9-567B-48BC-B477-898F0A169C0B}" srcOrd="0" destOrd="0" presId="urn:microsoft.com/office/officeart/2005/8/layout/vList3"/>
    <dgm:cxn modelId="{A6413DFA-5D34-42A0-95D0-CB1FE8A5AC36}" srcId="{1B3BE46B-A19B-4F11-BB45-D1B8A9B86EB8}" destId="{3334CAC8-EFC6-41B1-A649-3A9B192E9C39}" srcOrd="4" destOrd="0" parTransId="{22E9670F-BE66-4BCF-B6F8-D1DE10E15DD3}" sibTransId="{892648E1-AB13-45AB-8022-E964325AA79E}"/>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AA11341E-5C44-4F58-8D20-F5A18E23BFDA}" type="presParOf" srcId="{B79FAAB3-CD59-45C9-9C12-04EA7741BDDE}" destId="{F310B284-C09D-46B0-A0ED-F6A0DF33C55E}" srcOrd="2" destOrd="0" presId="urn:microsoft.com/office/officeart/2005/8/layout/vList3"/>
    <dgm:cxn modelId="{0F621B0A-18D0-493B-873B-BB51B18E7C36}" type="presParOf" srcId="{F310B284-C09D-46B0-A0ED-F6A0DF33C55E}" destId="{57467DF1-65E3-4D4B-9DC9-5B6E7524E660}" srcOrd="0" destOrd="0" presId="urn:microsoft.com/office/officeart/2005/8/layout/vList3"/>
    <dgm:cxn modelId="{33B7350B-9811-4A70-A9C0-9C4D34D5FF91}" type="presParOf" srcId="{F310B284-C09D-46B0-A0ED-F6A0DF33C55E}" destId="{FB6994A9-E245-4ABF-9030-99F23660AF0D}" srcOrd="1" destOrd="0" presId="urn:microsoft.com/office/officeart/2005/8/layout/vList3"/>
    <dgm:cxn modelId="{17A308E5-B968-4E67-9E98-050069825BC2}" type="presParOf" srcId="{B79FAAB3-CD59-45C9-9C12-04EA7741BDDE}" destId="{383AA9AA-E6DF-4D5C-9E99-9F2270D2C159}" srcOrd="3" destOrd="0" presId="urn:microsoft.com/office/officeart/2005/8/layout/vList3"/>
    <dgm:cxn modelId="{D7CCAF1F-B0DF-4FB0-B2D1-43DF325A0B09}" type="presParOf" srcId="{B79FAAB3-CD59-45C9-9C12-04EA7741BDDE}" destId="{839560C7-9114-466D-9AFA-5F66AC33B712}" srcOrd="4" destOrd="0" presId="urn:microsoft.com/office/officeart/2005/8/layout/vList3"/>
    <dgm:cxn modelId="{6E5B41C5-85A3-4007-92E9-C596861F09C1}" type="presParOf" srcId="{839560C7-9114-466D-9AFA-5F66AC33B712}" destId="{601BFC33-FE3A-4BDE-88FE-493B6E1B6FB3}" srcOrd="0" destOrd="0" presId="urn:microsoft.com/office/officeart/2005/8/layout/vList3"/>
    <dgm:cxn modelId="{0E76A610-8AD0-4717-B57B-09D4C4F0127F}" type="presParOf" srcId="{839560C7-9114-466D-9AFA-5F66AC33B712}" destId="{A3AC942A-802A-45B5-884A-20C804D0F3E0}" srcOrd="1" destOrd="0" presId="urn:microsoft.com/office/officeart/2005/8/layout/vList3"/>
    <dgm:cxn modelId="{3005AC8C-927F-4626-9B6F-DAABA5AB3C5D}" type="presParOf" srcId="{B79FAAB3-CD59-45C9-9C12-04EA7741BDDE}" destId="{A5D998E6-5119-49B2-8308-711DB539B232}" srcOrd="5" destOrd="0" presId="urn:microsoft.com/office/officeart/2005/8/layout/vList3"/>
    <dgm:cxn modelId="{113728F2-7E76-4296-AA04-737590103462}" type="presParOf" srcId="{B79FAAB3-CD59-45C9-9C12-04EA7741BDDE}" destId="{B939AFB1-E72A-4AE2-A6C6-0330A1284A60}" srcOrd="6" destOrd="0" presId="urn:microsoft.com/office/officeart/2005/8/layout/vList3"/>
    <dgm:cxn modelId="{D97B5B99-6B1B-43AA-AFE5-1F077F9BA711}" type="presParOf" srcId="{B939AFB1-E72A-4AE2-A6C6-0330A1284A60}" destId="{6039329E-4295-499A-B0FF-8DFA17283B09}" srcOrd="0" destOrd="0" presId="urn:microsoft.com/office/officeart/2005/8/layout/vList3"/>
    <dgm:cxn modelId="{BD9F9A16-78CC-466D-8B96-3784DE848687}" type="presParOf" srcId="{B939AFB1-E72A-4AE2-A6C6-0330A1284A60}" destId="{B401C2C9-567B-48BC-B477-898F0A169C0B}" srcOrd="1" destOrd="0" presId="urn:microsoft.com/office/officeart/2005/8/layout/vList3"/>
    <dgm:cxn modelId="{B151F888-D205-44C2-B3F3-13E0BE5B7065}" type="presParOf" srcId="{B79FAAB3-CD59-45C9-9C12-04EA7741BDDE}" destId="{9665675D-0A69-4B7B-A4DF-10CBF8512707}" srcOrd="7" destOrd="0" presId="urn:microsoft.com/office/officeart/2005/8/layout/vList3"/>
    <dgm:cxn modelId="{DCAFEC2D-4AFE-40DC-99A7-024C7D844F2B}" type="presParOf" srcId="{B79FAAB3-CD59-45C9-9C12-04EA7741BDDE}" destId="{12EC4F81-F54C-49D6-B068-827B7A4F8EE2}" srcOrd="8" destOrd="0" presId="urn:microsoft.com/office/officeart/2005/8/layout/vList3"/>
    <dgm:cxn modelId="{78BA005E-AC11-4CAD-8639-DA66945F2843}" type="presParOf" srcId="{12EC4F81-F54C-49D6-B068-827B7A4F8EE2}" destId="{E76C1DF1-CC82-4F91-972B-D91FC56976CE}" srcOrd="0" destOrd="0" presId="urn:microsoft.com/office/officeart/2005/8/layout/vList3"/>
    <dgm:cxn modelId="{DC0AB88A-FCCF-4F42-90E4-00AE28DE4DBA}" type="presParOf" srcId="{12EC4F81-F54C-49D6-B068-827B7A4F8EE2}" destId="{FD7CE52F-A999-4391-8104-68A25F268DDA}"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dgm:spPr/>
      <dgm:t>
        <a:bodyPr/>
        <a:lstStyle/>
        <a:p>
          <a:pPr>
            <a:buFont typeface="Arial" panose="020B0604020202020204" pitchFamily="34" charset="0"/>
            <a:buChar char="•"/>
          </a:pPr>
          <a:r>
            <a:rPr lang="en-US" dirty="0">
              <a:solidFill>
                <a:schemeClr val="tx2"/>
              </a:solidFill>
            </a:rPr>
            <a:t>Business continuity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0F6C0AAC-39CF-4853-8DF0-6DE67B502F80}">
      <dgm:prSet/>
      <dgm:spPr/>
      <dgm:t>
        <a:bodyPr/>
        <a:lstStyle/>
        <a:p>
          <a:r>
            <a:rPr lang="en-US" dirty="0">
              <a:solidFill>
                <a:schemeClr val="tx2"/>
              </a:solidFill>
            </a:rPr>
            <a:t>High availability </a:t>
          </a:r>
        </a:p>
      </dgm:t>
    </dgm:pt>
    <dgm:pt modelId="{5865BF12-A60F-45EE-840A-5D5E65FB52C1}" type="parTrans" cxnId="{26AF4C07-21E4-49B9-9014-0E17BC0177B4}">
      <dgm:prSet/>
      <dgm:spPr/>
      <dgm:t>
        <a:bodyPr/>
        <a:lstStyle/>
        <a:p>
          <a:endParaRPr lang="en-US"/>
        </a:p>
      </dgm:t>
    </dgm:pt>
    <dgm:pt modelId="{3C95F86A-5E1E-42A4-AF28-10A7D5E94315}" type="sibTrans" cxnId="{26AF4C07-21E4-49B9-9014-0E17BC0177B4}">
      <dgm:prSet/>
      <dgm:spPr/>
      <dgm:t>
        <a:bodyPr/>
        <a:lstStyle/>
        <a:p>
          <a:endParaRPr lang="en-US"/>
        </a:p>
      </dgm:t>
    </dgm:pt>
    <dgm:pt modelId="{2B9121C1-005B-4CF3-BFC6-F47A3D64FE58}">
      <dgm:prSet/>
      <dgm:spPr/>
      <dgm:t>
        <a:bodyPr/>
        <a:lstStyle/>
        <a:p>
          <a:r>
            <a:rPr lang="en-US" dirty="0">
              <a:solidFill>
                <a:schemeClr val="tx2"/>
              </a:solidFill>
            </a:rPr>
            <a:t>Automated backups </a:t>
          </a:r>
        </a:p>
      </dgm:t>
    </dgm:pt>
    <dgm:pt modelId="{F678BCDF-83E9-4D31-BA89-174B36FBF760}" type="parTrans" cxnId="{78CF5E83-C458-413A-8D7C-CE0FFD142787}">
      <dgm:prSet/>
      <dgm:spPr/>
      <dgm:t>
        <a:bodyPr/>
        <a:lstStyle/>
        <a:p>
          <a:endParaRPr lang="en-US"/>
        </a:p>
      </dgm:t>
    </dgm:pt>
    <dgm:pt modelId="{91DD6780-008C-4AF1-93B4-9FF9B71683B2}" type="sibTrans" cxnId="{78CF5E83-C458-413A-8D7C-CE0FFD142787}">
      <dgm:prSet/>
      <dgm:spPr/>
      <dgm:t>
        <a:bodyPr/>
        <a:lstStyle/>
        <a:p>
          <a:endParaRPr lang="en-US"/>
        </a:p>
      </dgm:t>
    </dgm:pt>
    <dgm:pt modelId="{7F1EBB37-9DFE-48EF-998E-E4B2A5DF333A}">
      <dgm:prSet/>
      <dgm:spPr/>
      <dgm:t>
        <a:bodyPr/>
        <a:lstStyle/>
        <a:p>
          <a:r>
            <a:rPr lang="en-US" dirty="0">
              <a:solidFill>
                <a:schemeClr val="tx2"/>
              </a:solidFill>
            </a:rPr>
            <a:t>Long term backup retention </a:t>
          </a:r>
        </a:p>
      </dgm:t>
    </dgm:pt>
    <dgm:pt modelId="{EB878A48-758D-4ADE-BC20-DE94D1BAB746}" type="parTrans" cxnId="{1A5D6431-2B19-4AA1-9B6C-94E34A26924C}">
      <dgm:prSet/>
      <dgm:spPr/>
      <dgm:t>
        <a:bodyPr/>
        <a:lstStyle/>
        <a:p>
          <a:endParaRPr lang="en-US"/>
        </a:p>
      </dgm:t>
    </dgm:pt>
    <dgm:pt modelId="{E2B0A2C3-AD28-4C23-8C94-389599847AEA}" type="sibTrans" cxnId="{1A5D6431-2B19-4AA1-9B6C-94E34A26924C}">
      <dgm:prSet/>
      <dgm:spPr/>
      <dgm:t>
        <a:bodyPr/>
        <a:lstStyle/>
        <a:p>
          <a:endParaRPr lang="en-US"/>
        </a:p>
      </dgm:t>
    </dgm:pt>
    <dgm:pt modelId="{51F1F6D6-CB94-4E01-953F-5B64F2E1DB83}">
      <dgm:prSet/>
      <dgm:spPr/>
      <dgm:t>
        <a:bodyPr/>
        <a:lstStyle/>
        <a:p>
          <a:r>
            <a:rPr lang="en-US" dirty="0">
              <a:solidFill>
                <a:schemeClr val="tx2"/>
              </a:solidFill>
            </a:rPr>
            <a:t>Geo-replication</a:t>
          </a:r>
        </a:p>
      </dgm:t>
    </dgm:pt>
    <dgm:pt modelId="{B24B700A-4CD2-46FE-81ED-22495AA65FCE}" type="parTrans" cxnId="{B307D090-46AE-44BA-B615-FB1D8EB170E9}">
      <dgm:prSet/>
      <dgm:spPr/>
      <dgm:t>
        <a:bodyPr/>
        <a:lstStyle/>
        <a:p>
          <a:endParaRPr lang="en-US"/>
        </a:p>
      </dgm:t>
    </dgm:pt>
    <dgm:pt modelId="{0DC34728-0DFF-40AE-8038-C5E1BEF284D5}" type="sibTrans" cxnId="{B307D090-46AE-44BA-B615-FB1D8EB170E9}">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252F31F6-123E-42E5-B85B-2FCBB9C1850E}" type="pres">
      <dgm:prSet presAssocID="{0F6C0AAC-39CF-4853-8DF0-6DE67B502F80}" presName="composite" presStyleCnt="0"/>
      <dgm:spPr/>
    </dgm:pt>
    <dgm:pt modelId="{4A12C7A2-7C5B-44F1-88C3-4EEA634CA834}" type="pres">
      <dgm:prSet presAssocID="{0F6C0AAC-39CF-4853-8DF0-6DE67B502F80}" presName="imgShp" presStyleLbl="fgImgPlace1" presStyleIdx="1" presStyleCnt="5"/>
      <dgm:spPr>
        <a:solidFill>
          <a:schemeClr val="bg1">
            <a:lumMod val="95000"/>
          </a:schemeClr>
        </a:solidFill>
      </dgm:spPr>
    </dgm:pt>
    <dgm:pt modelId="{E738CB01-13DB-4673-BB33-5142B8BB692D}" type="pres">
      <dgm:prSet presAssocID="{0F6C0AAC-39CF-4853-8DF0-6DE67B502F80}" presName="txShp" presStyleLbl="node1" presStyleIdx="1" presStyleCnt="5">
        <dgm:presLayoutVars>
          <dgm:bulletEnabled val="1"/>
        </dgm:presLayoutVars>
      </dgm:prSet>
      <dgm:spPr/>
    </dgm:pt>
    <dgm:pt modelId="{9E1CCC90-38E2-44B1-99A6-CDD3092FB7E0}" type="pres">
      <dgm:prSet presAssocID="{3C95F86A-5E1E-42A4-AF28-10A7D5E94315}" presName="spacing" presStyleCnt="0"/>
      <dgm:spPr/>
    </dgm:pt>
    <dgm:pt modelId="{03ED0BE3-68E0-4015-8473-EE34E21FD8E1}" type="pres">
      <dgm:prSet presAssocID="{2B9121C1-005B-4CF3-BFC6-F47A3D64FE58}" presName="composite" presStyleCnt="0"/>
      <dgm:spPr/>
    </dgm:pt>
    <dgm:pt modelId="{9CEB58F9-6F20-40EF-869C-20B55C6975EE}" type="pres">
      <dgm:prSet presAssocID="{2B9121C1-005B-4CF3-BFC6-F47A3D64FE58}" presName="imgShp" presStyleLbl="fgImgPlace1" presStyleIdx="2" presStyleCnt="5"/>
      <dgm:spPr>
        <a:solidFill>
          <a:schemeClr val="bg1">
            <a:lumMod val="95000"/>
          </a:schemeClr>
        </a:solidFill>
      </dgm:spPr>
    </dgm:pt>
    <dgm:pt modelId="{B61A8F8F-F8EE-400D-B6FB-2BF6EA3BC225}" type="pres">
      <dgm:prSet presAssocID="{2B9121C1-005B-4CF3-BFC6-F47A3D64FE58}" presName="txShp" presStyleLbl="node1" presStyleIdx="2" presStyleCnt="5">
        <dgm:presLayoutVars>
          <dgm:bulletEnabled val="1"/>
        </dgm:presLayoutVars>
      </dgm:prSet>
      <dgm:spPr/>
    </dgm:pt>
    <dgm:pt modelId="{389A0007-A9DA-4DA1-AA34-6FBEA7502297}" type="pres">
      <dgm:prSet presAssocID="{91DD6780-008C-4AF1-93B4-9FF9B71683B2}" presName="spacing" presStyleCnt="0"/>
      <dgm:spPr/>
    </dgm:pt>
    <dgm:pt modelId="{EF0C4058-A64E-4776-A75E-7DEBFD2804B8}" type="pres">
      <dgm:prSet presAssocID="{7F1EBB37-9DFE-48EF-998E-E4B2A5DF333A}" presName="composite" presStyleCnt="0"/>
      <dgm:spPr/>
    </dgm:pt>
    <dgm:pt modelId="{790088CC-BB50-4647-A65A-E2F6D2F42614}" type="pres">
      <dgm:prSet presAssocID="{7F1EBB37-9DFE-48EF-998E-E4B2A5DF333A}" presName="imgShp" presStyleLbl="fgImgPlace1" presStyleIdx="3" presStyleCnt="5"/>
      <dgm:spPr>
        <a:solidFill>
          <a:schemeClr val="bg1">
            <a:lumMod val="95000"/>
          </a:schemeClr>
        </a:solidFill>
      </dgm:spPr>
    </dgm:pt>
    <dgm:pt modelId="{ED289B2B-CBE0-4D1C-8055-BD37702479D1}" type="pres">
      <dgm:prSet presAssocID="{7F1EBB37-9DFE-48EF-998E-E4B2A5DF333A}" presName="txShp" presStyleLbl="node1" presStyleIdx="3" presStyleCnt="5">
        <dgm:presLayoutVars>
          <dgm:bulletEnabled val="1"/>
        </dgm:presLayoutVars>
      </dgm:prSet>
      <dgm:spPr/>
    </dgm:pt>
    <dgm:pt modelId="{5281D6DC-3A2C-413E-8D66-A78FD857E9B4}" type="pres">
      <dgm:prSet presAssocID="{E2B0A2C3-AD28-4C23-8C94-389599847AEA}" presName="spacing" presStyleCnt="0"/>
      <dgm:spPr/>
    </dgm:pt>
    <dgm:pt modelId="{C977515A-F8E7-458E-93F4-BD82861D32E1}" type="pres">
      <dgm:prSet presAssocID="{51F1F6D6-CB94-4E01-953F-5B64F2E1DB83}" presName="composite" presStyleCnt="0"/>
      <dgm:spPr/>
    </dgm:pt>
    <dgm:pt modelId="{1BC10206-5201-4D05-8BB8-F32DCCB8A736}" type="pres">
      <dgm:prSet presAssocID="{51F1F6D6-CB94-4E01-953F-5B64F2E1DB83}" presName="imgShp" presStyleLbl="fgImgPlace1" presStyleIdx="4" presStyleCnt="5"/>
      <dgm:spPr>
        <a:solidFill>
          <a:schemeClr val="bg1">
            <a:lumMod val="95000"/>
          </a:schemeClr>
        </a:solidFill>
      </dgm:spPr>
    </dgm:pt>
    <dgm:pt modelId="{8F8F3DF7-1027-47EB-A83F-EA03403DB111}" type="pres">
      <dgm:prSet presAssocID="{51F1F6D6-CB94-4E01-953F-5B64F2E1DB83}" presName="txShp" presStyleLbl="node1" presStyleIdx="4" presStyleCnt="5">
        <dgm:presLayoutVars>
          <dgm:bulletEnabled val="1"/>
        </dgm:presLayoutVars>
      </dgm:prSet>
      <dgm:spPr/>
    </dgm:pt>
  </dgm:ptLst>
  <dgm:cxnLst>
    <dgm:cxn modelId="{26AF4C07-21E4-49B9-9014-0E17BC0177B4}" srcId="{1B3BE46B-A19B-4F11-BB45-D1B8A9B86EB8}" destId="{0F6C0AAC-39CF-4853-8DF0-6DE67B502F80}" srcOrd="1" destOrd="0" parTransId="{5865BF12-A60F-45EE-840A-5D5E65FB52C1}" sibTransId="{3C95F86A-5E1E-42A4-AF28-10A7D5E94315}"/>
    <dgm:cxn modelId="{82D1BA07-F9BC-4660-ACF0-C30C383DF162}" srcId="{1B3BE46B-A19B-4F11-BB45-D1B8A9B86EB8}" destId="{DA131F33-DFFA-46C4-AAA6-38F01DC60666}" srcOrd="0" destOrd="0" parTransId="{175E0962-2A1E-4153-A873-DBFFEE8B3C61}" sibTransId="{AF523B2B-9169-485E-83E5-266383E49094}"/>
    <dgm:cxn modelId="{1A5D6431-2B19-4AA1-9B6C-94E34A26924C}" srcId="{1B3BE46B-A19B-4F11-BB45-D1B8A9B86EB8}" destId="{7F1EBB37-9DFE-48EF-998E-E4B2A5DF333A}" srcOrd="3" destOrd="0" parTransId="{EB878A48-758D-4ADE-BC20-DE94D1BAB746}" sibTransId="{E2B0A2C3-AD28-4C23-8C94-389599847AEA}"/>
    <dgm:cxn modelId="{12EC2B35-862F-4330-8386-1AD52CDBD810}" type="presOf" srcId="{1B3BE46B-A19B-4F11-BB45-D1B8A9B86EB8}" destId="{B79FAAB3-CD59-45C9-9C12-04EA7741BDDE}" srcOrd="0" destOrd="0" presId="urn:microsoft.com/office/officeart/2005/8/layout/vList3"/>
    <dgm:cxn modelId="{68941140-FA44-4F68-A857-E1A4954EF6E1}" type="presOf" srcId="{7F1EBB37-9DFE-48EF-998E-E4B2A5DF333A}" destId="{ED289B2B-CBE0-4D1C-8055-BD37702479D1}" srcOrd="0" destOrd="0" presId="urn:microsoft.com/office/officeart/2005/8/layout/vList3"/>
    <dgm:cxn modelId="{5D02D768-3C62-4B32-938A-6E5062A35E94}" type="presOf" srcId="{2B9121C1-005B-4CF3-BFC6-F47A3D64FE58}" destId="{B61A8F8F-F8EE-400D-B6FB-2BF6EA3BC225}"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78CF5E83-C458-413A-8D7C-CE0FFD142787}" srcId="{1B3BE46B-A19B-4F11-BB45-D1B8A9B86EB8}" destId="{2B9121C1-005B-4CF3-BFC6-F47A3D64FE58}" srcOrd="2" destOrd="0" parTransId="{F678BCDF-83E9-4D31-BA89-174B36FBF760}" sibTransId="{91DD6780-008C-4AF1-93B4-9FF9B71683B2}"/>
    <dgm:cxn modelId="{3E0BDC8F-7EC3-470E-8D3F-5C90BF5CDFC5}" type="presOf" srcId="{0F6C0AAC-39CF-4853-8DF0-6DE67B502F80}" destId="{E738CB01-13DB-4673-BB33-5142B8BB692D}" srcOrd="0" destOrd="0" presId="urn:microsoft.com/office/officeart/2005/8/layout/vList3"/>
    <dgm:cxn modelId="{B307D090-46AE-44BA-B615-FB1D8EB170E9}" srcId="{1B3BE46B-A19B-4F11-BB45-D1B8A9B86EB8}" destId="{51F1F6D6-CB94-4E01-953F-5B64F2E1DB83}" srcOrd="4" destOrd="0" parTransId="{B24B700A-4CD2-46FE-81ED-22495AA65FCE}" sibTransId="{0DC34728-0DFF-40AE-8038-C5E1BEF284D5}"/>
    <dgm:cxn modelId="{CDD8F397-BF77-456C-8962-0BB9E8EC95FB}" type="presOf" srcId="{51F1F6D6-CB94-4E01-953F-5B64F2E1DB83}" destId="{8F8F3DF7-1027-47EB-A83F-EA03403DB111}" srcOrd="0" destOrd="0" presId="urn:microsoft.com/office/officeart/2005/8/layout/vList3"/>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D7B6BE94-BE0A-4005-97C8-914062CD21A1}" type="presParOf" srcId="{B79FAAB3-CD59-45C9-9C12-04EA7741BDDE}" destId="{252F31F6-123E-42E5-B85B-2FCBB9C1850E}" srcOrd="2" destOrd="0" presId="urn:microsoft.com/office/officeart/2005/8/layout/vList3"/>
    <dgm:cxn modelId="{71CECE24-AADA-4092-8AB6-8D126DFE6CA4}" type="presParOf" srcId="{252F31F6-123E-42E5-B85B-2FCBB9C1850E}" destId="{4A12C7A2-7C5B-44F1-88C3-4EEA634CA834}" srcOrd="0" destOrd="0" presId="urn:microsoft.com/office/officeart/2005/8/layout/vList3"/>
    <dgm:cxn modelId="{42012576-53FD-421E-B7C0-7FF874D0F63A}" type="presParOf" srcId="{252F31F6-123E-42E5-B85B-2FCBB9C1850E}" destId="{E738CB01-13DB-4673-BB33-5142B8BB692D}" srcOrd="1" destOrd="0" presId="urn:microsoft.com/office/officeart/2005/8/layout/vList3"/>
    <dgm:cxn modelId="{BA7A7276-6C67-49F9-B7D1-4FB3C7A7FCB7}" type="presParOf" srcId="{B79FAAB3-CD59-45C9-9C12-04EA7741BDDE}" destId="{9E1CCC90-38E2-44B1-99A6-CDD3092FB7E0}" srcOrd="3" destOrd="0" presId="urn:microsoft.com/office/officeart/2005/8/layout/vList3"/>
    <dgm:cxn modelId="{3C4257A5-A806-40DC-BD4B-BBBEBD21D4C6}" type="presParOf" srcId="{B79FAAB3-CD59-45C9-9C12-04EA7741BDDE}" destId="{03ED0BE3-68E0-4015-8473-EE34E21FD8E1}" srcOrd="4" destOrd="0" presId="urn:microsoft.com/office/officeart/2005/8/layout/vList3"/>
    <dgm:cxn modelId="{7B2C5CC7-C6A8-429B-A093-F5862C49C04E}" type="presParOf" srcId="{03ED0BE3-68E0-4015-8473-EE34E21FD8E1}" destId="{9CEB58F9-6F20-40EF-869C-20B55C6975EE}" srcOrd="0" destOrd="0" presId="urn:microsoft.com/office/officeart/2005/8/layout/vList3"/>
    <dgm:cxn modelId="{399BC71F-2B38-4079-BAD8-2F178CE16B9A}" type="presParOf" srcId="{03ED0BE3-68E0-4015-8473-EE34E21FD8E1}" destId="{B61A8F8F-F8EE-400D-B6FB-2BF6EA3BC225}" srcOrd="1" destOrd="0" presId="urn:microsoft.com/office/officeart/2005/8/layout/vList3"/>
    <dgm:cxn modelId="{FC3A2B7A-B363-4A9D-870B-192EC43356BA}" type="presParOf" srcId="{B79FAAB3-CD59-45C9-9C12-04EA7741BDDE}" destId="{389A0007-A9DA-4DA1-AA34-6FBEA7502297}" srcOrd="5" destOrd="0" presId="urn:microsoft.com/office/officeart/2005/8/layout/vList3"/>
    <dgm:cxn modelId="{165A986B-0BFD-4294-8844-A65C261AE19E}" type="presParOf" srcId="{B79FAAB3-CD59-45C9-9C12-04EA7741BDDE}" destId="{EF0C4058-A64E-4776-A75E-7DEBFD2804B8}" srcOrd="6" destOrd="0" presId="urn:microsoft.com/office/officeart/2005/8/layout/vList3"/>
    <dgm:cxn modelId="{89FC71CF-7010-4B42-B2A1-A42922B1A8AD}" type="presParOf" srcId="{EF0C4058-A64E-4776-A75E-7DEBFD2804B8}" destId="{790088CC-BB50-4647-A65A-E2F6D2F42614}" srcOrd="0" destOrd="0" presId="urn:microsoft.com/office/officeart/2005/8/layout/vList3"/>
    <dgm:cxn modelId="{9BD6AD30-112E-4B5A-8584-A7CA7D53B6A9}" type="presParOf" srcId="{EF0C4058-A64E-4776-A75E-7DEBFD2804B8}" destId="{ED289B2B-CBE0-4D1C-8055-BD37702479D1}" srcOrd="1" destOrd="0" presId="urn:microsoft.com/office/officeart/2005/8/layout/vList3"/>
    <dgm:cxn modelId="{2C8EC532-71C5-4476-A393-2B411C869BC0}" type="presParOf" srcId="{B79FAAB3-CD59-45C9-9C12-04EA7741BDDE}" destId="{5281D6DC-3A2C-413E-8D66-A78FD857E9B4}" srcOrd="7" destOrd="0" presId="urn:microsoft.com/office/officeart/2005/8/layout/vList3"/>
    <dgm:cxn modelId="{864AEA99-0B0E-4288-9CCE-AF59ABEABDC9}" type="presParOf" srcId="{B79FAAB3-CD59-45C9-9C12-04EA7741BDDE}" destId="{C977515A-F8E7-458E-93F4-BD82861D32E1}" srcOrd="8" destOrd="0" presId="urn:microsoft.com/office/officeart/2005/8/layout/vList3"/>
    <dgm:cxn modelId="{6C34E83A-EAD7-4A4C-B126-AE0D012D2683}" type="presParOf" srcId="{C977515A-F8E7-458E-93F4-BD82861D32E1}" destId="{1BC10206-5201-4D05-8BB8-F32DCCB8A736}" srcOrd="0" destOrd="0" presId="urn:microsoft.com/office/officeart/2005/8/layout/vList3"/>
    <dgm:cxn modelId="{4626CC7B-78E2-4501-A7F7-3DBC8E59DCE6}" type="presParOf" srcId="{C977515A-F8E7-458E-93F4-BD82861D32E1}" destId="{8F8F3DF7-1027-47EB-A83F-EA03403DB111}" srcOrd="1" destOrd="0" presId="urn:microsoft.com/office/officeart/2005/8/layout/vList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custT="1"/>
      <dgm:spPr/>
      <dgm:t>
        <a:bodyPr/>
        <a:lstStyle/>
        <a:p>
          <a:pPr>
            <a:buFont typeface="Arial" panose="020B0604020202020204" pitchFamily="34" charset="0"/>
            <a:buChar char="•"/>
          </a:pPr>
          <a:r>
            <a:rPr lang="en-US" sz="2200" dirty="0">
              <a:solidFill>
                <a:schemeClr val="tx2"/>
              </a:solidFill>
            </a:rPr>
            <a:t>Scale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D3257210-B71E-41C9-9321-07B6A056AE6C}">
      <dgm:prSet custT="1"/>
      <dgm:spPr/>
      <dgm:t>
        <a:bodyPr/>
        <a:lstStyle/>
        <a:p>
          <a:r>
            <a:rPr lang="en-US" sz="2200" dirty="0">
              <a:solidFill>
                <a:schemeClr val="tx2"/>
              </a:solidFill>
            </a:rPr>
            <a:t>Advanced security </a:t>
          </a:r>
        </a:p>
      </dgm:t>
    </dgm:pt>
    <dgm:pt modelId="{C2EF50E9-D02F-4C8B-8240-A2D00DA47E3C}" type="parTrans" cxnId="{B2D2C021-285D-4AD0-AB96-5BFAEB786B40}">
      <dgm:prSet/>
      <dgm:spPr/>
      <dgm:t>
        <a:bodyPr/>
        <a:lstStyle/>
        <a:p>
          <a:endParaRPr lang="en-US"/>
        </a:p>
      </dgm:t>
    </dgm:pt>
    <dgm:pt modelId="{14EA8E44-FFC2-4632-9102-DFDC23913E2A}" type="sibTrans" cxnId="{B2D2C021-285D-4AD0-AB96-5BFAEB786B40}">
      <dgm:prSet/>
      <dgm:spPr/>
      <dgm:t>
        <a:bodyPr/>
        <a:lstStyle/>
        <a:p>
          <a:endParaRPr lang="en-US"/>
        </a:p>
      </dgm:t>
    </dgm:pt>
    <dgm:pt modelId="{3B9370C5-77CF-41A2-8E44-072D14861493}">
      <dgm:prSet custT="1"/>
      <dgm:spPr/>
      <dgm:t>
        <a:bodyPr/>
        <a:lstStyle/>
        <a:p>
          <a:r>
            <a:rPr lang="en-US" sz="2200" dirty="0">
              <a:solidFill>
                <a:schemeClr val="tx2"/>
              </a:solidFill>
            </a:rPr>
            <a:t>Automatic tuning </a:t>
          </a:r>
        </a:p>
      </dgm:t>
    </dgm:pt>
    <dgm:pt modelId="{22EC8849-B74E-4081-99BC-4BB36E196640}" type="parTrans" cxnId="{1DEFC424-9657-4C4E-AB21-BCDA7DF8C3A6}">
      <dgm:prSet/>
      <dgm:spPr/>
      <dgm:t>
        <a:bodyPr/>
        <a:lstStyle/>
        <a:p>
          <a:endParaRPr lang="en-US"/>
        </a:p>
      </dgm:t>
    </dgm:pt>
    <dgm:pt modelId="{B836A885-1BAA-4A21-A1AC-991B5740C1B2}" type="sibTrans" cxnId="{1DEFC424-9657-4C4E-AB21-BCDA7DF8C3A6}">
      <dgm:prSet/>
      <dgm:spPr/>
      <dgm:t>
        <a:bodyPr/>
        <a:lstStyle/>
        <a:p>
          <a:endParaRPr lang="en-US"/>
        </a:p>
      </dgm:t>
    </dgm:pt>
    <dgm:pt modelId="{46F07AC1-BECC-44B1-A6B3-88BF3467DDCC}">
      <dgm:prSet custT="1"/>
      <dgm:spPr/>
      <dgm:t>
        <a:bodyPr/>
        <a:lstStyle/>
        <a:p>
          <a:r>
            <a:rPr lang="en-US" sz="2200" dirty="0">
              <a:solidFill>
                <a:schemeClr val="tx2"/>
              </a:solidFill>
            </a:rPr>
            <a:t>Built-in monitoring </a:t>
          </a:r>
        </a:p>
      </dgm:t>
    </dgm:pt>
    <dgm:pt modelId="{059AA75E-6E27-4BB6-B19B-6F52F606010A}" type="parTrans" cxnId="{1E0A5068-6E02-45A7-B3CC-04D8FE4D11B9}">
      <dgm:prSet/>
      <dgm:spPr/>
      <dgm:t>
        <a:bodyPr/>
        <a:lstStyle/>
        <a:p>
          <a:endParaRPr lang="en-US"/>
        </a:p>
      </dgm:t>
    </dgm:pt>
    <dgm:pt modelId="{A205A3F0-37A1-4912-BF90-B2013C965F52}" type="sibTrans" cxnId="{1E0A5068-6E02-45A7-B3CC-04D8FE4D11B9}">
      <dgm:prSet/>
      <dgm:spPr/>
      <dgm:t>
        <a:bodyPr/>
        <a:lstStyle/>
        <a:p>
          <a:endParaRPr lang="en-US"/>
        </a:p>
      </dgm:t>
    </dgm:pt>
    <dgm:pt modelId="{3334CAC8-EFC6-41B1-A649-3A9B192E9C39}">
      <dgm:prSet custT="1"/>
      <dgm:spPr/>
      <dgm:t>
        <a:bodyPr/>
        <a:lstStyle/>
        <a:p>
          <a:r>
            <a:rPr lang="en-US" sz="2200" dirty="0">
              <a:solidFill>
                <a:schemeClr val="tx2"/>
              </a:solidFill>
            </a:rPr>
            <a:t>Built-in intelligence </a:t>
          </a:r>
        </a:p>
      </dgm:t>
    </dgm:pt>
    <dgm:pt modelId="{22E9670F-BE66-4BCF-B6F8-D1DE10E15DD3}" type="parTrans" cxnId="{A6413DFA-5D34-42A0-95D0-CB1FE8A5AC36}">
      <dgm:prSet/>
      <dgm:spPr/>
      <dgm:t>
        <a:bodyPr/>
        <a:lstStyle/>
        <a:p>
          <a:endParaRPr lang="en-US"/>
        </a:p>
      </dgm:t>
    </dgm:pt>
    <dgm:pt modelId="{892648E1-AB13-45AB-8022-E964325AA79E}" type="sibTrans" cxnId="{A6413DFA-5D34-42A0-95D0-CB1FE8A5AC36}">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F310B284-C09D-46B0-A0ED-F6A0DF33C55E}" type="pres">
      <dgm:prSet presAssocID="{D3257210-B71E-41C9-9321-07B6A056AE6C}" presName="composite" presStyleCnt="0"/>
      <dgm:spPr/>
    </dgm:pt>
    <dgm:pt modelId="{57467DF1-65E3-4D4B-9DC9-5B6E7524E660}" type="pres">
      <dgm:prSet presAssocID="{D3257210-B71E-41C9-9321-07B6A056AE6C}" presName="imgShp" presStyleLbl="fgImgPlace1" presStyleIdx="1" presStyleCnt="5"/>
      <dgm:spPr>
        <a:solidFill>
          <a:schemeClr val="bg1">
            <a:lumMod val="95000"/>
          </a:schemeClr>
        </a:solidFill>
      </dgm:spPr>
    </dgm:pt>
    <dgm:pt modelId="{FB6994A9-E245-4ABF-9030-99F23660AF0D}" type="pres">
      <dgm:prSet presAssocID="{D3257210-B71E-41C9-9321-07B6A056AE6C}" presName="txShp" presStyleLbl="node1" presStyleIdx="1" presStyleCnt="5">
        <dgm:presLayoutVars>
          <dgm:bulletEnabled val="1"/>
        </dgm:presLayoutVars>
      </dgm:prSet>
      <dgm:spPr/>
    </dgm:pt>
    <dgm:pt modelId="{383AA9AA-E6DF-4D5C-9E99-9F2270D2C159}" type="pres">
      <dgm:prSet presAssocID="{14EA8E44-FFC2-4632-9102-DFDC23913E2A}" presName="spacing" presStyleCnt="0"/>
      <dgm:spPr/>
    </dgm:pt>
    <dgm:pt modelId="{839560C7-9114-466D-9AFA-5F66AC33B712}" type="pres">
      <dgm:prSet presAssocID="{3B9370C5-77CF-41A2-8E44-072D14861493}" presName="composite" presStyleCnt="0"/>
      <dgm:spPr/>
    </dgm:pt>
    <dgm:pt modelId="{601BFC33-FE3A-4BDE-88FE-493B6E1B6FB3}" type="pres">
      <dgm:prSet presAssocID="{3B9370C5-77CF-41A2-8E44-072D14861493}" presName="imgShp" presStyleLbl="fgImgPlace1" presStyleIdx="2" presStyleCnt="5"/>
      <dgm:spPr>
        <a:solidFill>
          <a:schemeClr val="bg1">
            <a:lumMod val="95000"/>
          </a:schemeClr>
        </a:solidFill>
      </dgm:spPr>
    </dgm:pt>
    <dgm:pt modelId="{A3AC942A-802A-45B5-884A-20C804D0F3E0}" type="pres">
      <dgm:prSet presAssocID="{3B9370C5-77CF-41A2-8E44-072D14861493}" presName="txShp" presStyleLbl="node1" presStyleIdx="2" presStyleCnt="5">
        <dgm:presLayoutVars>
          <dgm:bulletEnabled val="1"/>
        </dgm:presLayoutVars>
      </dgm:prSet>
      <dgm:spPr/>
    </dgm:pt>
    <dgm:pt modelId="{A5D998E6-5119-49B2-8308-711DB539B232}" type="pres">
      <dgm:prSet presAssocID="{B836A885-1BAA-4A21-A1AC-991B5740C1B2}" presName="spacing" presStyleCnt="0"/>
      <dgm:spPr/>
    </dgm:pt>
    <dgm:pt modelId="{B939AFB1-E72A-4AE2-A6C6-0330A1284A60}" type="pres">
      <dgm:prSet presAssocID="{46F07AC1-BECC-44B1-A6B3-88BF3467DDCC}" presName="composite" presStyleCnt="0"/>
      <dgm:spPr/>
    </dgm:pt>
    <dgm:pt modelId="{6039329E-4295-499A-B0FF-8DFA17283B09}" type="pres">
      <dgm:prSet presAssocID="{46F07AC1-BECC-44B1-A6B3-88BF3467DDCC}" presName="imgShp" presStyleLbl="fgImgPlace1" presStyleIdx="3" presStyleCnt="5"/>
      <dgm:spPr>
        <a:solidFill>
          <a:schemeClr val="bg1">
            <a:lumMod val="95000"/>
          </a:schemeClr>
        </a:solidFill>
      </dgm:spPr>
    </dgm:pt>
    <dgm:pt modelId="{B401C2C9-567B-48BC-B477-898F0A169C0B}" type="pres">
      <dgm:prSet presAssocID="{46F07AC1-BECC-44B1-A6B3-88BF3467DDCC}" presName="txShp" presStyleLbl="node1" presStyleIdx="3" presStyleCnt="5">
        <dgm:presLayoutVars>
          <dgm:bulletEnabled val="1"/>
        </dgm:presLayoutVars>
      </dgm:prSet>
      <dgm:spPr/>
    </dgm:pt>
    <dgm:pt modelId="{9665675D-0A69-4B7B-A4DF-10CBF8512707}" type="pres">
      <dgm:prSet presAssocID="{A205A3F0-37A1-4912-BF90-B2013C965F52}" presName="spacing" presStyleCnt="0"/>
      <dgm:spPr/>
    </dgm:pt>
    <dgm:pt modelId="{12EC4F81-F54C-49D6-B068-827B7A4F8EE2}" type="pres">
      <dgm:prSet presAssocID="{3334CAC8-EFC6-41B1-A649-3A9B192E9C39}" presName="composite" presStyleCnt="0"/>
      <dgm:spPr/>
    </dgm:pt>
    <dgm:pt modelId="{E76C1DF1-CC82-4F91-972B-D91FC56976CE}" type="pres">
      <dgm:prSet presAssocID="{3334CAC8-EFC6-41B1-A649-3A9B192E9C39}" presName="imgShp" presStyleLbl="fgImgPlace1" presStyleIdx="4" presStyleCnt="5"/>
      <dgm:spPr>
        <a:solidFill>
          <a:schemeClr val="bg1">
            <a:lumMod val="95000"/>
          </a:schemeClr>
        </a:solidFill>
      </dgm:spPr>
    </dgm:pt>
    <dgm:pt modelId="{FD7CE52F-A999-4391-8104-68A25F268DDA}" type="pres">
      <dgm:prSet presAssocID="{3334CAC8-EFC6-41B1-A649-3A9B192E9C39}" presName="txShp" presStyleLbl="node1" presStyleIdx="4" presStyleCnt="5">
        <dgm:presLayoutVars>
          <dgm:bulletEnabled val="1"/>
        </dgm:presLayoutVars>
      </dgm:prSet>
      <dgm:spPr/>
    </dgm:pt>
  </dgm:ptLst>
  <dgm:cxnLst>
    <dgm:cxn modelId="{82D1BA07-F9BC-4660-ACF0-C30C383DF162}" srcId="{1B3BE46B-A19B-4F11-BB45-D1B8A9B86EB8}" destId="{DA131F33-DFFA-46C4-AAA6-38F01DC60666}" srcOrd="0" destOrd="0" parTransId="{175E0962-2A1E-4153-A873-DBFFEE8B3C61}" sibTransId="{AF523B2B-9169-485E-83E5-266383E49094}"/>
    <dgm:cxn modelId="{B2D2C021-285D-4AD0-AB96-5BFAEB786B40}" srcId="{1B3BE46B-A19B-4F11-BB45-D1B8A9B86EB8}" destId="{D3257210-B71E-41C9-9321-07B6A056AE6C}" srcOrd="1" destOrd="0" parTransId="{C2EF50E9-D02F-4C8B-8240-A2D00DA47E3C}" sibTransId="{14EA8E44-FFC2-4632-9102-DFDC23913E2A}"/>
    <dgm:cxn modelId="{1DEFC424-9657-4C4E-AB21-BCDA7DF8C3A6}" srcId="{1B3BE46B-A19B-4F11-BB45-D1B8A9B86EB8}" destId="{3B9370C5-77CF-41A2-8E44-072D14861493}" srcOrd="2" destOrd="0" parTransId="{22EC8849-B74E-4081-99BC-4BB36E196640}" sibTransId="{B836A885-1BAA-4A21-A1AC-991B5740C1B2}"/>
    <dgm:cxn modelId="{12EC2B35-862F-4330-8386-1AD52CDBD810}" type="presOf" srcId="{1B3BE46B-A19B-4F11-BB45-D1B8A9B86EB8}" destId="{B79FAAB3-CD59-45C9-9C12-04EA7741BDDE}" srcOrd="0" destOrd="0" presId="urn:microsoft.com/office/officeart/2005/8/layout/vList3"/>
    <dgm:cxn modelId="{1E0A5068-6E02-45A7-B3CC-04D8FE4D11B9}" srcId="{1B3BE46B-A19B-4F11-BB45-D1B8A9B86EB8}" destId="{46F07AC1-BECC-44B1-A6B3-88BF3467DDCC}" srcOrd="3" destOrd="0" parTransId="{059AA75E-6E27-4BB6-B19B-6F52F606010A}" sibTransId="{A205A3F0-37A1-4912-BF90-B2013C965F52}"/>
    <dgm:cxn modelId="{56294D4F-4988-477A-B1DF-956703877402}" type="presOf" srcId="{3334CAC8-EFC6-41B1-A649-3A9B192E9C39}" destId="{FD7CE52F-A999-4391-8104-68A25F268DDA}" srcOrd="0" destOrd="0" presId="urn:microsoft.com/office/officeart/2005/8/layout/vList3"/>
    <dgm:cxn modelId="{1BD35070-8389-4591-A6A6-A1B02E59C78D}" type="presOf" srcId="{D3257210-B71E-41C9-9321-07B6A056AE6C}" destId="{FB6994A9-E245-4ABF-9030-99F23660AF0D}" srcOrd="0" destOrd="0" presId="urn:microsoft.com/office/officeart/2005/8/layout/vList3"/>
    <dgm:cxn modelId="{BEC20257-2CA7-42DA-9EDD-547D3782BDE7}" type="presOf" srcId="{3B9370C5-77CF-41A2-8E44-072D14861493}" destId="{A3AC942A-802A-45B5-884A-20C804D0F3E0}"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DCB9C0AC-EFAD-4B1C-AC7C-2621CFA36360}" type="presOf" srcId="{46F07AC1-BECC-44B1-A6B3-88BF3467DDCC}" destId="{B401C2C9-567B-48BC-B477-898F0A169C0B}" srcOrd="0" destOrd="0" presId="urn:microsoft.com/office/officeart/2005/8/layout/vList3"/>
    <dgm:cxn modelId="{A6413DFA-5D34-42A0-95D0-CB1FE8A5AC36}" srcId="{1B3BE46B-A19B-4F11-BB45-D1B8A9B86EB8}" destId="{3334CAC8-EFC6-41B1-A649-3A9B192E9C39}" srcOrd="4" destOrd="0" parTransId="{22E9670F-BE66-4BCF-B6F8-D1DE10E15DD3}" sibTransId="{892648E1-AB13-45AB-8022-E964325AA79E}"/>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AA11341E-5C44-4F58-8D20-F5A18E23BFDA}" type="presParOf" srcId="{B79FAAB3-CD59-45C9-9C12-04EA7741BDDE}" destId="{F310B284-C09D-46B0-A0ED-F6A0DF33C55E}" srcOrd="2" destOrd="0" presId="urn:microsoft.com/office/officeart/2005/8/layout/vList3"/>
    <dgm:cxn modelId="{0F621B0A-18D0-493B-873B-BB51B18E7C36}" type="presParOf" srcId="{F310B284-C09D-46B0-A0ED-F6A0DF33C55E}" destId="{57467DF1-65E3-4D4B-9DC9-5B6E7524E660}" srcOrd="0" destOrd="0" presId="urn:microsoft.com/office/officeart/2005/8/layout/vList3"/>
    <dgm:cxn modelId="{33B7350B-9811-4A70-A9C0-9C4D34D5FF91}" type="presParOf" srcId="{F310B284-C09D-46B0-A0ED-F6A0DF33C55E}" destId="{FB6994A9-E245-4ABF-9030-99F23660AF0D}" srcOrd="1" destOrd="0" presId="urn:microsoft.com/office/officeart/2005/8/layout/vList3"/>
    <dgm:cxn modelId="{17A308E5-B968-4E67-9E98-050069825BC2}" type="presParOf" srcId="{B79FAAB3-CD59-45C9-9C12-04EA7741BDDE}" destId="{383AA9AA-E6DF-4D5C-9E99-9F2270D2C159}" srcOrd="3" destOrd="0" presId="urn:microsoft.com/office/officeart/2005/8/layout/vList3"/>
    <dgm:cxn modelId="{D7CCAF1F-B0DF-4FB0-B2D1-43DF325A0B09}" type="presParOf" srcId="{B79FAAB3-CD59-45C9-9C12-04EA7741BDDE}" destId="{839560C7-9114-466D-9AFA-5F66AC33B712}" srcOrd="4" destOrd="0" presId="urn:microsoft.com/office/officeart/2005/8/layout/vList3"/>
    <dgm:cxn modelId="{6E5B41C5-85A3-4007-92E9-C596861F09C1}" type="presParOf" srcId="{839560C7-9114-466D-9AFA-5F66AC33B712}" destId="{601BFC33-FE3A-4BDE-88FE-493B6E1B6FB3}" srcOrd="0" destOrd="0" presId="urn:microsoft.com/office/officeart/2005/8/layout/vList3"/>
    <dgm:cxn modelId="{0E76A610-8AD0-4717-B57B-09D4C4F0127F}" type="presParOf" srcId="{839560C7-9114-466D-9AFA-5F66AC33B712}" destId="{A3AC942A-802A-45B5-884A-20C804D0F3E0}" srcOrd="1" destOrd="0" presId="urn:microsoft.com/office/officeart/2005/8/layout/vList3"/>
    <dgm:cxn modelId="{3005AC8C-927F-4626-9B6F-DAABA5AB3C5D}" type="presParOf" srcId="{B79FAAB3-CD59-45C9-9C12-04EA7741BDDE}" destId="{A5D998E6-5119-49B2-8308-711DB539B232}" srcOrd="5" destOrd="0" presId="urn:microsoft.com/office/officeart/2005/8/layout/vList3"/>
    <dgm:cxn modelId="{113728F2-7E76-4296-AA04-737590103462}" type="presParOf" srcId="{B79FAAB3-CD59-45C9-9C12-04EA7741BDDE}" destId="{B939AFB1-E72A-4AE2-A6C6-0330A1284A60}" srcOrd="6" destOrd="0" presId="urn:microsoft.com/office/officeart/2005/8/layout/vList3"/>
    <dgm:cxn modelId="{D97B5B99-6B1B-43AA-AFE5-1F077F9BA711}" type="presParOf" srcId="{B939AFB1-E72A-4AE2-A6C6-0330A1284A60}" destId="{6039329E-4295-499A-B0FF-8DFA17283B09}" srcOrd="0" destOrd="0" presId="urn:microsoft.com/office/officeart/2005/8/layout/vList3"/>
    <dgm:cxn modelId="{BD9F9A16-78CC-466D-8B96-3784DE848687}" type="presParOf" srcId="{B939AFB1-E72A-4AE2-A6C6-0330A1284A60}" destId="{B401C2C9-567B-48BC-B477-898F0A169C0B}" srcOrd="1" destOrd="0" presId="urn:microsoft.com/office/officeart/2005/8/layout/vList3"/>
    <dgm:cxn modelId="{B151F888-D205-44C2-B3F3-13E0BE5B7065}" type="presParOf" srcId="{B79FAAB3-CD59-45C9-9C12-04EA7741BDDE}" destId="{9665675D-0A69-4B7B-A4DF-10CBF8512707}" srcOrd="7" destOrd="0" presId="urn:microsoft.com/office/officeart/2005/8/layout/vList3"/>
    <dgm:cxn modelId="{DCAFEC2D-4AFE-40DC-99A7-024C7D844F2B}" type="presParOf" srcId="{B79FAAB3-CD59-45C9-9C12-04EA7741BDDE}" destId="{12EC4F81-F54C-49D6-B068-827B7A4F8EE2}" srcOrd="8" destOrd="0" presId="urn:microsoft.com/office/officeart/2005/8/layout/vList3"/>
    <dgm:cxn modelId="{78BA005E-AC11-4CAD-8639-DA66945F2843}" type="presParOf" srcId="{12EC4F81-F54C-49D6-B068-827B7A4F8EE2}" destId="{E76C1DF1-CC82-4F91-972B-D91FC56976CE}" srcOrd="0" destOrd="0" presId="urn:microsoft.com/office/officeart/2005/8/layout/vList3"/>
    <dgm:cxn modelId="{DC0AB88A-FCCF-4F42-90E4-00AE28DE4DBA}" type="presParOf" srcId="{12EC4F81-F54C-49D6-B068-827B7A4F8EE2}" destId="{FD7CE52F-A999-4391-8104-68A25F268DDA}"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00F8AB-C366-47C3-B4E8-814646F66A2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F028B08-E83D-4669-910D-D1AF5FBB0E1F}">
      <dgm:prSet/>
      <dgm:spPr/>
      <dgm:t>
        <a:bodyPr/>
        <a:lstStyle/>
        <a:p>
          <a:r>
            <a:rPr lang="en-US" baseline="0" dirty="0"/>
            <a:t>Use our free training at </a:t>
          </a:r>
          <a:r>
            <a:rPr lang="en-US" baseline="0" dirty="0">
              <a:hlinkClick xmlns:r="http://schemas.openxmlformats.org/officeDocument/2006/relationships" r:id="rId1"/>
            </a:rPr>
            <a:t>https://aka.ms/sqlworkshops</a:t>
          </a:r>
          <a:endParaRPr lang="en-US" baseline="0" dirty="0"/>
        </a:p>
        <a:p>
          <a:r>
            <a:rPr lang="en-US" baseline="0" dirty="0"/>
            <a:t>	The content from today is Modules 4 and 5 of SQL Ground to Cloud!</a:t>
          </a:r>
          <a:endParaRPr lang="en-US" dirty="0"/>
        </a:p>
      </dgm:t>
    </dgm:pt>
    <dgm:pt modelId="{E960648D-3C20-4BA3-A500-5946A726E610}" type="parTrans" cxnId="{A366D1E8-5781-45B0-B713-DE4C5106B55C}">
      <dgm:prSet/>
      <dgm:spPr/>
      <dgm:t>
        <a:bodyPr/>
        <a:lstStyle/>
        <a:p>
          <a:endParaRPr lang="en-US"/>
        </a:p>
      </dgm:t>
    </dgm:pt>
    <dgm:pt modelId="{06CB3217-3D32-473A-8A1E-250B24E9B71A}" type="sibTrans" cxnId="{A366D1E8-5781-45B0-B713-DE4C5106B55C}">
      <dgm:prSet/>
      <dgm:spPr/>
      <dgm:t>
        <a:bodyPr/>
        <a:lstStyle/>
        <a:p>
          <a:endParaRPr lang="en-US"/>
        </a:p>
      </dgm:t>
    </dgm:pt>
    <dgm:pt modelId="{DC9F7FA2-B93A-4A08-8624-EE9EFC109345}">
      <dgm:prSet/>
      <dgm:spPr/>
      <dgm:t>
        <a:bodyPr/>
        <a:lstStyle/>
        <a:p>
          <a:r>
            <a:rPr lang="en-US" baseline="0" dirty="0"/>
            <a:t>Learn from videos and demos at </a:t>
          </a:r>
          <a:r>
            <a:rPr lang="en-US" baseline="0" dirty="0">
              <a:hlinkClick xmlns:r="http://schemas.openxmlformats.org/officeDocument/2006/relationships" r:id="rId2"/>
            </a:rPr>
            <a:t>https://aka.ms/sqldbonyoutube</a:t>
          </a:r>
          <a:r>
            <a:rPr lang="en-US" baseline="0" dirty="0"/>
            <a:t> </a:t>
          </a:r>
          <a:endParaRPr lang="en-US" dirty="0"/>
        </a:p>
      </dgm:t>
    </dgm:pt>
    <dgm:pt modelId="{6A7E0F5E-B8AF-449E-A6FB-88AD6EB0D359}" type="parTrans" cxnId="{B9719488-3CB0-4C60-A62F-3946C8866973}">
      <dgm:prSet/>
      <dgm:spPr/>
      <dgm:t>
        <a:bodyPr/>
        <a:lstStyle/>
        <a:p>
          <a:endParaRPr lang="en-US"/>
        </a:p>
      </dgm:t>
    </dgm:pt>
    <dgm:pt modelId="{251C4239-F807-4475-88C8-C4C222287606}" type="sibTrans" cxnId="{B9719488-3CB0-4C60-A62F-3946C8866973}">
      <dgm:prSet/>
      <dgm:spPr/>
      <dgm:t>
        <a:bodyPr/>
        <a:lstStyle/>
        <a:p>
          <a:endParaRPr lang="en-US"/>
        </a:p>
      </dgm:t>
    </dgm:pt>
    <dgm:pt modelId="{BDA745A3-E11E-4DBF-8B4C-8F7764B42111}">
      <dgm:prSet/>
      <dgm:spPr/>
      <dgm:t>
        <a:bodyPr/>
        <a:lstStyle/>
        <a:p>
          <a:r>
            <a:rPr lang="en-US" dirty="0"/>
            <a:t>See and reuse useful Azure SQL slides at </a:t>
          </a:r>
          <a:r>
            <a:rPr lang="en-US" dirty="0">
              <a:hlinkClick xmlns:r="http://schemas.openxmlformats.org/officeDocument/2006/relationships" r:id="rId3"/>
            </a:rPr>
            <a:t>https://aka.ms/azuresqlslides</a:t>
          </a:r>
          <a:r>
            <a:rPr lang="en-US" dirty="0"/>
            <a:t>  </a:t>
          </a:r>
        </a:p>
      </dgm:t>
    </dgm:pt>
    <dgm:pt modelId="{A7891ECF-242C-4BB4-B288-B1057CABB88C}" type="parTrans" cxnId="{66C4161C-8F08-4446-A783-09F11A578433}">
      <dgm:prSet/>
      <dgm:spPr/>
      <dgm:t>
        <a:bodyPr/>
        <a:lstStyle/>
        <a:p>
          <a:endParaRPr lang="en-US"/>
        </a:p>
      </dgm:t>
    </dgm:pt>
    <dgm:pt modelId="{3CB9FC6B-173B-45EE-8655-1781C00EAE22}" type="sibTrans" cxnId="{66C4161C-8F08-4446-A783-09F11A578433}">
      <dgm:prSet/>
      <dgm:spPr/>
      <dgm:t>
        <a:bodyPr/>
        <a:lstStyle/>
        <a:p>
          <a:endParaRPr lang="en-US"/>
        </a:p>
      </dgm:t>
    </dgm:pt>
    <dgm:pt modelId="{6D8EFDAA-16B2-4F48-BC7B-A8C985594032}">
      <dgm:prSet/>
      <dgm:spPr/>
      <dgm:t>
        <a:bodyPr/>
        <a:lstStyle/>
        <a:p>
          <a:pPr>
            <a:buFont typeface="Arial" panose="020B0604020202020204" pitchFamily="34" charset="0"/>
            <a:buChar char="•"/>
          </a:pPr>
          <a:r>
            <a:rPr lang="en-US" dirty="0">
              <a:gradFill>
                <a:gsLst>
                  <a:gs pos="2917">
                    <a:schemeClr val="tx1"/>
                  </a:gs>
                  <a:gs pos="30000">
                    <a:schemeClr val="tx1"/>
                  </a:gs>
                </a:gsLst>
                <a:lin ang="5400000" scaled="0"/>
              </a:gradFill>
            </a:rPr>
            <a:t>Engage the Azure Migrate Program at </a:t>
          </a:r>
          <a:r>
            <a:rPr lang="en-US" dirty="0">
              <a:hlinkClick xmlns:r="http://schemas.openxmlformats.org/officeDocument/2006/relationships" r:id="rId4"/>
            </a:rPr>
            <a:t>https://azure.com/AMP/</a:t>
          </a:r>
          <a:endParaRPr lang="en-US" dirty="0"/>
        </a:p>
      </dgm:t>
    </dgm:pt>
    <dgm:pt modelId="{2D2D76E0-7BB3-48D1-8E3A-78D20310457D}" type="parTrans" cxnId="{5B09AC69-0207-49B5-B09B-887614A80654}">
      <dgm:prSet/>
      <dgm:spPr/>
      <dgm:t>
        <a:bodyPr/>
        <a:lstStyle/>
        <a:p>
          <a:endParaRPr lang="en-US"/>
        </a:p>
      </dgm:t>
    </dgm:pt>
    <dgm:pt modelId="{AC0B4363-8363-4803-8D22-F7254B0F9B30}" type="sibTrans" cxnId="{5B09AC69-0207-49B5-B09B-887614A80654}">
      <dgm:prSet/>
      <dgm:spPr/>
      <dgm:t>
        <a:bodyPr/>
        <a:lstStyle/>
        <a:p>
          <a:endParaRPr lang="en-US"/>
        </a:p>
      </dgm:t>
    </dgm:pt>
    <dgm:pt modelId="{E934C1B4-3D96-4055-9986-C9C53444DA1E}" type="pres">
      <dgm:prSet presAssocID="{2100F8AB-C366-47C3-B4E8-814646F66A2F}" presName="vert0" presStyleCnt="0">
        <dgm:presLayoutVars>
          <dgm:dir/>
          <dgm:animOne val="branch"/>
          <dgm:animLvl val="lvl"/>
        </dgm:presLayoutVars>
      </dgm:prSet>
      <dgm:spPr/>
    </dgm:pt>
    <dgm:pt modelId="{500365EF-C7B3-4E79-AEF3-E9CB6051C2A9}" type="pres">
      <dgm:prSet presAssocID="{5F028B08-E83D-4669-910D-D1AF5FBB0E1F}" presName="thickLine" presStyleLbl="alignNode1" presStyleIdx="0" presStyleCnt="4"/>
      <dgm:spPr/>
    </dgm:pt>
    <dgm:pt modelId="{E093A2CB-9CA3-4D5F-93F9-13F57B02C5C7}" type="pres">
      <dgm:prSet presAssocID="{5F028B08-E83D-4669-910D-D1AF5FBB0E1F}" presName="horz1" presStyleCnt="0"/>
      <dgm:spPr/>
    </dgm:pt>
    <dgm:pt modelId="{323DD304-8137-4706-8882-B23F07710FCF}" type="pres">
      <dgm:prSet presAssocID="{5F028B08-E83D-4669-910D-D1AF5FBB0E1F}" presName="tx1" presStyleLbl="revTx" presStyleIdx="0" presStyleCnt="4"/>
      <dgm:spPr/>
    </dgm:pt>
    <dgm:pt modelId="{BF3769AA-8DBD-471E-95E0-099211A4EA5A}" type="pres">
      <dgm:prSet presAssocID="{5F028B08-E83D-4669-910D-D1AF5FBB0E1F}" presName="vert1" presStyleCnt="0"/>
      <dgm:spPr/>
    </dgm:pt>
    <dgm:pt modelId="{DF1F2C67-B013-48B5-AC4C-0B7DD6C36E16}" type="pres">
      <dgm:prSet presAssocID="{DC9F7FA2-B93A-4A08-8624-EE9EFC109345}" presName="thickLine" presStyleLbl="alignNode1" presStyleIdx="1" presStyleCnt="4"/>
      <dgm:spPr/>
    </dgm:pt>
    <dgm:pt modelId="{2274248A-C1FB-4EF2-8BD4-1FE6F032E580}" type="pres">
      <dgm:prSet presAssocID="{DC9F7FA2-B93A-4A08-8624-EE9EFC109345}" presName="horz1" presStyleCnt="0"/>
      <dgm:spPr/>
    </dgm:pt>
    <dgm:pt modelId="{F963D305-9319-48F0-90FA-D392CB7E65B2}" type="pres">
      <dgm:prSet presAssocID="{DC9F7FA2-B93A-4A08-8624-EE9EFC109345}" presName="tx1" presStyleLbl="revTx" presStyleIdx="1" presStyleCnt="4"/>
      <dgm:spPr/>
    </dgm:pt>
    <dgm:pt modelId="{25A59B66-03AC-4FC8-8089-3A38D9F17EB0}" type="pres">
      <dgm:prSet presAssocID="{DC9F7FA2-B93A-4A08-8624-EE9EFC109345}" presName="vert1" presStyleCnt="0"/>
      <dgm:spPr/>
    </dgm:pt>
    <dgm:pt modelId="{4A33A2E0-9C51-4324-8C95-33FCDC2DFCA6}" type="pres">
      <dgm:prSet presAssocID="{BDA745A3-E11E-4DBF-8B4C-8F7764B42111}" presName="thickLine" presStyleLbl="alignNode1" presStyleIdx="2" presStyleCnt="4"/>
      <dgm:spPr/>
    </dgm:pt>
    <dgm:pt modelId="{1E4CCC79-29B8-4193-9F35-F5CA06259889}" type="pres">
      <dgm:prSet presAssocID="{BDA745A3-E11E-4DBF-8B4C-8F7764B42111}" presName="horz1" presStyleCnt="0"/>
      <dgm:spPr/>
    </dgm:pt>
    <dgm:pt modelId="{1F6CD6D0-F015-422B-A580-C8F015C00CAB}" type="pres">
      <dgm:prSet presAssocID="{BDA745A3-E11E-4DBF-8B4C-8F7764B42111}" presName="tx1" presStyleLbl="revTx" presStyleIdx="2" presStyleCnt="4"/>
      <dgm:spPr/>
    </dgm:pt>
    <dgm:pt modelId="{B867B4EB-FF5A-49B4-80EA-085863B1B187}" type="pres">
      <dgm:prSet presAssocID="{BDA745A3-E11E-4DBF-8B4C-8F7764B42111}" presName="vert1" presStyleCnt="0"/>
      <dgm:spPr/>
    </dgm:pt>
    <dgm:pt modelId="{FDEB8977-C426-4E01-9A8C-E977F86FAFEB}" type="pres">
      <dgm:prSet presAssocID="{6D8EFDAA-16B2-4F48-BC7B-A8C985594032}" presName="thickLine" presStyleLbl="alignNode1" presStyleIdx="3" presStyleCnt="4"/>
      <dgm:spPr/>
    </dgm:pt>
    <dgm:pt modelId="{2F83E10C-A939-483E-B3EA-0C5F883015A1}" type="pres">
      <dgm:prSet presAssocID="{6D8EFDAA-16B2-4F48-BC7B-A8C985594032}" presName="horz1" presStyleCnt="0"/>
      <dgm:spPr/>
    </dgm:pt>
    <dgm:pt modelId="{8A79D24E-C5B0-4C5A-ACDE-C07BE85FB45E}" type="pres">
      <dgm:prSet presAssocID="{6D8EFDAA-16B2-4F48-BC7B-A8C985594032}" presName="tx1" presStyleLbl="revTx" presStyleIdx="3" presStyleCnt="4"/>
      <dgm:spPr/>
    </dgm:pt>
    <dgm:pt modelId="{489C95D3-0121-46D9-B568-275436E4351D}" type="pres">
      <dgm:prSet presAssocID="{6D8EFDAA-16B2-4F48-BC7B-A8C985594032}" presName="vert1" presStyleCnt="0"/>
      <dgm:spPr/>
    </dgm:pt>
  </dgm:ptLst>
  <dgm:cxnLst>
    <dgm:cxn modelId="{66C4161C-8F08-4446-A783-09F11A578433}" srcId="{2100F8AB-C366-47C3-B4E8-814646F66A2F}" destId="{BDA745A3-E11E-4DBF-8B4C-8F7764B42111}" srcOrd="2" destOrd="0" parTransId="{A7891ECF-242C-4BB4-B288-B1057CABB88C}" sibTransId="{3CB9FC6B-173B-45EE-8655-1781C00EAE22}"/>
    <dgm:cxn modelId="{E18E9C31-121D-4952-B373-B483FD34B47E}" type="presOf" srcId="{6D8EFDAA-16B2-4F48-BC7B-A8C985594032}" destId="{8A79D24E-C5B0-4C5A-ACDE-C07BE85FB45E}" srcOrd="0" destOrd="0" presId="urn:microsoft.com/office/officeart/2008/layout/LinedList"/>
    <dgm:cxn modelId="{5B09AC69-0207-49B5-B09B-887614A80654}" srcId="{2100F8AB-C366-47C3-B4E8-814646F66A2F}" destId="{6D8EFDAA-16B2-4F48-BC7B-A8C985594032}" srcOrd="3" destOrd="0" parTransId="{2D2D76E0-7BB3-48D1-8E3A-78D20310457D}" sibTransId="{AC0B4363-8363-4803-8D22-F7254B0F9B30}"/>
    <dgm:cxn modelId="{B9719488-3CB0-4C60-A62F-3946C8866973}" srcId="{2100F8AB-C366-47C3-B4E8-814646F66A2F}" destId="{DC9F7FA2-B93A-4A08-8624-EE9EFC109345}" srcOrd="1" destOrd="0" parTransId="{6A7E0F5E-B8AF-449E-A6FB-88AD6EB0D359}" sibTransId="{251C4239-F807-4475-88C8-C4C222287606}"/>
    <dgm:cxn modelId="{3F1109C9-D731-4562-A491-4102C7BADC48}" type="presOf" srcId="{5F028B08-E83D-4669-910D-D1AF5FBB0E1F}" destId="{323DD304-8137-4706-8882-B23F07710FCF}" srcOrd="0" destOrd="0" presId="urn:microsoft.com/office/officeart/2008/layout/LinedList"/>
    <dgm:cxn modelId="{FF9017CF-AF4E-483B-A6B5-47A775DF39B9}" type="presOf" srcId="{BDA745A3-E11E-4DBF-8B4C-8F7764B42111}" destId="{1F6CD6D0-F015-422B-A580-C8F015C00CAB}" srcOrd="0" destOrd="0" presId="urn:microsoft.com/office/officeart/2008/layout/LinedList"/>
    <dgm:cxn modelId="{A366D1E8-5781-45B0-B713-DE4C5106B55C}" srcId="{2100F8AB-C366-47C3-B4E8-814646F66A2F}" destId="{5F028B08-E83D-4669-910D-D1AF5FBB0E1F}" srcOrd="0" destOrd="0" parTransId="{E960648D-3C20-4BA3-A500-5946A726E610}" sibTransId="{06CB3217-3D32-473A-8A1E-250B24E9B71A}"/>
    <dgm:cxn modelId="{C14F65EC-1628-4D54-992A-25E77105F8D3}" type="presOf" srcId="{DC9F7FA2-B93A-4A08-8624-EE9EFC109345}" destId="{F963D305-9319-48F0-90FA-D392CB7E65B2}" srcOrd="0" destOrd="0" presId="urn:microsoft.com/office/officeart/2008/layout/LinedList"/>
    <dgm:cxn modelId="{67F9DEF6-FD7A-4F35-B56A-CD9976CBF898}" type="presOf" srcId="{2100F8AB-C366-47C3-B4E8-814646F66A2F}" destId="{E934C1B4-3D96-4055-9986-C9C53444DA1E}" srcOrd="0" destOrd="0" presId="urn:microsoft.com/office/officeart/2008/layout/LinedList"/>
    <dgm:cxn modelId="{87C13C69-F74B-452C-B5C2-EE6257CBD7D1}" type="presParOf" srcId="{E934C1B4-3D96-4055-9986-C9C53444DA1E}" destId="{500365EF-C7B3-4E79-AEF3-E9CB6051C2A9}" srcOrd="0" destOrd="0" presId="urn:microsoft.com/office/officeart/2008/layout/LinedList"/>
    <dgm:cxn modelId="{EEA95BB6-F8E3-4E7C-A2A5-57043138E69C}" type="presParOf" srcId="{E934C1B4-3D96-4055-9986-C9C53444DA1E}" destId="{E093A2CB-9CA3-4D5F-93F9-13F57B02C5C7}" srcOrd="1" destOrd="0" presId="urn:microsoft.com/office/officeart/2008/layout/LinedList"/>
    <dgm:cxn modelId="{85061DC1-C1C9-4067-80E5-E53F98A152F0}" type="presParOf" srcId="{E093A2CB-9CA3-4D5F-93F9-13F57B02C5C7}" destId="{323DD304-8137-4706-8882-B23F07710FCF}" srcOrd="0" destOrd="0" presId="urn:microsoft.com/office/officeart/2008/layout/LinedList"/>
    <dgm:cxn modelId="{6D5D9AED-DAD2-4203-AFAD-0BAA969D76C1}" type="presParOf" srcId="{E093A2CB-9CA3-4D5F-93F9-13F57B02C5C7}" destId="{BF3769AA-8DBD-471E-95E0-099211A4EA5A}" srcOrd="1" destOrd="0" presId="urn:microsoft.com/office/officeart/2008/layout/LinedList"/>
    <dgm:cxn modelId="{0B84094A-D99E-4588-8B4B-190816BAE543}" type="presParOf" srcId="{E934C1B4-3D96-4055-9986-C9C53444DA1E}" destId="{DF1F2C67-B013-48B5-AC4C-0B7DD6C36E16}" srcOrd="2" destOrd="0" presId="urn:microsoft.com/office/officeart/2008/layout/LinedList"/>
    <dgm:cxn modelId="{D1722B87-7EB3-4C88-8C5E-754E4AA0887F}" type="presParOf" srcId="{E934C1B4-3D96-4055-9986-C9C53444DA1E}" destId="{2274248A-C1FB-4EF2-8BD4-1FE6F032E580}" srcOrd="3" destOrd="0" presId="urn:microsoft.com/office/officeart/2008/layout/LinedList"/>
    <dgm:cxn modelId="{F8F849CD-5DB4-4F1C-AD2D-1322956E65AC}" type="presParOf" srcId="{2274248A-C1FB-4EF2-8BD4-1FE6F032E580}" destId="{F963D305-9319-48F0-90FA-D392CB7E65B2}" srcOrd="0" destOrd="0" presId="urn:microsoft.com/office/officeart/2008/layout/LinedList"/>
    <dgm:cxn modelId="{5A15AB1B-DE8F-4406-B62C-4BE7F793277B}" type="presParOf" srcId="{2274248A-C1FB-4EF2-8BD4-1FE6F032E580}" destId="{25A59B66-03AC-4FC8-8089-3A38D9F17EB0}" srcOrd="1" destOrd="0" presId="urn:microsoft.com/office/officeart/2008/layout/LinedList"/>
    <dgm:cxn modelId="{2CBC2F37-C2A8-46AE-9DA5-A05976B9E70C}" type="presParOf" srcId="{E934C1B4-3D96-4055-9986-C9C53444DA1E}" destId="{4A33A2E0-9C51-4324-8C95-33FCDC2DFCA6}" srcOrd="4" destOrd="0" presId="urn:microsoft.com/office/officeart/2008/layout/LinedList"/>
    <dgm:cxn modelId="{E1CD7850-6875-44E6-84B4-30285AFE68EC}" type="presParOf" srcId="{E934C1B4-3D96-4055-9986-C9C53444DA1E}" destId="{1E4CCC79-29B8-4193-9F35-F5CA06259889}" srcOrd="5" destOrd="0" presId="urn:microsoft.com/office/officeart/2008/layout/LinedList"/>
    <dgm:cxn modelId="{7FD07EBC-0F2F-482C-BFD3-6568BDBE8F0F}" type="presParOf" srcId="{1E4CCC79-29B8-4193-9F35-F5CA06259889}" destId="{1F6CD6D0-F015-422B-A580-C8F015C00CAB}" srcOrd="0" destOrd="0" presId="urn:microsoft.com/office/officeart/2008/layout/LinedList"/>
    <dgm:cxn modelId="{99D5F6F4-DB52-4ED0-9C8F-8143B02ADF13}" type="presParOf" srcId="{1E4CCC79-29B8-4193-9F35-F5CA06259889}" destId="{B867B4EB-FF5A-49B4-80EA-085863B1B187}" srcOrd="1" destOrd="0" presId="urn:microsoft.com/office/officeart/2008/layout/LinedList"/>
    <dgm:cxn modelId="{C9517369-3F1C-4E0E-B791-0AE06E65482F}" type="presParOf" srcId="{E934C1B4-3D96-4055-9986-C9C53444DA1E}" destId="{FDEB8977-C426-4E01-9A8C-E977F86FAFEB}" srcOrd="6" destOrd="0" presId="urn:microsoft.com/office/officeart/2008/layout/LinedList"/>
    <dgm:cxn modelId="{9534919F-FF81-4FC5-B67E-1650CA1AC696}" type="presParOf" srcId="{E934C1B4-3D96-4055-9986-C9C53444DA1E}" destId="{2F83E10C-A939-483E-B3EA-0C5F883015A1}" srcOrd="7" destOrd="0" presId="urn:microsoft.com/office/officeart/2008/layout/LinedList"/>
    <dgm:cxn modelId="{7E1E3EE4-E71D-4CB3-9BCA-5FABE1339309}" type="presParOf" srcId="{2F83E10C-A939-483E-B3EA-0C5F883015A1}" destId="{8A79D24E-C5B0-4C5A-ACDE-C07BE85FB45E}" srcOrd="0" destOrd="0" presId="urn:microsoft.com/office/officeart/2008/layout/LinedList"/>
    <dgm:cxn modelId="{A670B3AC-7FF9-442A-BF6A-0C5CC8E84743}" type="presParOf" srcId="{2F83E10C-A939-483E-B3EA-0C5F883015A1}" destId="{489C95D3-0121-46D9-B568-275436E4351D}"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1E7F948-27DC-4CC3-A1D1-3FA320F4D4F3}"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5AB66AE7-6ED5-46BD-9533-CE7EC60541B5}">
      <dgm:prSet/>
      <dgm:spPr/>
      <dgm:t>
        <a:bodyPr/>
        <a:lstStyle/>
        <a:p>
          <a:r>
            <a:rPr lang="en-US" b="1" baseline="0" dirty="0"/>
            <a:t>Discover</a:t>
          </a:r>
          <a:r>
            <a:rPr lang="en-US" baseline="0" dirty="0"/>
            <a:t> and </a:t>
          </a:r>
          <a:r>
            <a:rPr lang="en-US" b="1" baseline="0" dirty="0"/>
            <a:t>assess</a:t>
          </a:r>
          <a:r>
            <a:rPr lang="en-US" baseline="0" dirty="0"/>
            <a:t> what and where to migrate to Azure</a:t>
          </a:r>
          <a:endParaRPr lang="en-US" b="1" dirty="0"/>
        </a:p>
      </dgm:t>
    </dgm:pt>
    <dgm:pt modelId="{B20A89C3-4233-4877-BC99-DF1713C777E5}" type="parTrans" cxnId="{AE79AE9F-F0EF-4371-BC2E-B73CE7344503}">
      <dgm:prSet/>
      <dgm:spPr/>
      <dgm:t>
        <a:bodyPr/>
        <a:lstStyle/>
        <a:p>
          <a:endParaRPr lang="en-US"/>
        </a:p>
      </dgm:t>
    </dgm:pt>
    <dgm:pt modelId="{802328FC-217C-442E-AE3E-C6382E1C5E35}" type="sibTrans" cxnId="{AE79AE9F-F0EF-4371-BC2E-B73CE7344503}">
      <dgm:prSet/>
      <dgm:spPr/>
      <dgm:t>
        <a:bodyPr/>
        <a:lstStyle/>
        <a:p>
          <a:endParaRPr lang="en-US"/>
        </a:p>
      </dgm:t>
    </dgm:pt>
    <dgm:pt modelId="{807AF6E6-CD02-4E72-9EBB-443D725B6E45}">
      <dgm:prSet/>
      <dgm:spPr/>
      <dgm:t>
        <a:bodyPr/>
        <a:lstStyle/>
        <a:p>
          <a:r>
            <a:rPr lang="en-US" dirty="0"/>
            <a:t>Azure Migrate</a:t>
          </a:r>
        </a:p>
      </dgm:t>
    </dgm:pt>
    <dgm:pt modelId="{37767C04-FD01-4430-8E2C-D1B302BF8E22}" type="parTrans" cxnId="{0F466B83-C21D-4D87-BCC9-73C6B4A1A3FA}">
      <dgm:prSet/>
      <dgm:spPr/>
      <dgm:t>
        <a:bodyPr/>
        <a:lstStyle/>
        <a:p>
          <a:endParaRPr lang="en-US"/>
        </a:p>
      </dgm:t>
    </dgm:pt>
    <dgm:pt modelId="{4E6C48AA-7570-4B32-B9B6-25D95B509DD5}" type="sibTrans" cxnId="{0F466B83-C21D-4D87-BCC9-73C6B4A1A3FA}">
      <dgm:prSet/>
      <dgm:spPr/>
      <dgm:t>
        <a:bodyPr/>
        <a:lstStyle/>
        <a:p>
          <a:endParaRPr lang="en-US"/>
        </a:p>
      </dgm:t>
    </dgm:pt>
    <dgm:pt modelId="{7D278325-3C82-4B36-B87D-64FF6C35A2BD}">
      <dgm:prSet/>
      <dgm:spPr/>
      <dgm:t>
        <a:bodyPr/>
        <a:lstStyle/>
        <a:p>
          <a:r>
            <a:rPr lang="en-US" b="1" dirty="0"/>
            <a:t>Migrate</a:t>
          </a:r>
          <a:r>
            <a:rPr lang="en-US" dirty="0"/>
            <a:t> to Azure SQL </a:t>
          </a:r>
          <a:r>
            <a:rPr lang="en-US" b="0" dirty="0"/>
            <a:t>Managed</a:t>
          </a:r>
          <a:r>
            <a:rPr lang="en-US" dirty="0"/>
            <a:t> </a:t>
          </a:r>
          <a:r>
            <a:rPr lang="en-US" b="0" dirty="0"/>
            <a:t>Instance</a:t>
          </a:r>
          <a:r>
            <a:rPr lang="en-US" b="1" dirty="0"/>
            <a:t> </a:t>
          </a:r>
          <a:r>
            <a:rPr lang="en-US" b="0" dirty="0"/>
            <a:t>with </a:t>
          </a:r>
          <a:r>
            <a:rPr lang="en-US" b="1" dirty="0"/>
            <a:t>little to no downtime</a:t>
          </a:r>
        </a:p>
      </dgm:t>
    </dgm:pt>
    <dgm:pt modelId="{23907A95-6072-4706-B797-2C67445EC290}" type="parTrans" cxnId="{6C436715-3C84-45BF-888D-60CDC8BBED41}">
      <dgm:prSet/>
      <dgm:spPr/>
      <dgm:t>
        <a:bodyPr/>
        <a:lstStyle/>
        <a:p>
          <a:endParaRPr lang="en-US"/>
        </a:p>
      </dgm:t>
    </dgm:pt>
    <dgm:pt modelId="{DC14666A-166D-480A-8EAB-CAC5CE0F6889}" type="sibTrans" cxnId="{6C436715-3C84-45BF-888D-60CDC8BBED41}">
      <dgm:prSet/>
      <dgm:spPr/>
      <dgm:t>
        <a:bodyPr/>
        <a:lstStyle/>
        <a:p>
          <a:endParaRPr lang="en-US"/>
        </a:p>
      </dgm:t>
    </dgm:pt>
    <dgm:pt modelId="{C3E9B377-13F2-485A-9CAD-7F4FFB413FAA}">
      <dgm:prSet/>
      <dgm:spPr/>
      <dgm:t>
        <a:bodyPr/>
        <a:lstStyle/>
        <a:p>
          <a:r>
            <a:rPr lang="en-US" baseline="0" dirty="0"/>
            <a:t>Azure Database Migration Services</a:t>
          </a:r>
          <a:endParaRPr lang="en-US" dirty="0"/>
        </a:p>
      </dgm:t>
    </dgm:pt>
    <dgm:pt modelId="{D1E88098-BC71-44E5-A1A7-439E4D959752}" type="parTrans" cxnId="{4601F652-C8AE-47D0-9359-F9B2B1AE6FC8}">
      <dgm:prSet/>
      <dgm:spPr/>
      <dgm:t>
        <a:bodyPr/>
        <a:lstStyle/>
        <a:p>
          <a:endParaRPr lang="en-US"/>
        </a:p>
      </dgm:t>
    </dgm:pt>
    <dgm:pt modelId="{D13BD99F-DA6B-481A-92DF-EF3BFA7F97A3}" type="sibTrans" cxnId="{4601F652-C8AE-47D0-9359-F9B2B1AE6FC8}">
      <dgm:prSet/>
      <dgm:spPr/>
      <dgm:t>
        <a:bodyPr/>
        <a:lstStyle/>
        <a:p>
          <a:endParaRPr lang="en-US"/>
        </a:p>
      </dgm:t>
    </dgm:pt>
    <dgm:pt modelId="{7D84F32A-96DF-4E4F-94C0-37B56B5762EF}">
      <dgm:prSet custT="1"/>
      <dgm:spPr>
        <a:solidFill>
          <a:srgbClr val="0078D4">
            <a:hueOff val="0"/>
            <a:satOff val="0"/>
            <a:lumOff val="0"/>
            <a:alphaOff val="0"/>
          </a:srgbClr>
        </a:solidFill>
        <a:ln w="10795" cap="flat" cmpd="sng" algn="ctr">
          <a:solidFill>
            <a:prstClr val="white">
              <a:hueOff val="0"/>
              <a:satOff val="0"/>
              <a:lumOff val="0"/>
              <a:alphaOff val="0"/>
            </a:prstClr>
          </a:solidFill>
          <a:prstDash val="solid"/>
        </a:ln>
        <a:effectLst/>
      </dgm:spPr>
      <dgm:t>
        <a:bodyPr spcFirstLastPara="0" vert="horz" wrap="square" lIns="60960" tIns="30480" rIns="60960" bIns="30480" numCol="1" spcCol="1270" anchor="ctr" anchorCtr="0"/>
        <a:lstStyle/>
        <a:p>
          <a:pPr marL="0" lvl="0" indent="0" algn="ctr" defTabSz="711200">
            <a:lnSpc>
              <a:spcPct val="90000"/>
            </a:lnSpc>
            <a:spcBef>
              <a:spcPct val="0"/>
            </a:spcBef>
            <a:spcAft>
              <a:spcPct val="35000"/>
            </a:spcAft>
            <a:buNone/>
          </a:pPr>
          <a:r>
            <a:rPr lang="en-US" sz="1600" kern="1200" baseline="0" dirty="0">
              <a:solidFill>
                <a:prstClr val="white"/>
              </a:solidFill>
              <a:latin typeface="Segoe UI"/>
              <a:ea typeface="+mn-ea"/>
              <a:cs typeface="+mn-cs"/>
            </a:rPr>
            <a:t>Improve </a:t>
          </a:r>
          <a:r>
            <a:rPr lang="en-US" sz="1600" b="1" kern="1200" baseline="0" dirty="0">
              <a:solidFill>
                <a:prstClr val="white"/>
              </a:solidFill>
              <a:latin typeface="Segoe UI"/>
              <a:ea typeface="+mn-ea"/>
              <a:cs typeface="+mn-cs"/>
            </a:rPr>
            <a:t>database</a:t>
          </a:r>
          <a:r>
            <a:rPr lang="en-US" sz="1600" kern="1200" baseline="0" dirty="0">
              <a:solidFill>
                <a:prstClr val="white"/>
              </a:solidFill>
              <a:latin typeface="Segoe UI"/>
              <a:ea typeface="+mn-ea"/>
              <a:cs typeface="+mn-cs"/>
            </a:rPr>
            <a:t> </a:t>
          </a:r>
          <a:r>
            <a:rPr lang="en-US" sz="1600" b="1" kern="1200" baseline="0" dirty="0">
              <a:solidFill>
                <a:prstClr val="white"/>
              </a:solidFill>
              <a:latin typeface="Segoe UI"/>
              <a:ea typeface="+mn-ea"/>
              <a:cs typeface="+mn-cs"/>
            </a:rPr>
            <a:t>security</a:t>
          </a:r>
          <a:r>
            <a:rPr lang="en-US" sz="1600" kern="1200" baseline="0" dirty="0">
              <a:solidFill>
                <a:prstClr val="white"/>
              </a:solidFill>
              <a:latin typeface="Segoe UI"/>
              <a:ea typeface="+mn-ea"/>
              <a:cs typeface="+mn-cs"/>
            </a:rPr>
            <a:t> with Advanced Data Security</a:t>
          </a:r>
        </a:p>
      </dgm:t>
    </dgm:pt>
    <dgm:pt modelId="{3C4F8669-A2BC-4E14-A105-AEB0F6D68873}" type="parTrans" cxnId="{FDEFDDDC-D62F-4D47-849C-47EA2BDAAD66}">
      <dgm:prSet/>
      <dgm:spPr/>
      <dgm:t>
        <a:bodyPr/>
        <a:lstStyle/>
        <a:p>
          <a:endParaRPr lang="en-US"/>
        </a:p>
      </dgm:t>
    </dgm:pt>
    <dgm:pt modelId="{48932D39-444E-4078-8F04-60D4AB4CD80C}" type="sibTrans" cxnId="{FDEFDDDC-D62F-4D47-849C-47EA2BDAAD66}">
      <dgm:prSet/>
      <dgm:spPr/>
      <dgm:t>
        <a:bodyPr/>
        <a:lstStyle/>
        <a:p>
          <a:endParaRPr lang="en-US"/>
        </a:p>
      </dgm:t>
    </dgm:pt>
    <dgm:pt modelId="{EAF4CD9F-C895-4984-B423-F8F62DCDE621}">
      <dgm:prSet/>
      <dgm:spPr/>
      <dgm:t>
        <a:bodyPr/>
        <a:lstStyle/>
        <a:p>
          <a:r>
            <a:rPr lang="en-US" dirty="0"/>
            <a:t>SQL Data Discovery and Classification</a:t>
          </a:r>
        </a:p>
      </dgm:t>
    </dgm:pt>
    <dgm:pt modelId="{19DF6EF3-5BB0-46E5-9325-276E18CC8742}" type="parTrans" cxnId="{DB9C41FA-99C7-4CD5-973D-01E585431746}">
      <dgm:prSet/>
      <dgm:spPr/>
      <dgm:t>
        <a:bodyPr/>
        <a:lstStyle/>
        <a:p>
          <a:endParaRPr lang="en-US"/>
        </a:p>
      </dgm:t>
    </dgm:pt>
    <dgm:pt modelId="{A9D9B2B2-59C8-43B6-BDFF-CF8CA25C93A1}" type="sibTrans" cxnId="{DB9C41FA-99C7-4CD5-973D-01E585431746}">
      <dgm:prSet/>
      <dgm:spPr/>
      <dgm:t>
        <a:bodyPr/>
        <a:lstStyle/>
        <a:p>
          <a:endParaRPr lang="en-US"/>
        </a:p>
      </dgm:t>
    </dgm:pt>
    <dgm:pt modelId="{84A729DA-B8C4-4B3B-87FB-A4C78CB3EB7E}">
      <dgm:prSet custT="1"/>
      <dgm:spPr>
        <a:solidFill>
          <a:srgbClr val="0078D4">
            <a:hueOff val="0"/>
            <a:satOff val="0"/>
            <a:lumOff val="0"/>
            <a:alphaOff val="0"/>
          </a:srgbClr>
        </a:solidFill>
        <a:ln w="10795" cap="flat" cmpd="sng" algn="ctr">
          <a:solidFill>
            <a:prstClr val="white">
              <a:hueOff val="0"/>
              <a:satOff val="0"/>
              <a:lumOff val="0"/>
              <a:alphaOff val="0"/>
            </a:prstClr>
          </a:solidFill>
          <a:prstDash val="solid"/>
        </a:ln>
        <a:effectLst/>
      </dgm:spPr>
      <dgm:t>
        <a:bodyPr spcFirstLastPara="0" vert="horz" wrap="square" lIns="60960" tIns="30480" rIns="60960" bIns="30480" numCol="1" spcCol="1270" anchor="ctr" anchorCtr="0"/>
        <a:lstStyle/>
        <a:p>
          <a:pPr marL="0" lvl="0" indent="0" algn="ctr" defTabSz="711200">
            <a:lnSpc>
              <a:spcPct val="90000"/>
            </a:lnSpc>
            <a:spcBef>
              <a:spcPct val="0"/>
            </a:spcBef>
            <a:spcAft>
              <a:spcPct val="35000"/>
            </a:spcAft>
            <a:buNone/>
          </a:pPr>
          <a:r>
            <a:rPr lang="en-US" sz="1600" kern="1200" baseline="0" dirty="0">
              <a:solidFill>
                <a:prstClr val="white"/>
              </a:solidFill>
              <a:latin typeface="Segoe UI"/>
              <a:ea typeface="+mn-ea"/>
              <a:cs typeface="+mn-cs"/>
            </a:rPr>
            <a:t>Obtain read-</a:t>
          </a:r>
          <a:r>
            <a:rPr lang="en-US" sz="1600" b="1" kern="1200" baseline="0" dirty="0">
              <a:solidFill>
                <a:prstClr val="white"/>
              </a:solidFill>
              <a:latin typeface="Segoe UI"/>
              <a:ea typeface="+mn-ea"/>
              <a:cs typeface="+mn-cs"/>
            </a:rPr>
            <a:t>scale</a:t>
          </a:r>
          <a:r>
            <a:rPr lang="en-US" sz="1600" kern="1200" baseline="0" dirty="0">
              <a:solidFill>
                <a:prstClr val="white"/>
              </a:solidFill>
              <a:latin typeface="Segoe UI"/>
              <a:ea typeface="+mn-ea"/>
              <a:cs typeface="+mn-cs"/>
            </a:rPr>
            <a:t> </a:t>
          </a:r>
          <a:r>
            <a:rPr lang="en-US" sz="1600" b="1" kern="1200" baseline="0" dirty="0">
              <a:solidFill>
                <a:prstClr val="white"/>
              </a:solidFill>
              <a:latin typeface="Segoe UI"/>
              <a:ea typeface="+mn-ea"/>
              <a:cs typeface="+mn-cs"/>
            </a:rPr>
            <a:t>out</a:t>
          </a:r>
          <a:r>
            <a:rPr lang="en-US" sz="1600" kern="1200" baseline="0" dirty="0">
              <a:solidFill>
                <a:prstClr val="white"/>
              </a:solidFill>
              <a:latin typeface="Segoe UI"/>
              <a:ea typeface="+mn-ea"/>
              <a:cs typeface="+mn-cs"/>
            </a:rPr>
            <a:t> for </a:t>
          </a:r>
          <a:r>
            <a:rPr lang="en-US" sz="1600" b="1" kern="1200" baseline="0" dirty="0">
              <a:solidFill>
                <a:prstClr val="white"/>
              </a:solidFill>
              <a:latin typeface="Segoe UI"/>
              <a:ea typeface="+mn-ea"/>
              <a:cs typeface="+mn-cs"/>
            </a:rPr>
            <a:t>read only queries</a:t>
          </a:r>
        </a:p>
      </dgm:t>
    </dgm:pt>
    <dgm:pt modelId="{36E7D135-554A-4A9E-8A46-EB9BA554B00B}" type="parTrans" cxnId="{3DD6F6AB-49E2-4034-92B3-1E3C232D32CC}">
      <dgm:prSet/>
      <dgm:spPr/>
      <dgm:t>
        <a:bodyPr/>
        <a:lstStyle/>
        <a:p>
          <a:endParaRPr lang="en-US"/>
        </a:p>
      </dgm:t>
    </dgm:pt>
    <dgm:pt modelId="{470A38AC-5B58-45A3-BA78-978DCD393D0B}" type="sibTrans" cxnId="{3DD6F6AB-49E2-4034-92B3-1E3C232D32CC}">
      <dgm:prSet/>
      <dgm:spPr/>
      <dgm:t>
        <a:bodyPr/>
        <a:lstStyle/>
        <a:p>
          <a:endParaRPr lang="en-US"/>
        </a:p>
      </dgm:t>
    </dgm:pt>
    <dgm:pt modelId="{1966394F-091D-41E5-AC2B-D1F510DE9EBB}">
      <dgm:prSet custT="1"/>
      <dgm:spPr>
        <a:solidFill>
          <a:srgbClr val="0078D4">
            <a:alpha val="90000"/>
            <a:tint val="40000"/>
            <a:hueOff val="0"/>
            <a:satOff val="0"/>
            <a:lumOff val="0"/>
            <a:alphaOff val="0"/>
          </a:srgbClr>
        </a:solidFill>
        <a:ln w="10795" cap="flat" cmpd="sng" algn="ctr">
          <a:solidFill>
            <a:srgbClr val="0078D4">
              <a:alpha val="90000"/>
              <a:tint val="40000"/>
              <a:hueOff val="0"/>
              <a:satOff val="0"/>
              <a:lumOff val="0"/>
              <a:alphaOff val="0"/>
            </a:srgbClr>
          </a:solidFill>
          <a:prstDash val="solid"/>
        </a:ln>
        <a:effectLst/>
      </dgm:spPr>
      <dgm:t>
        <a:bodyPr spcFirstLastPara="0" vert="horz" wrap="square" lIns="64770" tIns="32385" rIns="64770" bIns="32385" numCol="1" spcCol="1270" anchor="ctr" anchorCtr="0"/>
        <a:lstStyle/>
        <a:p>
          <a:pPr marL="171450" lvl="1" indent="-171450" algn="l" defTabSz="755650">
            <a:lnSpc>
              <a:spcPct val="90000"/>
            </a:lnSpc>
            <a:spcBef>
              <a:spcPct val="0"/>
            </a:spcBef>
            <a:spcAft>
              <a:spcPct val="15000"/>
            </a:spcAft>
            <a:buChar char="•"/>
          </a:pPr>
          <a:r>
            <a:rPr lang="en-US" sz="1700" kern="1200" dirty="0">
              <a:solidFill>
                <a:prstClr val="black">
                  <a:hueOff val="0"/>
                  <a:satOff val="0"/>
                  <a:lumOff val="0"/>
                  <a:alphaOff val="0"/>
                </a:prstClr>
              </a:solidFill>
              <a:latin typeface="Segoe UI"/>
              <a:ea typeface="+mn-ea"/>
              <a:cs typeface="+mn-cs"/>
            </a:rPr>
            <a:t>Online secondary read replica</a:t>
          </a:r>
        </a:p>
      </dgm:t>
    </dgm:pt>
    <dgm:pt modelId="{40AD8C4C-3675-42F5-9B07-1627DDC858A1}" type="parTrans" cxnId="{1CC4821A-EFBB-457A-8453-5709251D416B}">
      <dgm:prSet/>
      <dgm:spPr/>
      <dgm:t>
        <a:bodyPr/>
        <a:lstStyle/>
        <a:p>
          <a:endParaRPr lang="en-US"/>
        </a:p>
      </dgm:t>
    </dgm:pt>
    <dgm:pt modelId="{28F43ABB-B636-4AAE-B7B5-EB555E44769D}" type="sibTrans" cxnId="{1CC4821A-EFBB-457A-8453-5709251D416B}">
      <dgm:prSet/>
      <dgm:spPr/>
      <dgm:t>
        <a:bodyPr/>
        <a:lstStyle/>
        <a:p>
          <a:endParaRPr lang="en-US"/>
        </a:p>
      </dgm:t>
    </dgm:pt>
    <dgm:pt modelId="{9ADBB113-A739-4A9E-A668-C7FF9813DF63}">
      <dgm:prSet/>
      <dgm:spPr/>
      <dgm:t>
        <a:bodyPr/>
        <a:lstStyle/>
        <a:p>
          <a:r>
            <a:rPr lang="en-US" dirty="0"/>
            <a:t>Vulnerability Assessment</a:t>
          </a:r>
        </a:p>
      </dgm:t>
    </dgm:pt>
    <dgm:pt modelId="{9DB37765-7789-426A-9D3A-5604DE0E5F07}" type="parTrans" cxnId="{7705D79B-AD8A-4B8D-AB5F-8102AB104C6B}">
      <dgm:prSet/>
      <dgm:spPr/>
      <dgm:t>
        <a:bodyPr/>
        <a:lstStyle/>
        <a:p>
          <a:endParaRPr lang="en-US"/>
        </a:p>
      </dgm:t>
    </dgm:pt>
    <dgm:pt modelId="{E92B09CC-0405-439C-9630-C9B2099EAC73}" type="sibTrans" cxnId="{7705D79B-AD8A-4B8D-AB5F-8102AB104C6B}">
      <dgm:prSet/>
      <dgm:spPr/>
      <dgm:t>
        <a:bodyPr/>
        <a:lstStyle/>
        <a:p>
          <a:endParaRPr lang="en-US"/>
        </a:p>
      </dgm:t>
    </dgm:pt>
    <dgm:pt modelId="{4FDD596B-BE68-4D64-A846-D9A106BC09D3}">
      <dgm:prSet/>
      <dgm:spPr/>
      <dgm:t>
        <a:bodyPr/>
        <a:lstStyle/>
        <a:p>
          <a:r>
            <a:rPr lang="en-US" dirty="0"/>
            <a:t>Data Migration Assistant</a:t>
          </a:r>
        </a:p>
      </dgm:t>
    </dgm:pt>
    <dgm:pt modelId="{A9A692D8-CD85-4AB8-9DAF-8A554F6886BD}" type="parTrans" cxnId="{C2E26022-B9BC-4F13-BF9E-A7C0FB5499D0}">
      <dgm:prSet/>
      <dgm:spPr/>
      <dgm:t>
        <a:bodyPr/>
        <a:lstStyle/>
        <a:p>
          <a:endParaRPr lang="en-US"/>
        </a:p>
      </dgm:t>
    </dgm:pt>
    <dgm:pt modelId="{5D1D0C37-2C66-43A2-93B9-92D1CF716EF3}" type="sibTrans" cxnId="{C2E26022-B9BC-4F13-BF9E-A7C0FB5499D0}">
      <dgm:prSet/>
      <dgm:spPr/>
      <dgm:t>
        <a:bodyPr/>
        <a:lstStyle/>
        <a:p>
          <a:endParaRPr lang="en-US"/>
        </a:p>
      </dgm:t>
    </dgm:pt>
    <dgm:pt modelId="{333D04F8-4B4C-445A-8DFF-5293171E6768}" type="pres">
      <dgm:prSet presAssocID="{21E7F948-27DC-4CC3-A1D1-3FA320F4D4F3}" presName="Name0" presStyleCnt="0">
        <dgm:presLayoutVars>
          <dgm:dir/>
          <dgm:animLvl val="lvl"/>
          <dgm:resizeHandles val="exact"/>
        </dgm:presLayoutVars>
      </dgm:prSet>
      <dgm:spPr/>
    </dgm:pt>
    <dgm:pt modelId="{907E2EC7-799C-4C86-A383-D1365C248C80}" type="pres">
      <dgm:prSet presAssocID="{5AB66AE7-6ED5-46BD-9533-CE7EC60541B5}" presName="linNode" presStyleCnt="0"/>
      <dgm:spPr/>
    </dgm:pt>
    <dgm:pt modelId="{8DA74FF2-BCB7-40D4-92B7-1E8FC8037ADC}" type="pres">
      <dgm:prSet presAssocID="{5AB66AE7-6ED5-46BD-9533-CE7EC60541B5}" presName="parentText" presStyleLbl="node1" presStyleIdx="0" presStyleCnt="4">
        <dgm:presLayoutVars>
          <dgm:chMax val="1"/>
          <dgm:bulletEnabled val="1"/>
        </dgm:presLayoutVars>
      </dgm:prSet>
      <dgm:spPr/>
    </dgm:pt>
    <dgm:pt modelId="{E989658F-6630-48B4-BD01-485AD5FE1E3A}" type="pres">
      <dgm:prSet presAssocID="{5AB66AE7-6ED5-46BD-9533-CE7EC60541B5}" presName="descendantText" presStyleLbl="alignAccFollowNode1" presStyleIdx="0" presStyleCnt="4">
        <dgm:presLayoutVars>
          <dgm:bulletEnabled val="1"/>
        </dgm:presLayoutVars>
      </dgm:prSet>
      <dgm:spPr/>
    </dgm:pt>
    <dgm:pt modelId="{F5C59520-6187-4F16-9E29-527188D614C0}" type="pres">
      <dgm:prSet presAssocID="{802328FC-217C-442E-AE3E-C6382E1C5E35}" presName="sp" presStyleCnt="0"/>
      <dgm:spPr/>
    </dgm:pt>
    <dgm:pt modelId="{9AA9C8AD-DF98-4C62-BFC3-D43ED53D1161}" type="pres">
      <dgm:prSet presAssocID="{7D278325-3C82-4B36-B87D-64FF6C35A2BD}" presName="linNode" presStyleCnt="0"/>
      <dgm:spPr/>
    </dgm:pt>
    <dgm:pt modelId="{3B90B1F7-A863-461E-95FA-AB72A8B00CB6}" type="pres">
      <dgm:prSet presAssocID="{7D278325-3C82-4B36-B87D-64FF6C35A2BD}" presName="parentText" presStyleLbl="node1" presStyleIdx="1" presStyleCnt="4">
        <dgm:presLayoutVars>
          <dgm:chMax val="1"/>
          <dgm:bulletEnabled val="1"/>
        </dgm:presLayoutVars>
      </dgm:prSet>
      <dgm:spPr/>
    </dgm:pt>
    <dgm:pt modelId="{3AB76DA4-BF4E-4FEC-8A20-B1B88B209FCD}" type="pres">
      <dgm:prSet presAssocID="{7D278325-3C82-4B36-B87D-64FF6C35A2BD}" presName="descendantText" presStyleLbl="alignAccFollowNode1" presStyleIdx="1" presStyleCnt="4">
        <dgm:presLayoutVars>
          <dgm:bulletEnabled val="1"/>
        </dgm:presLayoutVars>
      </dgm:prSet>
      <dgm:spPr/>
    </dgm:pt>
    <dgm:pt modelId="{292742B2-93F6-437C-8E56-211EC6C46729}" type="pres">
      <dgm:prSet presAssocID="{DC14666A-166D-480A-8EAB-CAC5CE0F6889}" presName="sp" presStyleCnt="0"/>
      <dgm:spPr/>
    </dgm:pt>
    <dgm:pt modelId="{6922EFF3-5C51-4882-9256-7FCB7E0448A8}" type="pres">
      <dgm:prSet presAssocID="{7D84F32A-96DF-4E4F-94C0-37B56B5762EF}" presName="linNode" presStyleCnt="0"/>
      <dgm:spPr/>
    </dgm:pt>
    <dgm:pt modelId="{E6FB895B-B31A-41EB-8572-B07FFC96AF98}" type="pres">
      <dgm:prSet presAssocID="{7D84F32A-96DF-4E4F-94C0-37B56B5762EF}" presName="parentText" presStyleLbl="node1" presStyleIdx="2" presStyleCnt="4">
        <dgm:presLayoutVars>
          <dgm:chMax val="1"/>
          <dgm:bulletEnabled val="1"/>
        </dgm:presLayoutVars>
      </dgm:prSet>
      <dgm:spPr>
        <a:xfrm>
          <a:off x="0" y="1848863"/>
          <a:ext cx="2406507" cy="879540"/>
        </a:xfrm>
        <a:prstGeom prst="roundRect">
          <a:avLst/>
        </a:prstGeom>
      </dgm:spPr>
    </dgm:pt>
    <dgm:pt modelId="{0D0ED9D3-3927-4D24-BB3C-BA8F74CEA6CB}" type="pres">
      <dgm:prSet presAssocID="{7D84F32A-96DF-4E4F-94C0-37B56B5762EF}" presName="descendantText" presStyleLbl="alignAccFollowNode1" presStyleIdx="2" presStyleCnt="4">
        <dgm:presLayoutVars>
          <dgm:bulletEnabled val="1"/>
        </dgm:presLayoutVars>
      </dgm:prSet>
      <dgm:spPr/>
    </dgm:pt>
    <dgm:pt modelId="{0B60E67C-5A89-4363-9A67-25353CF84D20}" type="pres">
      <dgm:prSet presAssocID="{48932D39-444E-4078-8F04-60D4AB4CD80C}" presName="sp" presStyleCnt="0"/>
      <dgm:spPr/>
    </dgm:pt>
    <dgm:pt modelId="{637B4693-1EDB-4999-AC54-35BCA40628EB}" type="pres">
      <dgm:prSet presAssocID="{84A729DA-B8C4-4B3B-87FB-A4C78CB3EB7E}" presName="linNode" presStyleCnt="0"/>
      <dgm:spPr/>
    </dgm:pt>
    <dgm:pt modelId="{A14E0A5D-928B-4ED6-A464-A93248BCAF4A}" type="pres">
      <dgm:prSet presAssocID="{84A729DA-B8C4-4B3B-87FB-A4C78CB3EB7E}" presName="parentText" presStyleLbl="node1" presStyleIdx="3" presStyleCnt="4">
        <dgm:presLayoutVars>
          <dgm:chMax val="1"/>
          <dgm:bulletEnabled val="1"/>
        </dgm:presLayoutVars>
      </dgm:prSet>
      <dgm:spPr>
        <a:xfrm>
          <a:off x="0" y="2772380"/>
          <a:ext cx="2406507" cy="879540"/>
        </a:xfrm>
        <a:prstGeom prst="roundRect">
          <a:avLst/>
        </a:prstGeom>
      </dgm:spPr>
    </dgm:pt>
    <dgm:pt modelId="{A65B7EBA-579F-4805-9094-D858AA092D27}" type="pres">
      <dgm:prSet presAssocID="{84A729DA-B8C4-4B3B-87FB-A4C78CB3EB7E}" presName="descendantText" presStyleLbl="alignAccFollowNode1" presStyleIdx="3" presStyleCnt="4">
        <dgm:presLayoutVars>
          <dgm:bulletEnabled val="1"/>
        </dgm:presLayoutVars>
      </dgm:prSet>
      <dgm:spPr>
        <a:xfrm rot="5400000">
          <a:off x="4193809" y="1073032"/>
          <a:ext cx="703632" cy="4278235"/>
        </a:xfrm>
        <a:prstGeom prst="round2SameRect">
          <a:avLst/>
        </a:prstGeom>
      </dgm:spPr>
    </dgm:pt>
  </dgm:ptLst>
  <dgm:cxnLst>
    <dgm:cxn modelId="{6C436715-3C84-45BF-888D-60CDC8BBED41}" srcId="{21E7F948-27DC-4CC3-A1D1-3FA320F4D4F3}" destId="{7D278325-3C82-4B36-B87D-64FF6C35A2BD}" srcOrd="1" destOrd="0" parTransId="{23907A95-6072-4706-B797-2C67445EC290}" sibTransId="{DC14666A-166D-480A-8EAB-CAC5CE0F6889}"/>
    <dgm:cxn modelId="{1CC4821A-EFBB-457A-8453-5709251D416B}" srcId="{84A729DA-B8C4-4B3B-87FB-A4C78CB3EB7E}" destId="{1966394F-091D-41E5-AC2B-D1F510DE9EBB}" srcOrd="0" destOrd="0" parTransId="{40AD8C4C-3675-42F5-9B07-1627DDC858A1}" sibTransId="{28F43ABB-B636-4AAE-B7B5-EB555E44769D}"/>
    <dgm:cxn modelId="{C2E26022-B9BC-4F13-BF9E-A7C0FB5499D0}" srcId="{5AB66AE7-6ED5-46BD-9533-CE7EC60541B5}" destId="{4FDD596B-BE68-4D64-A846-D9A106BC09D3}" srcOrd="1" destOrd="0" parTransId="{A9A692D8-CD85-4AB8-9DAF-8A554F6886BD}" sibTransId="{5D1D0C37-2C66-43A2-93B9-92D1CF716EF3}"/>
    <dgm:cxn modelId="{DF9A793A-9041-4642-8D4A-760E3C75D644}" type="presOf" srcId="{C3E9B377-13F2-485A-9CAD-7F4FFB413FAA}" destId="{3AB76DA4-BF4E-4FEC-8A20-B1B88B209FCD}" srcOrd="0" destOrd="0" presId="urn:microsoft.com/office/officeart/2005/8/layout/vList5"/>
    <dgm:cxn modelId="{78D56A65-348C-4D8C-BB22-23E3314D0550}" type="presOf" srcId="{84A729DA-B8C4-4B3B-87FB-A4C78CB3EB7E}" destId="{A14E0A5D-928B-4ED6-A464-A93248BCAF4A}" srcOrd="0" destOrd="0" presId="urn:microsoft.com/office/officeart/2005/8/layout/vList5"/>
    <dgm:cxn modelId="{3F19136A-D17A-48DA-8F6A-D2D200814AE9}" type="presOf" srcId="{9ADBB113-A739-4A9E-A668-C7FF9813DF63}" destId="{0D0ED9D3-3927-4D24-BB3C-BA8F74CEA6CB}" srcOrd="0" destOrd="1" presId="urn:microsoft.com/office/officeart/2005/8/layout/vList5"/>
    <dgm:cxn modelId="{3C546170-C289-48AB-9C5E-03ECF25D78A3}" type="presOf" srcId="{7D278325-3C82-4B36-B87D-64FF6C35A2BD}" destId="{3B90B1F7-A863-461E-95FA-AB72A8B00CB6}" srcOrd="0" destOrd="0" presId="urn:microsoft.com/office/officeart/2005/8/layout/vList5"/>
    <dgm:cxn modelId="{4601F652-C8AE-47D0-9359-F9B2B1AE6FC8}" srcId="{7D278325-3C82-4B36-B87D-64FF6C35A2BD}" destId="{C3E9B377-13F2-485A-9CAD-7F4FFB413FAA}" srcOrd="0" destOrd="0" parTransId="{D1E88098-BC71-44E5-A1A7-439E4D959752}" sibTransId="{D13BD99F-DA6B-481A-92DF-EF3BFA7F97A3}"/>
    <dgm:cxn modelId="{0F466B83-C21D-4D87-BCC9-73C6B4A1A3FA}" srcId="{5AB66AE7-6ED5-46BD-9533-CE7EC60541B5}" destId="{807AF6E6-CD02-4E72-9EBB-443D725B6E45}" srcOrd="0" destOrd="0" parTransId="{37767C04-FD01-4430-8E2C-D1B302BF8E22}" sibTransId="{4E6C48AA-7570-4B32-B9B6-25D95B509DD5}"/>
    <dgm:cxn modelId="{8CC36A88-39DB-464B-8398-B9C560D88E8C}" type="presOf" srcId="{1966394F-091D-41E5-AC2B-D1F510DE9EBB}" destId="{A65B7EBA-579F-4805-9094-D858AA092D27}" srcOrd="0" destOrd="0" presId="urn:microsoft.com/office/officeart/2005/8/layout/vList5"/>
    <dgm:cxn modelId="{7705D79B-AD8A-4B8D-AB5F-8102AB104C6B}" srcId="{7D84F32A-96DF-4E4F-94C0-37B56B5762EF}" destId="{9ADBB113-A739-4A9E-A668-C7FF9813DF63}" srcOrd="1" destOrd="0" parTransId="{9DB37765-7789-426A-9D3A-5604DE0E5F07}" sibTransId="{E92B09CC-0405-439C-9630-C9B2099EAC73}"/>
    <dgm:cxn modelId="{AE79AE9F-F0EF-4371-BC2E-B73CE7344503}" srcId="{21E7F948-27DC-4CC3-A1D1-3FA320F4D4F3}" destId="{5AB66AE7-6ED5-46BD-9533-CE7EC60541B5}" srcOrd="0" destOrd="0" parTransId="{B20A89C3-4233-4877-BC99-DF1713C777E5}" sibTransId="{802328FC-217C-442E-AE3E-C6382E1C5E35}"/>
    <dgm:cxn modelId="{87A4D0A4-C176-4AC2-89BD-C2A23E42E6A1}" type="presOf" srcId="{4FDD596B-BE68-4D64-A846-D9A106BC09D3}" destId="{E989658F-6630-48B4-BD01-485AD5FE1E3A}" srcOrd="0" destOrd="1" presId="urn:microsoft.com/office/officeart/2005/8/layout/vList5"/>
    <dgm:cxn modelId="{3DD6F6AB-49E2-4034-92B3-1E3C232D32CC}" srcId="{21E7F948-27DC-4CC3-A1D1-3FA320F4D4F3}" destId="{84A729DA-B8C4-4B3B-87FB-A4C78CB3EB7E}" srcOrd="3" destOrd="0" parTransId="{36E7D135-554A-4A9E-8A46-EB9BA554B00B}" sibTransId="{470A38AC-5B58-45A3-BA78-978DCD393D0B}"/>
    <dgm:cxn modelId="{EF1BDEC0-7311-4FE3-8E63-DAB790044013}" type="presOf" srcId="{21E7F948-27DC-4CC3-A1D1-3FA320F4D4F3}" destId="{333D04F8-4B4C-445A-8DFF-5293171E6768}" srcOrd="0" destOrd="0" presId="urn:microsoft.com/office/officeart/2005/8/layout/vList5"/>
    <dgm:cxn modelId="{92D8BDC5-D4C0-46D1-8039-A56F8937B12A}" type="presOf" srcId="{807AF6E6-CD02-4E72-9EBB-443D725B6E45}" destId="{E989658F-6630-48B4-BD01-485AD5FE1E3A}" srcOrd="0" destOrd="0" presId="urn:microsoft.com/office/officeart/2005/8/layout/vList5"/>
    <dgm:cxn modelId="{F8E652CE-2852-4F38-9905-99621C8C821D}" type="presOf" srcId="{5AB66AE7-6ED5-46BD-9533-CE7EC60541B5}" destId="{8DA74FF2-BCB7-40D4-92B7-1E8FC8037ADC}" srcOrd="0" destOrd="0" presId="urn:microsoft.com/office/officeart/2005/8/layout/vList5"/>
    <dgm:cxn modelId="{BAAB01D1-5AA5-49DA-8507-C164BA3776BF}" type="presOf" srcId="{7D84F32A-96DF-4E4F-94C0-37B56B5762EF}" destId="{E6FB895B-B31A-41EB-8572-B07FFC96AF98}" srcOrd="0" destOrd="0" presId="urn:microsoft.com/office/officeart/2005/8/layout/vList5"/>
    <dgm:cxn modelId="{FDEFDDDC-D62F-4D47-849C-47EA2BDAAD66}" srcId="{21E7F948-27DC-4CC3-A1D1-3FA320F4D4F3}" destId="{7D84F32A-96DF-4E4F-94C0-37B56B5762EF}" srcOrd="2" destOrd="0" parTransId="{3C4F8669-A2BC-4E14-A105-AEB0F6D68873}" sibTransId="{48932D39-444E-4078-8F04-60D4AB4CD80C}"/>
    <dgm:cxn modelId="{60FFFFDD-C42B-45FB-B97A-5EB56366C74B}" type="presOf" srcId="{EAF4CD9F-C895-4984-B423-F8F62DCDE621}" destId="{0D0ED9D3-3927-4D24-BB3C-BA8F74CEA6CB}" srcOrd="0" destOrd="0" presId="urn:microsoft.com/office/officeart/2005/8/layout/vList5"/>
    <dgm:cxn modelId="{DB9C41FA-99C7-4CD5-973D-01E585431746}" srcId="{7D84F32A-96DF-4E4F-94C0-37B56B5762EF}" destId="{EAF4CD9F-C895-4984-B423-F8F62DCDE621}" srcOrd="0" destOrd="0" parTransId="{19DF6EF3-5BB0-46E5-9325-276E18CC8742}" sibTransId="{A9D9B2B2-59C8-43B6-BDFF-CF8CA25C93A1}"/>
    <dgm:cxn modelId="{06A34A5D-7F36-4F27-A372-35CFCFF91FFC}" type="presParOf" srcId="{333D04F8-4B4C-445A-8DFF-5293171E6768}" destId="{907E2EC7-799C-4C86-A383-D1365C248C80}" srcOrd="0" destOrd="0" presId="urn:microsoft.com/office/officeart/2005/8/layout/vList5"/>
    <dgm:cxn modelId="{43438B8A-9E5E-4385-9237-A864591C3311}" type="presParOf" srcId="{907E2EC7-799C-4C86-A383-D1365C248C80}" destId="{8DA74FF2-BCB7-40D4-92B7-1E8FC8037ADC}" srcOrd="0" destOrd="0" presId="urn:microsoft.com/office/officeart/2005/8/layout/vList5"/>
    <dgm:cxn modelId="{218A24CF-10E0-44F9-A543-1C4F9AD30044}" type="presParOf" srcId="{907E2EC7-799C-4C86-A383-D1365C248C80}" destId="{E989658F-6630-48B4-BD01-485AD5FE1E3A}" srcOrd="1" destOrd="0" presId="urn:microsoft.com/office/officeart/2005/8/layout/vList5"/>
    <dgm:cxn modelId="{4514F7F5-4FB0-4485-A4F2-CEFEB7830F0C}" type="presParOf" srcId="{333D04F8-4B4C-445A-8DFF-5293171E6768}" destId="{F5C59520-6187-4F16-9E29-527188D614C0}" srcOrd="1" destOrd="0" presId="urn:microsoft.com/office/officeart/2005/8/layout/vList5"/>
    <dgm:cxn modelId="{7DEF7FE2-DD75-4E2E-AD14-270DBC5D778C}" type="presParOf" srcId="{333D04F8-4B4C-445A-8DFF-5293171E6768}" destId="{9AA9C8AD-DF98-4C62-BFC3-D43ED53D1161}" srcOrd="2" destOrd="0" presId="urn:microsoft.com/office/officeart/2005/8/layout/vList5"/>
    <dgm:cxn modelId="{344D5F11-81DA-428F-AC50-F6E326391613}" type="presParOf" srcId="{9AA9C8AD-DF98-4C62-BFC3-D43ED53D1161}" destId="{3B90B1F7-A863-461E-95FA-AB72A8B00CB6}" srcOrd="0" destOrd="0" presId="urn:microsoft.com/office/officeart/2005/8/layout/vList5"/>
    <dgm:cxn modelId="{BA73B2D0-358E-4CCF-A6AD-DE60EB531E0C}" type="presParOf" srcId="{9AA9C8AD-DF98-4C62-BFC3-D43ED53D1161}" destId="{3AB76DA4-BF4E-4FEC-8A20-B1B88B209FCD}" srcOrd="1" destOrd="0" presId="urn:microsoft.com/office/officeart/2005/8/layout/vList5"/>
    <dgm:cxn modelId="{5A613142-546C-4C4A-AA86-D4E76DA83DD6}" type="presParOf" srcId="{333D04F8-4B4C-445A-8DFF-5293171E6768}" destId="{292742B2-93F6-437C-8E56-211EC6C46729}" srcOrd="3" destOrd="0" presId="urn:microsoft.com/office/officeart/2005/8/layout/vList5"/>
    <dgm:cxn modelId="{29722A46-8458-4654-B43F-469B3FFDF25E}" type="presParOf" srcId="{333D04F8-4B4C-445A-8DFF-5293171E6768}" destId="{6922EFF3-5C51-4882-9256-7FCB7E0448A8}" srcOrd="4" destOrd="0" presId="urn:microsoft.com/office/officeart/2005/8/layout/vList5"/>
    <dgm:cxn modelId="{B5C650AC-870D-4608-8D48-08BABEC210F7}" type="presParOf" srcId="{6922EFF3-5C51-4882-9256-7FCB7E0448A8}" destId="{E6FB895B-B31A-41EB-8572-B07FFC96AF98}" srcOrd="0" destOrd="0" presId="urn:microsoft.com/office/officeart/2005/8/layout/vList5"/>
    <dgm:cxn modelId="{4B883811-9127-49B8-9535-A92D13F14E16}" type="presParOf" srcId="{6922EFF3-5C51-4882-9256-7FCB7E0448A8}" destId="{0D0ED9D3-3927-4D24-BB3C-BA8F74CEA6CB}" srcOrd="1" destOrd="0" presId="urn:microsoft.com/office/officeart/2005/8/layout/vList5"/>
    <dgm:cxn modelId="{39183AC5-9108-49AF-A783-9EBA605C3361}" type="presParOf" srcId="{333D04F8-4B4C-445A-8DFF-5293171E6768}" destId="{0B60E67C-5A89-4363-9A67-25353CF84D20}" srcOrd="5" destOrd="0" presId="urn:microsoft.com/office/officeart/2005/8/layout/vList5"/>
    <dgm:cxn modelId="{82EA2167-BFF8-4C29-A85A-E866DFE18C41}" type="presParOf" srcId="{333D04F8-4B4C-445A-8DFF-5293171E6768}" destId="{637B4693-1EDB-4999-AC54-35BCA40628EB}" srcOrd="6" destOrd="0" presId="urn:microsoft.com/office/officeart/2005/8/layout/vList5"/>
    <dgm:cxn modelId="{9DA5A3B8-0112-4F53-8570-EB88888EA55A}" type="presParOf" srcId="{637B4693-1EDB-4999-AC54-35BCA40628EB}" destId="{A14E0A5D-928B-4ED6-A464-A93248BCAF4A}" srcOrd="0" destOrd="0" presId="urn:microsoft.com/office/officeart/2005/8/layout/vList5"/>
    <dgm:cxn modelId="{9FDE3E09-BC1B-48E0-A166-EABFB78584F6}" type="presParOf" srcId="{637B4693-1EDB-4999-AC54-35BCA40628EB}" destId="{A65B7EBA-579F-4805-9094-D858AA092D2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314416" y="1564"/>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Business continuity </a:t>
          </a:r>
        </a:p>
      </dsp:txBody>
      <dsp:txXfrm rot="10800000">
        <a:off x="1532995" y="1564"/>
        <a:ext cx="4132059" cy="874315"/>
      </dsp:txXfrm>
    </dsp:sp>
    <dsp:sp modelId="{8EEAA515-DE0C-417B-8AE4-56602B493D00}">
      <dsp:nvSpPr>
        <dsp:cNvPr id="0" name=""/>
        <dsp:cNvSpPr/>
      </dsp:nvSpPr>
      <dsp:spPr>
        <a:xfrm>
          <a:off x="877258" y="1564"/>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38CB01-13DB-4673-BB33-5142B8BB692D}">
      <dsp:nvSpPr>
        <dsp:cNvPr id="0" name=""/>
        <dsp:cNvSpPr/>
      </dsp:nvSpPr>
      <dsp:spPr>
        <a:xfrm rot="10800000">
          <a:off x="1314416" y="1136870"/>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High availability </a:t>
          </a:r>
        </a:p>
      </dsp:txBody>
      <dsp:txXfrm rot="10800000">
        <a:off x="1532995" y="1136870"/>
        <a:ext cx="4132059" cy="874315"/>
      </dsp:txXfrm>
    </dsp:sp>
    <dsp:sp modelId="{4A12C7A2-7C5B-44F1-88C3-4EEA634CA834}">
      <dsp:nvSpPr>
        <dsp:cNvPr id="0" name=""/>
        <dsp:cNvSpPr/>
      </dsp:nvSpPr>
      <dsp:spPr>
        <a:xfrm>
          <a:off x="877258" y="1136870"/>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1A8F8F-F8EE-400D-B6FB-2BF6EA3BC225}">
      <dsp:nvSpPr>
        <dsp:cNvPr id="0" name=""/>
        <dsp:cNvSpPr/>
      </dsp:nvSpPr>
      <dsp:spPr>
        <a:xfrm rot="10800000">
          <a:off x="1314416" y="2272175"/>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Automated backups </a:t>
          </a:r>
        </a:p>
      </dsp:txBody>
      <dsp:txXfrm rot="10800000">
        <a:off x="1532995" y="2272175"/>
        <a:ext cx="4132059" cy="874315"/>
      </dsp:txXfrm>
    </dsp:sp>
    <dsp:sp modelId="{9CEB58F9-6F20-40EF-869C-20B55C6975EE}">
      <dsp:nvSpPr>
        <dsp:cNvPr id="0" name=""/>
        <dsp:cNvSpPr/>
      </dsp:nvSpPr>
      <dsp:spPr>
        <a:xfrm>
          <a:off x="877258" y="2272175"/>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289B2B-CBE0-4D1C-8055-BD37702479D1}">
      <dsp:nvSpPr>
        <dsp:cNvPr id="0" name=""/>
        <dsp:cNvSpPr/>
      </dsp:nvSpPr>
      <dsp:spPr>
        <a:xfrm rot="10800000">
          <a:off x="1314416" y="3407481"/>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Long term backup retention </a:t>
          </a:r>
        </a:p>
      </dsp:txBody>
      <dsp:txXfrm rot="10800000">
        <a:off x="1532995" y="3407481"/>
        <a:ext cx="4132059" cy="874315"/>
      </dsp:txXfrm>
    </dsp:sp>
    <dsp:sp modelId="{790088CC-BB50-4647-A65A-E2F6D2F42614}">
      <dsp:nvSpPr>
        <dsp:cNvPr id="0" name=""/>
        <dsp:cNvSpPr/>
      </dsp:nvSpPr>
      <dsp:spPr>
        <a:xfrm>
          <a:off x="877258" y="3407481"/>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8F3DF7-1027-47EB-A83F-EA03403DB111}">
      <dsp:nvSpPr>
        <dsp:cNvPr id="0" name=""/>
        <dsp:cNvSpPr/>
      </dsp:nvSpPr>
      <dsp:spPr>
        <a:xfrm rot="10800000">
          <a:off x="1314416" y="4542786"/>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Geo-replication</a:t>
          </a:r>
        </a:p>
      </dsp:txBody>
      <dsp:txXfrm rot="10800000">
        <a:off x="1532995" y="4542786"/>
        <a:ext cx="4132059" cy="874315"/>
      </dsp:txXfrm>
    </dsp:sp>
    <dsp:sp modelId="{1BC10206-5201-4D05-8BB8-F32DCCB8A736}">
      <dsp:nvSpPr>
        <dsp:cNvPr id="0" name=""/>
        <dsp:cNvSpPr/>
      </dsp:nvSpPr>
      <dsp:spPr>
        <a:xfrm>
          <a:off x="877258" y="4542786"/>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263381" y="1322"/>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Scale </a:t>
          </a:r>
        </a:p>
      </dsp:txBody>
      <dsp:txXfrm rot="10800000">
        <a:off x="1481979" y="1322"/>
        <a:ext cx="3929348" cy="874393"/>
      </dsp:txXfrm>
    </dsp:sp>
    <dsp:sp modelId="{8EEAA515-DE0C-417B-8AE4-56602B493D00}">
      <dsp:nvSpPr>
        <dsp:cNvPr id="0" name=""/>
        <dsp:cNvSpPr/>
      </dsp:nvSpPr>
      <dsp:spPr>
        <a:xfrm>
          <a:off x="826184" y="1322"/>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6994A9-E245-4ABF-9030-99F23660AF0D}">
      <dsp:nvSpPr>
        <dsp:cNvPr id="0" name=""/>
        <dsp:cNvSpPr/>
      </dsp:nvSpPr>
      <dsp:spPr>
        <a:xfrm rot="10800000">
          <a:off x="1263381" y="1136729"/>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Advanced security </a:t>
          </a:r>
        </a:p>
      </dsp:txBody>
      <dsp:txXfrm rot="10800000">
        <a:off x="1481979" y="1136729"/>
        <a:ext cx="3929348" cy="874393"/>
      </dsp:txXfrm>
    </dsp:sp>
    <dsp:sp modelId="{57467DF1-65E3-4D4B-9DC9-5B6E7524E660}">
      <dsp:nvSpPr>
        <dsp:cNvPr id="0" name=""/>
        <dsp:cNvSpPr/>
      </dsp:nvSpPr>
      <dsp:spPr>
        <a:xfrm>
          <a:off x="826184" y="1136729"/>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3AC942A-802A-45B5-884A-20C804D0F3E0}">
      <dsp:nvSpPr>
        <dsp:cNvPr id="0" name=""/>
        <dsp:cNvSpPr/>
      </dsp:nvSpPr>
      <dsp:spPr>
        <a:xfrm rot="10800000">
          <a:off x="1263381" y="2272136"/>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Automatic tuning </a:t>
          </a:r>
        </a:p>
      </dsp:txBody>
      <dsp:txXfrm rot="10800000">
        <a:off x="1481979" y="2272136"/>
        <a:ext cx="3929348" cy="874393"/>
      </dsp:txXfrm>
    </dsp:sp>
    <dsp:sp modelId="{601BFC33-FE3A-4BDE-88FE-493B6E1B6FB3}">
      <dsp:nvSpPr>
        <dsp:cNvPr id="0" name=""/>
        <dsp:cNvSpPr/>
      </dsp:nvSpPr>
      <dsp:spPr>
        <a:xfrm>
          <a:off x="826184" y="2272136"/>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01C2C9-567B-48BC-B477-898F0A169C0B}">
      <dsp:nvSpPr>
        <dsp:cNvPr id="0" name=""/>
        <dsp:cNvSpPr/>
      </dsp:nvSpPr>
      <dsp:spPr>
        <a:xfrm rot="10800000">
          <a:off x="1263381" y="3407543"/>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monitoring </a:t>
          </a:r>
        </a:p>
      </dsp:txBody>
      <dsp:txXfrm rot="10800000">
        <a:off x="1481979" y="3407543"/>
        <a:ext cx="3929348" cy="874393"/>
      </dsp:txXfrm>
    </dsp:sp>
    <dsp:sp modelId="{6039329E-4295-499A-B0FF-8DFA17283B09}">
      <dsp:nvSpPr>
        <dsp:cNvPr id="0" name=""/>
        <dsp:cNvSpPr/>
      </dsp:nvSpPr>
      <dsp:spPr>
        <a:xfrm>
          <a:off x="826184" y="3407543"/>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7CE52F-A999-4391-8104-68A25F268DDA}">
      <dsp:nvSpPr>
        <dsp:cNvPr id="0" name=""/>
        <dsp:cNvSpPr/>
      </dsp:nvSpPr>
      <dsp:spPr>
        <a:xfrm rot="10800000">
          <a:off x="1263381" y="4542950"/>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intelligence </a:t>
          </a:r>
        </a:p>
      </dsp:txBody>
      <dsp:txXfrm rot="10800000">
        <a:off x="1481979" y="4542950"/>
        <a:ext cx="3929348" cy="874393"/>
      </dsp:txXfrm>
    </dsp:sp>
    <dsp:sp modelId="{E76C1DF1-CC82-4F91-972B-D91FC56976CE}">
      <dsp:nvSpPr>
        <dsp:cNvPr id="0" name=""/>
        <dsp:cNvSpPr/>
      </dsp:nvSpPr>
      <dsp:spPr>
        <a:xfrm>
          <a:off x="826184" y="4542950"/>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314416" y="1564"/>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Business continuity </a:t>
          </a:r>
        </a:p>
      </dsp:txBody>
      <dsp:txXfrm rot="10800000">
        <a:off x="1532995" y="1564"/>
        <a:ext cx="4132059" cy="874315"/>
      </dsp:txXfrm>
    </dsp:sp>
    <dsp:sp modelId="{8EEAA515-DE0C-417B-8AE4-56602B493D00}">
      <dsp:nvSpPr>
        <dsp:cNvPr id="0" name=""/>
        <dsp:cNvSpPr/>
      </dsp:nvSpPr>
      <dsp:spPr>
        <a:xfrm>
          <a:off x="877258" y="1564"/>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38CB01-13DB-4673-BB33-5142B8BB692D}">
      <dsp:nvSpPr>
        <dsp:cNvPr id="0" name=""/>
        <dsp:cNvSpPr/>
      </dsp:nvSpPr>
      <dsp:spPr>
        <a:xfrm rot="10800000">
          <a:off x="1314416" y="1136870"/>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High availability </a:t>
          </a:r>
        </a:p>
      </dsp:txBody>
      <dsp:txXfrm rot="10800000">
        <a:off x="1532995" y="1136870"/>
        <a:ext cx="4132059" cy="874315"/>
      </dsp:txXfrm>
    </dsp:sp>
    <dsp:sp modelId="{4A12C7A2-7C5B-44F1-88C3-4EEA634CA834}">
      <dsp:nvSpPr>
        <dsp:cNvPr id="0" name=""/>
        <dsp:cNvSpPr/>
      </dsp:nvSpPr>
      <dsp:spPr>
        <a:xfrm>
          <a:off x="877258" y="1136870"/>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1A8F8F-F8EE-400D-B6FB-2BF6EA3BC225}">
      <dsp:nvSpPr>
        <dsp:cNvPr id="0" name=""/>
        <dsp:cNvSpPr/>
      </dsp:nvSpPr>
      <dsp:spPr>
        <a:xfrm rot="10800000">
          <a:off x="1314416" y="2272175"/>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Automated backups </a:t>
          </a:r>
        </a:p>
      </dsp:txBody>
      <dsp:txXfrm rot="10800000">
        <a:off x="1532995" y="2272175"/>
        <a:ext cx="4132059" cy="874315"/>
      </dsp:txXfrm>
    </dsp:sp>
    <dsp:sp modelId="{9CEB58F9-6F20-40EF-869C-20B55C6975EE}">
      <dsp:nvSpPr>
        <dsp:cNvPr id="0" name=""/>
        <dsp:cNvSpPr/>
      </dsp:nvSpPr>
      <dsp:spPr>
        <a:xfrm>
          <a:off x="877258" y="2272175"/>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289B2B-CBE0-4D1C-8055-BD37702479D1}">
      <dsp:nvSpPr>
        <dsp:cNvPr id="0" name=""/>
        <dsp:cNvSpPr/>
      </dsp:nvSpPr>
      <dsp:spPr>
        <a:xfrm rot="10800000">
          <a:off x="1314416" y="3407481"/>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Long term backup retention </a:t>
          </a:r>
        </a:p>
      </dsp:txBody>
      <dsp:txXfrm rot="10800000">
        <a:off x="1532995" y="3407481"/>
        <a:ext cx="4132059" cy="874315"/>
      </dsp:txXfrm>
    </dsp:sp>
    <dsp:sp modelId="{790088CC-BB50-4647-A65A-E2F6D2F42614}">
      <dsp:nvSpPr>
        <dsp:cNvPr id="0" name=""/>
        <dsp:cNvSpPr/>
      </dsp:nvSpPr>
      <dsp:spPr>
        <a:xfrm>
          <a:off x="877258" y="3407481"/>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8F3DF7-1027-47EB-A83F-EA03403DB111}">
      <dsp:nvSpPr>
        <dsp:cNvPr id="0" name=""/>
        <dsp:cNvSpPr/>
      </dsp:nvSpPr>
      <dsp:spPr>
        <a:xfrm rot="10800000">
          <a:off x="1314416" y="4542786"/>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Geo-replication</a:t>
          </a:r>
        </a:p>
      </dsp:txBody>
      <dsp:txXfrm rot="10800000">
        <a:off x="1532995" y="4542786"/>
        <a:ext cx="4132059" cy="874315"/>
      </dsp:txXfrm>
    </dsp:sp>
    <dsp:sp modelId="{1BC10206-5201-4D05-8BB8-F32DCCB8A736}">
      <dsp:nvSpPr>
        <dsp:cNvPr id="0" name=""/>
        <dsp:cNvSpPr/>
      </dsp:nvSpPr>
      <dsp:spPr>
        <a:xfrm>
          <a:off x="877258" y="4542786"/>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263381" y="1322"/>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Scale </a:t>
          </a:r>
        </a:p>
      </dsp:txBody>
      <dsp:txXfrm rot="10800000">
        <a:off x="1481979" y="1322"/>
        <a:ext cx="3929348" cy="874393"/>
      </dsp:txXfrm>
    </dsp:sp>
    <dsp:sp modelId="{8EEAA515-DE0C-417B-8AE4-56602B493D00}">
      <dsp:nvSpPr>
        <dsp:cNvPr id="0" name=""/>
        <dsp:cNvSpPr/>
      </dsp:nvSpPr>
      <dsp:spPr>
        <a:xfrm>
          <a:off x="826184" y="1322"/>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6994A9-E245-4ABF-9030-99F23660AF0D}">
      <dsp:nvSpPr>
        <dsp:cNvPr id="0" name=""/>
        <dsp:cNvSpPr/>
      </dsp:nvSpPr>
      <dsp:spPr>
        <a:xfrm rot="10800000">
          <a:off x="1263381" y="1136729"/>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Advanced security </a:t>
          </a:r>
        </a:p>
      </dsp:txBody>
      <dsp:txXfrm rot="10800000">
        <a:off x="1481979" y="1136729"/>
        <a:ext cx="3929348" cy="874393"/>
      </dsp:txXfrm>
    </dsp:sp>
    <dsp:sp modelId="{57467DF1-65E3-4D4B-9DC9-5B6E7524E660}">
      <dsp:nvSpPr>
        <dsp:cNvPr id="0" name=""/>
        <dsp:cNvSpPr/>
      </dsp:nvSpPr>
      <dsp:spPr>
        <a:xfrm>
          <a:off x="826184" y="1136729"/>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3AC942A-802A-45B5-884A-20C804D0F3E0}">
      <dsp:nvSpPr>
        <dsp:cNvPr id="0" name=""/>
        <dsp:cNvSpPr/>
      </dsp:nvSpPr>
      <dsp:spPr>
        <a:xfrm rot="10800000">
          <a:off x="1263381" y="2272136"/>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Automatic tuning </a:t>
          </a:r>
        </a:p>
      </dsp:txBody>
      <dsp:txXfrm rot="10800000">
        <a:off x="1481979" y="2272136"/>
        <a:ext cx="3929348" cy="874393"/>
      </dsp:txXfrm>
    </dsp:sp>
    <dsp:sp modelId="{601BFC33-FE3A-4BDE-88FE-493B6E1B6FB3}">
      <dsp:nvSpPr>
        <dsp:cNvPr id="0" name=""/>
        <dsp:cNvSpPr/>
      </dsp:nvSpPr>
      <dsp:spPr>
        <a:xfrm>
          <a:off x="826184" y="2272136"/>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01C2C9-567B-48BC-B477-898F0A169C0B}">
      <dsp:nvSpPr>
        <dsp:cNvPr id="0" name=""/>
        <dsp:cNvSpPr/>
      </dsp:nvSpPr>
      <dsp:spPr>
        <a:xfrm rot="10800000">
          <a:off x="1263381" y="3407543"/>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monitoring </a:t>
          </a:r>
        </a:p>
      </dsp:txBody>
      <dsp:txXfrm rot="10800000">
        <a:off x="1481979" y="3407543"/>
        <a:ext cx="3929348" cy="874393"/>
      </dsp:txXfrm>
    </dsp:sp>
    <dsp:sp modelId="{6039329E-4295-499A-B0FF-8DFA17283B09}">
      <dsp:nvSpPr>
        <dsp:cNvPr id="0" name=""/>
        <dsp:cNvSpPr/>
      </dsp:nvSpPr>
      <dsp:spPr>
        <a:xfrm>
          <a:off x="826184" y="3407543"/>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7CE52F-A999-4391-8104-68A25F268DDA}">
      <dsp:nvSpPr>
        <dsp:cNvPr id="0" name=""/>
        <dsp:cNvSpPr/>
      </dsp:nvSpPr>
      <dsp:spPr>
        <a:xfrm rot="10800000">
          <a:off x="1263381" y="4542950"/>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intelligence </a:t>
          </a:r>
        </a:p>
      </dsp:txBody>
      <dsp:txXfrm rot="10800000">
        <a:off x="1481979" y="4542950"/>
        <a:ext cx="3929348" cy="874393"/>
      </dsp:txXfrm>
    </dsp:sp>
    <dsp:sp modelId="{E76C1DF1-CC82-4F91-972B-D91FC56976CE}">
      <dsp:nvSpPr>
        <dsp:cNvPr id="0" name=""/>
        <dsp:cNvSpPr/>
      </dsp:nvSpPr>
      <dsp:spPr>
        <a:xfrm>
          <a:off x="826184" y="4542950"/>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365EF-C7B3-4E79-AEF3-E9CB6051C2A9}">
      <dsp:nvSpPr>
        <dsp:cNvPr id="0" name=""/>
        <dsp:cNvSpPr/>
      </dsp:nvSpPr>
      <dsp:spPr>
        <a:xfrm>
          <a:off x="0" y="0"/>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3DD304-8137-4706-8882-B23F07710FCF}">
      <dsp:nvSpPr>
        <dsp:cNvPr id="0" name=""/>
        <dsp:cNvSpPr/>
      </dsp:nvSpPr>
      <dsp:spPr>
        <a:xfrm>
          <a:off x="0" y="0"/>
          <a:ext cx="10643309" cy="1097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baseline="0" dirty="0"/>
            <a:t>Use our free training at </a:t>
          </a:r>
          <a:r>
            <a:rPr lang="en-US" sz="2400" kern="1200" baseline="0" dirty="0">
              <a:hlinkClick xmlns:r="http://schemas.openxmlformats.org/officeDocument/2006/relationships" r:id="rId1"/>
            </a:rPr>
            <a:t>https://aka.ms/sqlworkshops</a:t>
          </a:r>
          <a:endParaRPr lang="en-US" sz="2400" kern="1200" baseline="0" dirty="0"/>
        </a:p>
        <a:p>
          <a:pPr marL="0" lvl="0" indent="0" algn="l" defTabSz="1066800">
            <a:lnSpc>
              <a:spcPct val="90000"/>
            </a:lnSpc>
            <a:spcBef>
              <a:spcPct val="0"/>
            </a:spcBef>
            <a:spcAft>
              <a:spcPct val="35000"/>
            </a:spcAft>
            <a:buNone/>
          </a:pPr>
          <a:r>
            <a:rPr lang="en-US" sz="2400" kern="1200" baseline="0" dirty="0"/>
            <a:t>	The content from today is Modules 4 and 5 of SQL Ground to Cloud!</a:t>
          </a:r>
          <a:endParaRPr lang="en-US" sz="2400" kern="1200" dirty="0"/>
        </a:p>
      </dsp:txBody>
      <dsp:txXfrm>
        <a:off x="0" y="0"/>
        <a:ext cx="10643309" cy="1097154"/>
      </dsp:txXfrm>
    </dsp:sp>
    <dsp:sp modelId="{DF1F2C67-B013-48B5-AC4C-0B7DD6C36E16}">
      <dsp:nvSpPr>
        <dsp:cNvPr id="0" name=""/>
        <dsp:cNvSpPr/>
      </dsp:nvSpPr>
      <dsp:spPr>
        <a:xfrm>
          <a:off x="0" y="1097154"/>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63D305-9319-48F0-90FA-D392CB7E65B2}">
      <dsp:nvSpPr>
        <dsp:cNvPr id="0" name=""/>
        <dsp:cNvSpPr/>
      </dsp:nvSpPr>
      <dsp:spPr>
        <a:xfrm>
          <a:off x="0" y="1097154"/>
          <a:ext cx="10643309" cy="1097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baseline="0" dirty="0"/>
            <a:t>Learn from videos and demos at </a:t>
          </a:r>
          <a:r>
            <a:rPr lang="en-US" sz="2400" kern="1200" baseline="0" dirty="0">
              <a:hlinkClick xmlns:r="http://schemas.openxmlformats.org/officeDocument/2006/relationships" r:id="rId2"/>
            </a:rPr>
            <a:t>https://aka.ms/sqldbonyoutube</a:t>
          </a:r>
          <a:r>
            <a:rPr lang="en-US" sz="2400" kern="1200" baseline="0" dirty="0"/>
            <a:t> </a:t>
          </a:r>
          <a:endParaRPr lang="en-US" sz="2400" kern="1200" dirty="0"/>
        </a:p>
      </dsp:txBody>
      <dsp:txXfrm>
        <a:off x="0" y="1097154"/>
        <a:ext cx="10643309" cy="1097154"/>
      </dsp:txXfrm>
    </dsp:sp>
    <dsp:sp modelId="{4A33A2E0-9C51-4324-8C95-33FCDC2DFCA6}">
      <dsp:nvSpPr>
        <dsp:cNvPr id="0" name=""/>
        <dsp:cNvSpPr/>
      </dsp:nvSpPr>
      <dsp:spPr>
        <a:xfrm>
          <a:off x="0" y="2194308"/>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6CD6D0-F015-422B-A580-C8F015C00CAB}">
      <dsp:nvSpPr>
        <dsp:cNvPr id="0" name=""/>
        <dsp:cNvSpPr/>
      </dsp:nvSpPr>
      <dsp:spPr>
        <a:xfrm>
          <a:off x="0" y="2194308"/>
          <a:ext cx="10643309" cy="1097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See and reuse useful Azure SQL slides at </a:t>
          </a:r>
          <a:r>
            <a:rPr lang="en-US" sz="2400" kern="1200" dirty="0">
              <a:hlinkClick xmlns:r="http://schemas.openxmlformats.org/officeDocument/2006/relationships" r:id="rId3"/>
            </a:rPr>
            <a:t>https://aka.ms/azuresqlslides</a:t>
          </a:r>
          <a:r>
            <a:rPr lang="en-US" sz="2400" kern="1200" dirty="0"/>
            <a:t>  </a:t>
          </a:r>
        </a:p>
      </dsp:txBody>
      <dsp:txXfrm>
        <a:off x="0" y="2194308"/>
        <a:ext cx="10643309" cy="1097154"/>
      </dsp:txXfrm>
    </dsp:sp>
    <dsp:sp modelId="{FDEB8977-C426-4E01-9A8C-E977F86FAFEB}">
      <dsp:nvSpPr>
        <dsp:cNvPr id="0" name=""/>
        <dsp:cNvSpPr/>
      </dsp:nvSpPr>
      <dsp:spPr>
        <a:xfrm>
          <a:off x="0" y="3291462"/>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79D24E-C5B0-4C5A-ACDE-C07BE85FB45E}">
      <dsp:nvSpPr>
        <dsp:cNvPr id="0" name=""/>
        <dsp:cNvSpPr/>
      </dsp:nvSpPr>
      <dsp:spPr>
        <a:xfrm>
          <a:off x="0" y="3291462"/>
          <a:ext cx="10643309" cy="1097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kern="1200" dirty="0">
              <a:gradFill>
                <a:gsLst>
                  <a:gs pos="2917">
                    <a:schemeClr val="tx1"/>
                  </a:gs>
                  <a:gs pos="30000">
                    <a:schemeClr val="tx1"/>
                  </a:gs>
                </a:gsLst>
                <a:lin ang="5400000" scaled="0"/>
              </a:gradFill>
            </a:rPr>
            <a:t>Engage the Azure Migrate Program at </a:t>
          </a:r>
          <a:r>
            <a:rPr lang="en-US" sz="2400" kern="1200" dirty="0">
              <a:hlinkClick xmlns:r="http://schemas.openxmlformats.org/officeDocument/2006/relationships" r:id="rId4"/>
            </a:rPr>
            <a:t>https://azure.com/AMP/</a:t>
          </a:r>
          <a:endParaRPr lang="en-US" sz="2400" kern="1200" dirty="0"/>
        </a:p>
      </dsp:txBody>
      <dsp:txXfrm>
        <a:off x="0" y="3291462"/>
        <a:ext cx="10643309" cy="10971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89658F-6630-48B4-BD01-485AD5FE1E3A}">
      <dsp:nvSpPr>
        <dsp:cNvPr id="0" name=""/>
        <dsp:cNvSpPr/>
      </dsp:nvSpPr>
      <dsp:spPr>
        <a:xfrm rot="5400000">
          <a:off x="4193809" y="-1697519"/>
          <a:ext cx="703632" cy="4278235"/>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Azure Migrate</a:t>
          </a:r>
        </a:p>
        <a:p>
          <a:pPr marL="171450" lvl="1" indent="-171450" algn="l" defTabSz="755650">
            <a:lnSpc>
              <a:spcPct val="90000"/>
            </a:lnSpc>
            <a:spcBef>
              <a:spcPct val="0"/>
            </a:spcBef>
            <a:spcAft>
              <a:spcPct val="15000"/>
            </a:spcAft>
            <a:buChar char="•"/>
          </a:pPr>
          <a:r>
            <a:rPr lang="en-US" sz="1700" kern="1200" dirty="0"/>
            <a:t>Data Migration Assistant</a:t>
          </a:r>
        </a:p>
      </dsp:txBody>
      <dsp:txXfrm rot="-5400000">
        <a:off x="2406508" y="124130"/>
        <a:ext cx="4243887" cy="634936"/>
      </dsp:txXfrm>
    </dsp:sp>
    <dsp:sp modelId="{8DA74FF2-BCB7-40D4-92B7-1E8FC8037ADC}">
      <dsp:nvSpPr>
        <dsp:cNvPr id="0" name=""/>
        <dsp:cNvSpPr/>
      </dsp:nvSpPr>
      <dsp:spPr>
        <a:xfrm>
          <a:off x="0" y="1828"/>
          <a:ext cx="2406507" cy="8795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1" kern="1200" baseline="0" dirty="0"/>
            <a:t>Discover</a:t>
          </a:r>
          <a:r>
            <a:rPr lang="en-US" sz="1600" kern="1200" baseline="0" dirty="0"/>
            <a:t> and </a:t>
          </a:r>
          <a:r>
            <a:rPr lang="en-US" sz="1600" b="1" kern="1200" baseline="0" dirty="0"/>
            <a:t>assess</a:t>
          </a:r>
          <a:r>
            <a:rPr lang="en-US" sz="1600" kern="1200" baseline="0" dirty="0"/>
            <a:t> what and where to migrate to Azure</a:t>
          </a:r>
          <a:endParaRPr lang="en-US" sz="1600" b="1" kern="1200" dirty="0"/>
        </a:p>
      </dsp:txBody>
      <dsp:txXfrm>
        <a:off x="42936" y="44764"/>
        <a:ext cx="2320635" cy="793668"/>
      </dsp:txXfrm>
    </dsp:sp>
    <dsp:sp modelId="{3AB76DA4-BF4E-4FEC-8A20-B1B88B209FCD}">
      <dsp:nvSpPr>
        <dsp:cNvPr id="0" name=""/>
        <dsp:cNvSpPr/>
      </dsp:nvSpPr>
      <dsp:spPr>
        <a:xfrm rot="5400000">
          <a:off x="4193809" y="-774001"/>
          <a:ext cx="703632" cy="4278235"/>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baseline="0" dirty="0"/>
            <a:t>Azure Database Migration Services</a:t>
          </a:r>
          <a:endParaRPr lang="en-US" sz="1700" kern="1200" dirty="0"/>
        </a:p>
      </dsp:txBody>
      <dsp:txXfrm rot="-5400000">
        <a:off x="2406508" y="1047648"/>
        <a:ext cx="4243887" cy="634936"/>
      </dsp:txXfrm>
    </dsp:sp>
    <dsp:sp modelId="{3B90B1F7-A863-461E-95FA-AB72A8B00CB6}">
      <dsp:nvSpPr>
        <dsp:cNvPr id="0" name=""/>
        <dsp:cNvSpPr/>
      </dsp:nvSpPr>
      <dsp:spPr>
        <a:xfrm>
          <a:off x="0" y="925345"/>
          <a:ext cx="2406507" cy="8795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1" kern="1200" dirty="0"/>
            <a:t>Migrate</a:t>
          </a:r>
          <a:r>
            <a:rPr lang="en-US" sz="1600" kern="1200" dirty="0"/>
            <a:t> to Azure SQL </a:t>
          </a:r>
          <a:r>
            <a:rPr lang="en-US" sz="1600" b="0" kern="1200" dirty="0"/>
            <a:t>Managed</a:t>
          </a:r>
          <a:r>
            <a:rPr lang="en-US" sz="1600" kern="1200" dirty="0"/>
            <a:t> </a:t>
          </a:r>
          <a:r>
            <a:rPr lang="en-US" sz="1600" b="0" kern="1200" dirty="0"/>
            <a:t>Instance</a:t>
          </a:r>
          <a:r>
            <a:rPr lang="en-US" sz="1600" b="1" kern="1200" dirty="0"/>
            <a:t> </a:t>
          </a:r>
          <a:r>
            <a:rPr lang="en-US" sz="1600" b="0" kern="1200" dirty="0"/>
            <a:t>with </a:t>
          </a:r>
          <a:r>
            <a:rPr lang="en-US" sz="1600" b="1" kern="1200" dirty="0"/>
            <a:t>little to no downtime</a:t>
          </a:r>
        </a:p>
      </dsp:txBody>
      <dsp:txXfrm>
        <a:off x="42936" y="968281"/>
        <a:ext cx="2320635" cy="793668"/>
      </dsp:txXfrm>
    </dsp:sp>
    <dsp:sp modelId="{0D0ED9D3-3927-4D24-BB3C-BA8F74CEA6CB}">
      <dsp:nvSpPr>
        <dsp:cNvPr id="0" name=""/>
        <dsp:cNvSpPr/>
      </dsp:nvSpPr>
      <dsp:spPr>
        <a:xfrm rot="5400000">
          <a:off x="4193809" y="149515"/>
          <a:ext cx="703632" cy="4278235"/>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SQL Data Discovery and Classification</a:t>
          </a:r>
        </a:p>
        <a:p>
          <a:pPr marL="171450" lvl="1" indent="-171450" algn="l" defTabSz="755650">
            <a:lnSpc>
              <a:spcPct val="90000"/>
            </a:lnSpc>
            <a:spcBef>
              <a:spcPct val="0"/>
            </a:spcBef>
            <a:spcAft>
              <a:spcPct val="15000"/>
            </a:spcAft>
            <a:buChar char="•"/>
          </a:pPr>
          <a:r>
            <a:rPr lang="en-US" sz="1700" kern="1200" dirty="0"/>
            <a:t>Vulnerability Assessment</a:t>
          </a:r>
        </a:p>
      </dsp:txBody>
      <dsp:txXfrm rot="-5400000">
        <a:off x="2406508" y="1971164"/>
        <a:ext cx="4243887" cy="634936"/>
      </dsp:txXfrm>
    </dsp:sp>
    <dsp:sp modelId="{E6FB895B-B31A-41EB-8572-B07FFC96AF98}">
      <dsp:nvSpPr>
        <dsp:cNvPr id="0" name=""/>
        <dsp:cNvSpPr/>
      </dsp:nvSpPr>
      <dsp:spPr>
        <a:xfrm>
          <a:off x="0" y="1848863"/>
          <a:ext cx="2406507" cy="879540"/>
        </a:xfrm>
        <a:prstGeom prst="roundRect">
          <a:avLst/>
        </a:prstGeom>
        <a:solidFill>
          <a:srgbClr val="0078D4">
            <a:hueOff val="0"/>
            <a:satOff val="0"/>
            <a:lumOff val="0"/>
            <a:alphaOff val="0"/>
          </a:srgbClr>
        </a:solidFill>
        <a:ln w="1079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baseline="0" dirty="0">
              <a:solidFill>
                <a:prstClr val="white"/>
              </a:solidFill>
              <a:latin typeface="Segoe UI"/>
              <a:ea typeface="+mn-ea"/>
              <a:cs typeface="+mn-cs"/>
            </a:rPr>
            <a:t>Improve </a:t>
          </a:r>
          <a:r>
            <a:rPr lang="en-US" sz="1600" b="1" kern="1200" baseline="0" dirty="0">
              <a:solidFill>
                <a:prstClr val="white"/>
              </a:solidFill>
              <a:latin typeface="Segoe UI"/>
              <a:ea typeface="+mn-ea"/>
              <a:cs typeface="+mn-cs"/>
            </a:rPr>
            <a:t>database</a:t>
          </a:r>
          <a:r>
            <a:rPr lang="en-US" sz="1600" kern="1200" baseline="0" dirty="0">
              <a:solidFill>
                <a:prstClr val="white"/>
              </a:solidFill>
              <a:latin typeface="Segoe UI"/>
              <a:ea typeface="+mn-ea"/>
              <a:cs typeface="+mn-cs"/>
            </a:rPr>
            <a:t> </a:t>
          </a:r>
          <a:r>
            <a:rPr lang="en-US" sz="1600" b="1" kern="1200" baseline="0" dirty="0">
              <a:solidFill>
                <a:prstClr val="white"/>
              </a:solidFill>
              <a:latin typeface="Segoe UI"/>
              <a:ea typeface="+mn-ea"/>
              <a:cs typeface="+mn-cs"/>
            </a:rPr>
            <a:t>security</a:t>
          </a:r>
          <a:r>
            <a:rPr lang="en-US" sz="1600" kern="1200" baseline="0" dirty="0">
              <a:solidFill>
                <a:prstClr val="white"/>
              </a:solidFill>
              <a:latin typeface="Segoe UI"/>
              <a:ea typeface="+mn-ea"/>
              <a:cs typeface="+mn-cs"/>
            </a:rPr>
            <a:t> with Advanced Data Security</a:t>
          </a:r>
        </a:p>
      </dsp:txBody>
      <dsp:txXfrm>
        <a:off x="42936" y="1891799"/>
        <a:ext cx="2320635" cy="793668"/>
      </dsp:txXfrm>
    </dsp:sp>
    <dsp:sp modelId="{A65B7EBA-579F-4805-9094-D858AA092D27}">
      <dsp:nvSpPr>
        <dsp:cNvPr id="0" name=""/>
        <dsp:cNvSpPr/>
      </dsp:nvSpPr>
      <dsp:spPr>
        <a:xfrm rot="5400000">
          <a:off x="4193809" y="1073032"/>
          <a:ext cx="703632" cy="4278235"/>
        </a:xfrm>
        <a:prstGeom prst="round2SameRect">
          <a:avLst/>
        </a:prstGeom>
        <a:solidFill>
          <a:srgbClr val="0078D4">
            <a:alpha val="90000"/>
            <a:tint val="40000"/>
            <a:hueOff val="0"/>
            <a:satOff val="0"/>
            <a:lumOff val="0"/>
            <a:alphaOff val="0"/>
          </a:srgbClr>
        </a:solidFill>
        <a:ln w="10795" cap="flat" cmpd="sng" algn="ctr">
          <a:solidFill>
            <a:srgbClr val="0078D4">
              <a:alpha val="90000"/>
              <a:tint val="4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solidFill>
                <a:prstClr val="black">
                  <a:hueOff val="0"/>
                  <a:satOff val="0"/>
                  <a:lumOff val="0"/>
                  <a:alphaOff val="0"/>
                </a:prstClr>
              </a:solidFill>
              <a:latin typeface="Segoe UI"/>
              <a:ea typeface="+mn-ea"/>
              <a:cs typeface="+mn-cs"/>
            </a:rPr>
            <a:t>Online secondary read replica</a:t>
          </a:r>
        </a:p>
      </dsp:txBody>
      <dsp:txXfrm rot="-5400000">
        <a:off x="2406508" y="2894681"/>
        <a:ext cx="4243887" cy="634936"/>
      </dsp:txXfrm>
    </dsp:sp>
    <dsp:sp modelId="{A14E0A5D-928B-4ED6-A464-A93248BCAF4A}">
      <dsp:nvSpPr>
        <dsp:cNvPr id="0" name=""/>
        <dsp:cNvSpPr/>
      </dsp:nvSpPr>
      <dsp:spPr>
        <a:xfrm>
          <a:off x="0" y="2772380"/>
          <a:ext cx="2406507" cy="879540"/>
        </a:xfrm>
        <a:prstGeom prst="roundRect">
          <a:avLst/>
        </a:prstGeom>
        <a:solidFill>
          <a:srgbClr val="0078D4">
            <a:hueOff val="0"/>
            <a:satOff val="0"/>
            <a:lumOff val="0"/>
            <a:alphaOff val="0"/>
          </a:srgbClr>
        </a:solidFill>
        <a:ln w="1079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baseline="0" dirty="0">
              <a:solidFill>
                <a:prstClr val="white"/>
              </a:solidFill>
              <a:latin typeface="Segoe UI"/>
              <a:ea typeface="+mn-ea"/>
              <a:cs typeface="+mn-cs"/>
            </a:rPr>
            <a:t>Obtain read-</a:t>
          </a:r>
          <a:r>
            <a:rPr lang="en-US" sz="1600" b="1" kern="1200" baseline="0" dirty="0">
              <a:solidFill>
                <a:prstClr val="white"/>
              </a:solidFill>
              <a:latin typeface="Segoe UI"/>
              <a:ea typeface="+mn-ea"/>
              <a:cs typeface="+mn-cs"/>
            </a:rPr>
            <a:t>scale</a:t>
          </a:r>
          <a:r>
            <a:rPr lang="en-US" sz="1600" kern="1200" baseline="0" dirty="0">
              <a:solidFill>
                <a:prstClr val="white"/>
              </a:solidFill>
              <a:latin typeface="Segoe UI"/>
              <a:ea typeface="+mn-ea"/>
              <a:cs typeface="+mn-cs"/>
            </a:rPr>
            <a:t> </a:t>
          </a:r>
          <a:r>
            <a:rPr lang="en-US" sz="1600" b="1" kern="1200" baseline="0" dirty="0">
              <a:solidFill>
                <a:prstClr val="white"/>
              </a:solidFill>
              <a:latin typeface="Segoe UI"/>
              <a:ea typeface="+mn-ea"/>
              <a:cs typeface="+mn-cs"/>
            </a:rPr>
            <a:t>out</a:t>
          </a:r>
          <a:r>
            <a:rPr lang="en-US" sz="1600" kern="1200" baseline="0" dirty="0">
              <a:solidFill>
                <a:prstClr val="white"/>
              </a:solidFill>
              <a:latin typeface="Segoe UI"/>
              <a:ea typeface="+mn-ea"/>
              <a:cs typeface="+mn-cs"/>
            </a:rPr>
            <a:t> for </a:t>
          </a:r>
          <a:r>
            <a:rPr lang="en-US" sz="1600" b="1" kern="1200" baseline="0" dirty="0">
              <a:solidFill>
                <a:prstClr val="white"/>
              </a:solidFill>
              <a:latin typeface="Segoe UI"/>
              <a:ea typeface="+mn-ea"/>
              <a:cs typeface="+mn-cs"/>
            </a:rPr>
            <a:t>read only queries</a:t>
          </a:r>
        </a:p>
      </dsp:txBody>
      <dsp:txXfrm>
        <a:off x="42936" y="2815316"/>
        <a:ext cx="2320635" cy="793668"/>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9C9DEF-1FED-4884-9373-2BD4DFA3A6EA}" type="datetimeFigureOut">
              <a:rPr lang="en-US" smtClean="0"/>
              <a:t>11/6/2019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65B1E1-3BDA-4523-8E4F-9C19D6D3CE6B}" type="slidenum">
              <a:rPr lang="en-US" smtClean="0"/>
              <a:t>‹#›</a:t>
            </a:fld>
            <a:endParaRPr lang="en-US"/>
          </a:p>
        </p:txBody>
      </p:sp>
    </p:spTree>
    <p:extLst>
      <p:ext uri="{BB962C8B-B14F-4D97-AF65-F5344CB8AC3E}">
        <p14:creationId xmlns:p14="http://schemas.microsoft.com/office/powerpoint/2010/main" val="3223116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ustomers.microsoft.com/en-us/story/komatsu-australia-manufacturing-azure"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customers.microsoft.com/en-us/story/paychex-azure-sql-database-u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azure.microsoft.com/en-us/pricing/details/sql-database/"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docs.microsoft.com/en-us/azure/storage/common/storage-redundancy-lrs" TargetMode="External"/><Relationship Id="rId4" Type="http://schemas.openxmlformats.org/officeDocument/2006/relationships/hyperlink" Target="https://docs.microsoft.com/en-us/azure/storage/common/storage-scalability-target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azure.microsoft.com/en-us/pricing/details/sql-database/" TargetMode="External"/><Relationship Id="rId2" Type="http://schemas.openxmlformats.org/officeDocument/2006/relationships/slide" Target="../slides/slide34.xml"/><Relationship Id="rId1" Type="http://schemas.openxmlformats.org/officeDocument/2006/relationships/notesMaster" Target="../notesMasters/notesMaster1.xml"/><Relationship Id="rId5" Type="http://schemas.openxmlformats.org/officeDocument/2006/relationships/hyperlink" Target="https://docs.microsoft.com/en-us/azure/storage/common/storage-redundancy-lrs" TargetMode="External"/><Relationship Id="rId4" Type="http://schemas.openxmlformats.org/officeDocument/2006/relationships/hyperlink" Target="https://docs.microsoft.com/en-us/azure/storage/common/storage-scalability-targets"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microsoft.com/en-us/azure/sql-database/sql-database-high-availability#premium-and-business-critical-service-tier-availability"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docs.microsoft.com/en-us/azure/sql-database/sql-database-scale-resources" TargetMode="External"/><Relationship Id="rId3" Type="http://schemas.openxmlformats.org/officeDocument/2006/relationships/hyperlink" Target="https://docs.microsoft.com/en-us/azure/sql-database/sql-database-business-continuity" TargetMode="External"/><Relationship Id="rId7" Type="http://schemas.openxmlformats.org/officeDocument/2006/relationships/hyperlink" Target="https://docs.microsoft.com/en-us/azure/sql-database/sql-database-geo-replication-overview" TargetMode="External"/><Relationship Id="rId12" Type="http://schemas.openxmlformats.org/officeDocument/2006/relationships/hyperlink" Target="https://docs.microsoft.com/en-us/azure/sql-database/sql-database-intelligent-insights"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docs.microsoft.com/en-us/azure/sql-database/sql-database-long-term-retention" TargetMode="External"/><Relationship Id="rId11" Type="http://schemas.openxmlformats.org/officeDocument/2006/relationships/hyperlink" Target="https://docs.microsoft.com/en-us/azure/log-analytics/log-analytics-azure-sql" TargetMode="External"/><Relationship Id="rId5" Type="http://schemas.openxmlformats.org/officeDocument/2006/relationships/hyperlink" Target="https://docs.microsoft.com/en-us/azure/sql-database/sql-database-automated-backups" TargetMode="External"/><Relationship Id="rId10" Type="http://schemas.openxmlformats.org/officeDocument/2006/relationships/hyperlink" Target="https://docs.microsoft.com/en-us/azure/sql-database/sql-database-automatic-tuning" TargetMode="External"/><Relationship Id="rId4" Type="http://schemas.openxmlformats.org/officeDocument/2006/relationships/hyperlink" Target="https://docs.microsoft.com/en-us/azure/sql-database/sql-database-high-availability" TargetMode="External"/><Relationship Id="rId9" Type="http://schemas.openxmlformats.org/officeDocument/2006/relationships/hyperlink" Target="https://docs.microsoft.com/en-us/azure/sql-database/sql-database-security-index"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11/6/2019 9:22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1C9C15-504F-4AC2-AD31-7003795B0E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06633A88-1C5F-4518-AA1B-421E2170885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https://customers.microsoft.com/en-us/story/allscripts-partner-professional-services-azure</a:t>
            </a:r>
          </a:p>
          <a:p>
            <a:endParaRPr lang="en-US" dirty="0"/>
          </a:p>
        </p:txBody>
      </p:sp>
    </p:spTree>
    <p:extLst>
      <p:ext uri="{BB962C8B-B14F-4D97-AF65-F5344CB8AC3E}">
        <p14:creationId xmlns:p14="http://schemas.microsoft.com/office/powerpoint/2010/main" val="3935909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510">
              <a:lnSpc>
                <a:spcPct val="90000"/>
              </a:lnSpc>
              <a:spcAft>
                <a:spcPts val="343"/>
              </a:spcAft>
              <a:defRPr/>
            </a:pPr>
            <a:r>
              <a:rPr lang="en-US" dirty="0">
                <a:hlinkClick r:id="rId3"/>
              </a:rPr>
              <a:t>https://customers.microsoft.com/en-us/story/komatsu-australia-manufacturing-azure</a:t>
            </a:r>
            <a:endParaRPr lang="en-US" dirty="0"/>
          </a:p>
          <a:p>
            <a:pPr defTabSz="941510">
              <a:lnSpc>
                <a:spcPct val="90000"/>
              </a:lnSpc>
              <a:spcAft>
                <a:spcPts val="343"/>
              </a:spcAft>
              <a:defRPr/>
            </a:pPr>
            <a:endParaRPr lang="en-US" sz="1200" b="0" i="0" u="none" strike="noStrike" kern="1200" dirty="0">
              <a:solidFill>
                <a:schemeClr val="tx1"/>
              </a:solidFill>
              <a:effectLst/>
              <a:ea typeface="+mn-ea"/>
              <a:cs typeface="+mn-cs"/>
            </a:endParaRPr>
          </a:p>
          <a:p>
            <a:pPr defTabSz="941510">
              <a:lnSpc>
                <a:spcPct val="90000"/>
              </a:lnSpc>
              <a:spcAft>
                <a:spcPts val="343"/>
              </a:spcAft>
              <a:defRPr/>
            </a:pPr>
            <a:endParaRPr lang="en-US" sz="1200" b="0" i="0" u="none" strike="noStrike" kern="1200" dirty="0">
              <a:solidFill>
                <a:schemeClr val="tx1"/>
              </a:solidFill>
              <a:effectLs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72577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u="sng" kern="1200" dirty="0">
                <a:solidFill>
                  <a:schemeClr val="tx1"/>
                </a:solidFill>
                <a:effectLst/>
                <a:latin typeface="+mn-lt"/>
                <a:ea typeface="+mn-ea"/>
                <a:cs typeface="+mn-cs"/>
              </a:rPr>
              <a:t>https://customers.microsoft.com/en-us/story/accuweather-partner-professional-services-azure</a:t>
            </a: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65B1E1-3BDA-4523-8E4F-9C19D6D3CE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9710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510">
              <a:lnSpc>
                <a:spcPct val="90000"/>
              </a:lnSpc>
              <a:spcAft>
                <a:spcPts val="343"/>
              </a:spcAft>
              <a:defRPr/>
            </a:pPr>
            <a:r>
              <a:rPr lang="en-US" dirty="0">
                <a:hlinkClick r:id="rId3"/>
              </a:rPr>
              <a:t>https://customers.microsoft.com/en-us/story/paychex-azure-sql-database-us</a:t>
            </a:r>
            <a:endParaRPr lang="en-US" dirty="0"/>
          </a:p>
          <a:p>
            <a:pPr defTabSz="941510">
              <a:lnSpc>
                <a:spcPct val="90000"/>
              </a:lnSpc>
              <a:spcAft>
                <a:spcPts val="343"/>
              </a:spcAft>
              <a:defRPr/>
            </a:pPr>
            <a:endParaRPr lang="en-US" sz="1200" b="0" i="0" u="none" strike="noStrike" kern="1200" dirty="0">
              <a:solidFill>
                <a:schemeClr val="tx1"/>
              </a:solidFill>
              <a:effectLs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9562042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DA3D2AD-3896-4D5C-87D1-EE86FD41470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48769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DA3D2AD-3896-4D5C-87D1-EE86FD41470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1978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DA3D2AD-3896-4D5C-87D1-EE86FD41470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95713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11/6/2019 9:22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5F8D3B47-7903-4415-A970-DFC5293F74AD}"/>
              </a:ext>
            </a:extLst>
          </p:cNvPr>
          <p:cNvSpPr>
            <a:spLocks noGrp="1"/>
          </p:cNvSpPr>
          <p:nvPr>
            <p:ph type="body" idx="1"/>
          </p:nvPr>
        </p:nvSpPr>
        <p:spPr/>
        <p:txBody>
          <a:bodyPr/>
          <a:lstStyle/>
          <a:p>
            <a:r>
              <a:rPr lang="en-US" dirty="0"/>
              <a:t>Hyperscale is an all new storage layer under the database</a:t>
            </a:r>
          </a:p>
          <a:p>
            <a:r>
              <a:rPr lang="en-US" dirty="0"/>
              <a:t>Hyperscale is architected for the cloud from the ground up.</a:t>
            </a:r>
          </a:p>
          <a:p>
            <a:r>
              <a:rPr lang="en-US" dirty="0"/>
              <a:t>Hyperscale is fully compatible with Azure SQL Database</a:t>
            </a:r>
          </a:p>
          <a:p>
            <a:r>
              <a:rPr lang="en-US" dirty="0"/>
              <a:t>Hyperscale is no limits</a:t>
            </a:r>
          </a:p>
          <a:p>
            <a:r>
              <a:rPr lang="en-US" dirty="0"/>
              <a:t>Hyperscale is VLDB size without the VLDB headaches</a:t>
            </a:r>
          </a:p>
          <a:p>
            <a:r>
              <a:rPr lang="en-US" dirty="0"/>
              <a:t>Support for </a:t>
            </a:r>
            <a:r>
              <a:rPr lang="en-US" dirty="0">
                <a:solidFill>
                  <a:srgbClr val="00B050"/>
                </a:solidFill>
              </a:rPr>
              <a:t>100TB</a:t>
            </a:r>
            <a:r>
              <a:rPr lang="en-US" dirty="0"/>
              <a:t>+</a:t>
            </a:r>
          </a:p>
          <a:p>
            <a:endParaRPr lang="en-US" dirty="0"/>
          </a:p>
        </p:txBody>
      </p:sp>
    </p:spTree>
    <p:extLst>
      <p:ext uri="{BB962C8B-B14F-4D97-AF65-F5344CB8AC3E}">
        <p14:creationId xmlns:p14="http://schemas.microsoft.com/office/powerpoint/2010/main" val="31846014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E65B1E1-3BDA-4523-8E4F-9C19D6D3CE6B}" type="slidenum">
              <a:rPr lang="en-US" smtClean="0"/>
              <a:t>20</a:t>
            </a:fld>
            <a:endParaRPr lang="en-US"/>
          </a:p>
        </p:txBody>
      </p:sp>
    </p:spTree>
    <p:extLst>
      <p:ext uri="{BB962C8B-B14F-4D97-AF65-F5344CB8AC3E}">
        <p14:creationId xmlns:p14="http://schemas.microsoft.com/office/powerpoint/2010/main" val="2813651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hlinkClick r:id="rId3"/>
              </a:rPr>
              <a:t>https://azure.microsoft.com/en-us/pricing/details/sql-database/</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vCore model so we can get AHB: </a:t>
            </a:r>
            <a:r>
              <a:rPr lang="en-US" dirty="0"/>
              <a:t>1 Enterprise license core = 1 Business Critical core</a:t>
            </a:r>
            <a:endPar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Business critical because online gaming wants the highest performance and HA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 5 so we can scale our compute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for read-scale replica, zone redundant HA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b="0" i="0" u="none" strike="noStrike" kern="1200" dirty="0">
                <a:solidFill>
                  <a:schemeClr val="tx1"/>
                </a:solidFill>
                <a:effectLst/>
                <a:latin typeface="+mn-lt"/>
                <a:ea typeface="+mn-ea"/>
                <a:cs typeface="+mn-cs"/>
              </a:rPr>
              <a:t>Zone-redundant storage (ZRS) replicates your data synchronously across three storage clusters in a single region. Each storage cluster is physically separated from the others and is located in its own availability zone (AZ). Each availability zone—and the ZRS cluster within it—is autonomous and includes separate utilities and networking features. A write request to a ZRS storage account returns successfully only after the data is written to all replicas across the three clusters.</a:t>
            </a:r>
          </a:p>
          <a:p>
            <a:r>
              <a:rPr lang="en-US" sz="1200" b="0" i="0" u="none" strike="noStrike" kern="1200" dirty="0">
                <a:solidFill>
                  <a:schemeClr val="tx1"/>
                </a:solidFill>
                <a:effectLst/>
                <a:latin typeface="+mn-lt"/>
                <a:ea typeface="+mn-ea"/>
                <a:cs typeface="+mn-cs"/>
              </a:rPr>
              <a:t>When you store your data in a storage account using ZRS replication, you can continue to access and manage your data if an availability zone becomes unavailable. ZRS provides excellent performance and low latency. ZRS offers the same </a:t>
            </a:r>
            <a:r>
              <a:rPr lang="en-US" sz="1200" b="0" i="0" u="sng" strike="noStrike" kern="1200" dirty="0">
                <a:solidFill>
                  <a:schemeClr val="tx1"/>
                </a:solidFill>
                <a:effectLst/>
                <a:latin typeface="+mn-lt"/>
                <a:ea typeface="+mn-ea"/>
                <a:cs typeface="+mn-cs"/>
                <a:hlinkClick r:id="rId4"/>
              </a:rPr>
              <a:t>scalability targets</a:t>
            </a:r>
            <a:r>
              <a:rPr lang="en-US" sz="1200" b="0" i="0" u="none" strike="noStrike" kern="1200" dirty="0">
                <a:solidFill>
                  <a:schemeClr val="tx1"/>
                </a:solidFill>
                <a:effectLst/>
                <a:latin typeface="+mn-lt"/>
                <a:ea typeface="+mn-ea"/>
                <a:cs typeface="+mn-cs"/>
              </a:rPr>
              <a:t> as </a:t>
            </a:r>
            <a:r>
              <a:rPr lang="en-US" sz="1200" b="0" i="0" u="sng" strike="noStrike" kern="1200" dirty="0">
                <a:solidFill>
                  <a:schemeClr val="tx1"/>
                </a:solidFill>
                <a:effectLst/>
                <a:latin typeface="+mn-lt"/>
                <a:ea typeface="+mn-ea"/>
                <a:cs typeface="+mn-cs"/>
                <a:hlinkClick r:id="rId5"/>
              </a:rPr>
              <a:t>locally redundant storage (LRS)</a:t>
            </a:r>
            <a:r>
              <a:rPr lang="en-US"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B3E91B-0691-4B67-8A98-0307ED341CD0}"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60749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65B1E1-3BDA-4523-8E4F-9C19D6D3CE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25926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E65B1E1-3BDA-4523-8E4F-9C19D6D3CE6B}" type="slidenum">
              <a:rPr lang="en-US" smtClean="0"/>
              <a:t>22</a:t>
            </a:fld>
            <a:endParaRPr lang="en-US"/>
          </a:p>
        </p:txBody>
      </p:sp>
    </p:spTree>
    <p:extLst>
      <p:ext uri="{BB962C8B-B14F-4D97-AF65-F5344CB8AC3E}">
        <p14:creationId xmlns:p14="http://schemas.microsoft.com/office/powerpoint/2010/main" val="37819043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*Pre-migration*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**Discover**</a:t>
            </a:r>
            <a:r>
              <a:rPr lang="en-US" sz="1200" b="0" kern="1200" dirty="0">
                <a:solidFill>
                  <a:schemeClr val="tx1"/>
                </a:solidFill>
                <a:effectLst/>
                <a:latin typeface="+mn-lt"/>
                <a:ea typeface="+mn-ea"/>
                <a:cs typeface="+mn-cs"/>
              </a:rPr>
              <a:t>: Inventory your source database assets and perform an application stack discovery.</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**Assess**</a:t>
            </a:r>
            <a:r>
              <a:rPr lang="en-US" sz="1200" b="0" kern="1200" dirty="0">
                <a:solidFill>
                  <a:schemeClr val="tx1"/>
                </a:solidFill>
                <a:effectLst/>
                <a:latin typeface="+mn-lt"/>
                <a:ea typeface="+mn-ea"/>
                <a:cs typeface="+mn-cs"/>
              </a:rPr>
              <a:t>: Assess source workloads and fix recommendations.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**Convert**</a:t>
            </a:r>
            <a:r>
              <a:rPr lang="en-US" sz="1200" b="0" kern="1200" dirty="0">
                <a:solidFill>
                  <a:schemeClr val="tx1"/>
                </a:solidFill>
                <a:effectLst/>
                <a:latin typeface="+mn-lt"/>
                <a:ea typeface="+mn-ea"/>
                <a:cs typeface="+mn-cs"/>
              </a:rPr>
              <a:t>: Convert the source schema to work in the target environment. This is only relevant for heterogeneous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**Migrate schema, data, and objects**</a:t>
            </a:r>
            <a:r>
              <a:rPr lang="en-US" sz="1200" b="0" kern="1200" dirty="0">
                <a:solidFill>
                  <a:schemeClr val="tx1"/>
                </a:solidFill>
                <a:effectLst/>
                <a:latin typeface="+mn-lt"/>
                <a:ea typeface="+mn-ea"/>
                <a:cs typeface="+mn-cs"/>
              </a:rPr>
              <a:t>: Migrate the source schema and then migrate the source data to the target.</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**Sync data**</a:t>
            </a:r>
            <a:r>
              <a:rPr lang="en-US" sz="1200" b="0" kern="1200" dirty="0">
                <a:solidFill>
                  <a:schemeClr val="tx1"/>
                </a:solidFill>
                <a:effectLst/>
                <a:latin typeface="+mn-lt"/>
                <a:ea typeface="+mn-ea"/>
                <a:cs typeface="+mn-cs"/>
              </a:rPr>
              <a:t>: Sync your target schema and data with the source. This is only relevant for minimal-downtime migrations.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**Cutover**</a:t>
            </a:r>
            <a:r>
              <a:rPr lang="en-US" sz="1200" b="0" kern="1200" dirty="0">
                <a:solidFill>
                  <a:schemeClr val="tx1"/>
                </a:solidFill>
                <a:effectLst/>
                <a:latin typeface="+mn-lt"/>
                <a:ea typeface="+mn-ea"/>
                <a:cs typeface="+mn-cs"/>
              </a:rPr>
              <a:t>: Cut over from the source to the target environment. This is only relevant for minimal-downtime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*Post-migration*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**Remediate applications**</a:t>
            </a:r>
            <a:r>
              <a:rPr lang="en-US" sz="1200" b="0" kern="1200" dirty="0">
                <a:solidFill>
                  <a:schemeClr val="tx1"/>
                </a:solidFill>
                <a:effectLst/>
                <a:latin typeface="+mn-lt"/>
                <a:ea typeface="+mn-ea"/>
                <a:cs typeface="+mn-cs"/>
              </a:rPr>
              <a:t>: Iteratively make any necessary changes to your applications.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**Perform Tests**</a:t>
            </a:r>
            <a:r>
              <a:rPr lang="en-US" sz="1200" b="0" kern="1200" dirty="0">
                <a:solidFill>
                  <a:schemeClr val="tx1"/>
                </a:solidFill>
                <a:effectLst/>
                <a:latin typeface="+mn-lt"/>
                <a:ea typeface="+mn-ea"/>
                <a:cs typeface="+mn-cs"/>
              </a:rPr>
              <a:t>: Iteratively run functional and performance tests.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**Optimize**</a:t>
            </a:r>
            <a:r>
              <a:rPr lang="en-US" sz="1200" b="0" kern="1200" dirty="0">
                <a:solidFill>
                  <a:schemeClr val="tx1"/>
                </a:solidFill>
                <a:effectLst/>
                <a:latin typeface="+mn-lt"/>
                <a:ea typeface="+mn-ea"/>
                <a:cs typeface="+mn-cs"/>
              </a:rPr>
              <a:t>: Based on the tests you performed, address any performance issues and then retest to confirm the performance improvements.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35167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Azure SQL data platform consists of three options:</a:t>
            </a:r>
          </a:p>
          <a:p>
            <a:pPr marL="171450" indent="-171450">
              <a:buFont typeface="Arial" panose="020B0604020202020204" pitchFamily="34" charset="0"/>
              <a:buChar char="•"/>
            </a:pPr>
            <a:r>
              <a:rPr lang="en-US" dirty="0"/>
              <a:t>SQL Server on an Azure VM</a:t>
            </a:r>
          </a:p>
          <a:p>
            <a:pPr marL="171450" indent="-171450">
              <a:buFont typeface="Arial" panose="020B0604020202020204" pitchFamily="34" charset="0"/>
              <a:buChar char="•"/>
            </a:pPr>
            <a:r>
              <a:rPr lang="en-US" dirty="0"/>
              <a:t>Azure SQL Database Managed Instance</a:t>
            </a:r>
          </a:p>
          <a:p>
            <a:pPr marL="171450" indent="-171450">
              <a:buFont typeface="Arial" panose="020B0604020202020204" pitchFamily="34" charset="0"/>
              <a:buChar char="•"/>
            </a:pPr>
            <a:r>
              <a:rPr lang="en-US" dirty="0"/>
              <a:t>Azure SQL Database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Each of the options will be discussed in more detail in the slides that follow.</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9:22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4015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pitchFamily="34" charset="0"/>
                <a:ea typeface="+mn-ea"/>
                <a:cs typeface="+mn-cs"/>
              </a:rPr>
              <a:t>The Azure Migration Program </a:t>
            </a:r>
            <a:r>
              <a:rPr lang="en-US" sz="900" kern="1200" dirty="0">
                <a:solidFill>
                  <a:schemeClr val="tx1"/>
                </a:solidFill>
                <a:effectLst/>
                <a:latin typeface="Segoe UI Light" pitchFamily="34" charset="0"/>
                <a:ea typeface="+mn-ea"/>
                <a:cs typeface="+mn-cs"/>
              </a:rPr>
              <a:t>gives you prescriptive guidance for a step by step approach to cloud migration. AMP offers the opportunity to work closely with Microsoft experts and specialized migration partners to simplify and accelerate your migration.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program delivers: </a:t>
            </a:r>
          </a:p>
          <a:p>
            <a:pPr marL="171450" indent="-171450">
              <a:buFont typeface="Arial" panose="020B0604020202020204" pitchFamily="34" charset="0"/>
              <a:buChar char="•"/>
            </a:pPr>
            <a:endParaRPr lang="en-US" sz="900" kern="1200" dirty="0">
              <a:solidFill>
                <a:schemeClr val="tx1"/>
              </a:solidFill>
              <a:effectLst/>
              <a:latin typeface="Segoe UI Light" pitchFamily="34" charset="0"/>
              <a:ea typeface="+mn-ea"/>
              <a:cs typeface="+mn-cs"/>
            </a:endParaRPr>
          </a:p>
          <a:p>
            <a:pPr marL="171450" indent="-171450" fontAlgn="base">
              <a:buFont typeface="Arial" panose="020B0604020202020204" pitchFamily="34" charset="0"/>
              <a:buChar char="•"/>
            </a:pPr>
            <a:r>
              <a:rPr lang="en-US" sz="900" b="1" kern="1200" dirty="0">
                <a:solidFill>
                  <a:schemeClr val="tx1"/>
                </a:solidFill>
                <a:effectLst/>
                <a:latin typeface="Segoe UI Light" pitchFamily="34" charset="0"/>
                <a:ea typeface="+mn-ea"/>
                <a:cs typeface="+mn-cs"/>
              </a:rPr>
              <a:t>Technical skill building</a:t>
            </a:r>
            <a:r>
              <a:rPr lang="en-US" sz="900" kern="1200" dirty="0">
                <a:solidFill>
                  <a:schemeClr val="tx1"/>
                </a:solidFill>
                <a:effectLst/>
                <a:latin typeface="Segoe UI Light" pitchFamily="34" charset="0"/>
                <a:ea typeface="+mn-ea"/>
                <a:cs typeface="+mn-cs"/>
              </a:rPr>
              <a:t> to ensure your organization can successfully adopt Azure</a:t>
            </a:r>
          </a:p>
          <a:p>
            <a:pPr marL="171450" indent="-171450" fontAlgn="base">
              <a:buFont typeface="Arial" panose="020B0604020202020204" pitchFamily="34" charset="0"/>
              <a:buChar char="•"/>
            </a:pPr>
            <a:r>
              <a:rPr lang="en-US" sz="900" kern="1200" dirty="0">
                <a:solidFill>
                  <a:schemeClr val="tx1"/>
                </a:solidFill>
                <a:effectLst/>
                <a:latin typeface="Segoe UI Light" pitchFamily="34" charset="0"/>
                <a:ea typeface="+mn-ea"/>
                <a:cs typeface="+mn-cs"/>
              </a:rPr>
              <a:t>Best practices for a step by step approach from start to finish</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dirty="0">
                <a:solidFill>
                  <a:schemeClr val="tx1"/>
                </a:solidFill>
                <a:effectLst/>
                <a:latin typeface="Segoe UI Light" pitchFamily="34" charset="0"/>
                <a:ea typeface="+mn-ea"/>
                <a:cs typeface="+mn-cs"/>
              </a:rPr>
              <a:t>Azure engineering support for data and infrastructure foundations </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dirty="0">
                <a:solidFill>
                  <a:schemeClr val="tx1"/>
                </a:solidFill>
                <a:effectLst/>
                <a:latin typeface="Segoe UI Light" pitchFamily="34" charset="0"/>
                <a:ea typeface="+mn-ea"/>
                <a:cs typeface="+mn-cs"/>
              </a:rPr>
              <a:t>Expert guidance from specialized migration partners</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dirty="0">
                <a:solidFill>
                  <a:schemeClr val="tx1"/>
                </a:solidFill>
                <a:effectLst/>
                <a:latin typeface="Segoe UI Light" pitchFamily="34" charset="0"/>
                <a:ea typeface="+mn-ea"/>
                <a:cs typeface="+mn-cs"/>
              </a:rPr>
              <a:t>Free Azure tools </a:t>
            </a:r>
            <a:r>
              <a:rPr lang="en-US" sz="900" kern="1200" dirty="0">
                <a:solidFill>
                  <a:schemeClr val="tx1"/>
                </a:solidFill>
                <a:effectLst/>
                <a:latin typeface="Segoe UI Light" pitchFamily="34" charset="0"/>
                <a:ea typeface="+mn-ea"/>
                <a:cs typeface="+mn-cs"/>
              </a:rPr>
              <a:t>to help you efficiently execute migrations</a:t>
            </a:r>
            <a:r>
              <a:rPr lang="en-US" sz="900" b="1" kern="1200" dirty="0">
                <a:solidFill>
                  <a:schemeClr val="tx1"/>
                </a:solidFill>
                <a:effectLst/>
                <a:latin typeface="Segoe UI Light" pitchFamily="34" charset="0"/>
                <a:ea typeface="+mn-ea"/>
                <a:cs typeface="+mn-cs"/>
              </a:rPr>
              <a:t> </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dirty="0">
                <a:solidFill>
                  <a:schemeClr val="tx1"/>
                </a:solidFill>
                <a:effectLst/>
                <a:latin typeface="Segoe UI Light" pitchFamily="34" charset="0"/>
                <a:ea typeface="+mn-ea"/>
                <a:cs typeface="+mn-cs"/>
              </a:rPr>
              <a:t>And cost effective offers</a:t>
            </a:r>
            <a:r>
              <a:rPr lang="en-US" sz="900" kern="1200" dirty="0">
                <a:solidFill>
                  <a:schemeClr val="tx1"/>
                </a:solidFill>
                <a:effectLst/>
                <a:latin typeface="Segoe UI Light" pitchFamily="34" charset="0"/>
                <a:ea typeface="+mn-ea"/>
                <a:cs typeface="+mn-cs"/>
              </a:rPr>
              <a:t> to help you save money before, during, and after migration </a:t>
            </a:r>
            <a:endParaRPr lang="en-US" dirty="0">
              <a:effectLst/>
            </a:endParaRPr>
          </a:p>
          <a:p>
            <a:pPr marL="0" marR="0" lvl="0" indent="0" algn="l" defTabSz="932742" rtl="0" eaLnBrk="1" fontAlgn="base" latinLnBrk="0" hangingPunct="1">
              <a:lnSpc>
                <a:spcPct val="90000"/>
              </a:lnSpc>
              <a:spcBef>
                <a:spcPts val="0"/>
              </a:spcBef>
              <a:spcAft>
                <a:spcPts val="340"/>
              </a:spcAft>
              <a:buClrTx/>
              <a:buSzTx/>
              <a:buFontTx/>
              <a:buNone/>
              <a:tabLst/>
              <a:defRPr/>
            </a:pPr>
            <a:endParaRPr lang="en-US" dirty="0">
              <a:effectLst/>
            </a:endParaRPr>
          </a:p>
          <a:p>
            <a:pPr fontAlgn="base"/>
            <a:endParaRPr lang="en-US"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 </a:t>
            </a:r>
          </a:p>
          <a:p>
            <a:endParaRPr lang="en-US" dirty="0"/>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E8CBC530-F4EE-4F11-9D05-65DBEBD7ECA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30623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65B1E1-3BDA-4523-8E4F-9C19D6D3CE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90653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*Pre-migration*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**Discover**</a:t>
            </a:r>
            <a:r>
              <a:rPr lang="en-US" sz="1200" b="0" kern="1200" dirty="0">
                <a:solidFill>
                  <a:schemeClr val="tx1"/>
                </a:solidFill>
                <a:effectLst/>
                <a:latin typeface="+mn-lt"/>
                <a:ea typeface="+mn-ea"/>
                <a:cs typeface="+mn-cs"/>
              </a:rPr>
              <a:t>: Inventory your source database assets and perform an application stack discovery.</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**Assess**</a:t>
            </a:r>
            <a:r>
              <a:rPr lang="en-US" sz="1200" b="0" kern="1200" dirty="0">
                <a:solidFill>
                  <a:schemeClr val="tx1"/>
                </a:solidFill>
                <a:effectLst/>
                <a:latin typeface="+mn-lt"/>
                <a:ea typeface="+mn-ea"/>
                <a:cs typeface="+mn-cs"/>
              </a:rPr>
              <a:t>: Assess source workloads and fix recommendations.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**Convert**</a:t>
            </a:r>
            <a:r>
              <a:rPr lang="en-US" sz="1200" b="0" kern="1200" dirty="0">
                <a:solidFill>
                  <a:schemeClr val="tx1"/>
                </a:solidFill>
                <a:effectLst/>
                <a:latin typeface="+mn-lt"/>
                <a:ea typeface="+mn-ea"/>
                <a:cs typeface="+mn-cs"/>
              </a:rPr>
              <a:t>: Convert the source schema to work in the target environment. This is only relevant for heterogeneous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**Migrate schema, data, and objects**</a:t>
            </a:r>
            <a:r>
              <a:rPr lang="en-US" sz="1200" b="0" kern="1200" dirty="0">
                <a:solidFill>
                  <a:schemeClr val="tx1"/>
                </a:solidFill>
                <a:effectLst/>
                <a:latin typeface="+mn-lt"/>
                <a:ea typeface="+mn-ea"/>
                <a:cs typeface="+mn-cs"/>
              </a:rPr>
              <a:t>: Migrate the source schema and then migrate the source data to the target.</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**Sync data**</a:t>
            </a:r>
            <a:r>
              <a:rPr lang="en-US" sz="1200" b="0" kern="1200" dirty="0">
                <a:solidFill>
                  <a:schemeClr val="tx1"/>
                </a:solidFill>
                <a:effectLst/>
                <a:latin typeface="+mn-lt"/>
                <a:ea typeface="+mn-ea"/>
                <a:cs typeface="+mn-cs"/>
              </a:rPr>
              <a:t>: Sync your target schema and data with the source. This is only relevant for minimal-downtime migrations.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**Cutover**</a:t>
            </a:r>
            <a:r>
              <a:rPr lang="en-US" sz="1200" b="0" kern="1200" dirty="0">
                <a:solidFill>
                  <a:schemeClr val="tx1"/>
                </a:solidFill>
                <a:effectLst/>
                <a:latin typeface="+mn-lt"/>
                <a:ea typeface="+mn-ea"/>
                <a:cs typeface="+mn-cs"/>
              </a:rPr>
              <a:t>: Cut over from the source to the target environment. This is only relevant for minimal-downtime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*Post-migration*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**Remediate applications**</a:t>
            </a:r>
            <a:r>
              <a:rPr lang="en-US" sz="1200" b="0" kern="1200" dirty="0">
                <a:solidFill>
                  <a:schemeClr val="tx1"/>
                </a:solidFill>
                <a:effectLst/>
                <a:latin typeface="+mn-lt"/>
                <a:ea typeface="+mn-ea"/>
                <a:cs typeface="+mn-cs"/>
              </a:rPr>
              <a:t>: Iteratively make any necessary changes to your applications.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**Perform Tests**</a:t>
            </a:r>
            <a:r>
              <a:rPr lang="en-US" sz="1200" b="0" kern="1200" dirty="0">
                <a:solidFill>
                  <a:schemeClr val="tx1"/>
                </a:solidFill>
                <a:effectLst/>
                <a:latin typeface="+mn-lt"/>
                <a:ea typeface="+mn-ea"/>
                <a:cs typeface="+mn-cs"/>
              </a:rPr>
              <a:t>: Iteratively run functional and performance tests.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**Optimize**</a:t>
            </a:r>
            <a:r>
              <a:rPr lang="en-US" sz="1200" b="0" kern="1200" dirty="0">
                <a:solidFill>
                  <a:schemeClr val="tx1"/>
                </a:solidFill>
                <a:effectLst/>
                <a:latin typeface="+mn-lt"/>
                <a:ea typeface="+mn-ea"/>
                <a:cs typeface="+mn-cs"/>
              </a:rPr>
              <a:t>: Based on the tests you performed, address any performance issues and then retest to confirm the performance improvements.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19852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Managed instance is a new deployment option of Azure SQL Database, providing near 100% compatibility with the latest SQL Server on-premises (Enterprise Edition) Database Engine.</a:t>
            </a:r>
          </a:p>
          <a:p>
            <a:pPr marL="171450" indent="-171450">
              <a:buFont typeface="Arial" panose="020B0604020202020204" pitchFamily="34" charset="0"/>
              <a:buChar char="•"/>
            </a:pPr>
            <a:r>
              <a:rPr lang="en-US" dirty="0"/>
              <a:t>Provides a native virtual network (VNet) implementation that addresses common security concerns, and a business model favorable for on-premises SQL Server customers.</a:t>
            </a:r>
          </a:p>
          <a:p>
            <a:pPr marL="171450" indent="-171450">
              <a:buFont typeface="Arial" panose="020B0604020202020204" pitchFamily="34" charset="0"/>
              <a:buChar char="•"/>
            </a:pPr>
            <a:r>
              <a:rPr lang="en-US" dirty="0"/>
              <a:t>The managed instance deployment model allows existing SQL Server customers to lift and shift their on-premises applications to the cloud with minimal application and database changes.</a:t>
            </a:r>
          </a:p>
          <a:p>
            <a:pPr marL="171450" indent="-171450">
              <a:buFont typeface="Arial" panose="020B0604020202020204" pitchFamily="34" charset="0"/>
              <a:buChar char="•"/>
            </a:pPr>
            <a:r>
              <a:rPr lang="en-US" dirty="0"/>
              <a:t>At the same time, the managed instance deployment option preserves all PaaS capabilities (automatic patching and version updates, automated backups, high-availability ), that drastically reduces management overhead and TCO.</a:t>
            </a:r>
          </a:p>
          <a:p>
            <a:pPr marL="171450" indent="-171450">
              <a:buFont typeface="Arial" panose="020B0604020202020204" pitchFamily="34" charset="0"/>
              <a:buChar char="•"/>
            </a:pPr>
            <a:r>
              <a:rPr lang="en-US" dirty="0"/>
              <a:t>Adds features that are not available in Azure SQL Database, such as cross-database queries, linked servers, CLR modules, and Service Broker.</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9:22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38497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hlinkClick r:id="rId3"/>
              </a:rPr>
              <a:t>https://azure.microsoft.com/en-us/pricing/details/sql-database/</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vCore model so we can get AHB: </a:t>
            </a:r>
            <a:r>
              <a:rPr lang="en-US" dirty="0"/>
              <a:t>1 Enterprise license core = 1 Business Critical core</a:t>
            </a:r>
            <a:endPar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Business critical because online gaming wants the highest performance and HA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 5 so we can scale our compute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for read-scale replica, zone redundant HA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b="0" i="0" u="none" strike="noStrike" kern="1200" dirty="0">
                <a:solidFill>
                  <a:schemeClr val="tx1"/>
                </a:solidFill>
                <a:effectLst/>
                <a:latin typeface="+mn-lt"/>
                <a:ea typeface="+mn-ea"/>
                <a:cs typeface="+mn-cs"/>
              </a:rPr>
              <a:t>Zone-redundant storage (ZRS) replicates your data synchronously across three storage clusters in a single region. Each storage cluster is physically separated from the others and is located in its own availability zone (AZ). Each availability zone—and the ZRS cluster within it—is autonomous and includes separate utilities and networking features. A write request to a ZRS storage account returns successfully only after the data is written to all replicas across the three clusters.</a:t>
            </a:r>
          </a:p>
          <a:p>
            <a:r>
              <a:rPr lang="en-US" sz="1200" b="0" i="0" u="none" strike="noStrike" kern="1200" dirty="0">
                <a:solidFill>
                  <a:schemeClr val="tx1"/>
                </a:solidFill>
                <a:effectLst/>
                <a:latin typeface="+mn-lt"/>
                <a:ea typeface="+mn-ea"/>
                <a:cs typeface="+mn-cs"/>
              </a:rPr>
              <a:t>When you store your data in a storage account using ZRS replication, you can continue to access and manage your data if an availability zone becomes unavailable. ZRS provides excellent performance and low latency. ZRS offers the same </a:t>
            </a:r>
            <a:r>
              <a:rPr lang="en-US" sz="1200" b="0" i="0" u="sng" strike="noStrike" kern="1200" dirty="0">
                <a:solidFill>
                  <a:schemeClr val="tx1"/>
                </a:solidFill>
                <a:effectLst/>
                <a:latin typeface="+mn-lt"/>
                <a:ea typeface="+mn-ea"/>
                <a:cs typeface="+mn-cs"/>
                <a:hlinkClick r:id="rId4"/>
              </a:rPr>
              <a:t>scalability targets</a:t>
            </a:r>
            <a:r>
              <a:rPr lang="en-US" sz="1200" b="0" i="0" u="none" strike="noStrike" kern="1200" dirty="0">
                <a:solidFill>
                  <a:schemeClr val="tx1"/>
                </a:solidFill>
                <a:effectLst/>
                <a:latin typeface="+mn-lt"/>
                <a:ea typeface="+mn-ea"/>
                <a:cs typeface="+mn-cs"/>
              </a:rPr>
              <a:t> as </a:t>
            </a:r>
            <a:r>
              <a:rPr lang="en-US" sz="1200" b="0" i="0" u="sng" strike="noStrike" kern="1200" dirty="0">
                <a:solidFill>
                  <a:schemeClr val="tx1"/>
                </a:solidFill>
                <a:effectLst/>
                <a:latin typeface="+mn-lt"/>
                <a:ea typeface="+mn-ea"/>
                <a:cs typeface="+mn-cs"/>
                <a:hlinkClick r:id="rId5"/>
              </a:rPr>
              <a:t>locally redundant storage (LRS)</a:t>
            </a:r>
            <a:r>
              <a:rPr lang="en-US"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B3E91B-0691-4B67-8A98-0307ED341CD0}"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1148394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*Pre-migration*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**Discover**</a:t>
            </a:r>
            <a:r>
              <a:rPr lang="en-US" sz="1200" b="0" kern="1200" dirty="0">
                <a:solidFill>
                  <a:schemeClr val="tx1"/>
                </a:solidFill>
                <a:effectLst/>
                <a:latin typeface="+mn-lt"/>
                <a:ea typeface="+mn-ea"/>
                <a:cs typeface="+mn-cs"/>
              </a:rPr>
              <a:t>: Inventory your source database assets and perform an application stack discovery.</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**Assess**</a:t>
            </a:r>
            <a:r>
              <a:rPr lang="en-US" sz="1200" b="0" kern="1200" dirty="0">
                <a:solidFill>
                  <a:schemeClr val="tx1"/>
                </a:solidFill>
                <a:effectLst/>
                <a:latin typeface="+mn-lt"/>
                <a:ea typeface="+mn-ea"/>
                <a:cs typeface="+mn-cs"/>
              </a:rPr>
              <a:t>: Assess source workloads and fix recommendations.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**Convert**</a:t>
            </a:r>
            <a:r>
              <a:rPr lang="en-US" sz="1200" b="0" kern="1200" dirty="0">
                <a:solidFill>
                  <a:schemeClr val="tx1"/>
                </a:solidFill>
                <a:effectLst/>
                <a:latin typeface="+mn-lt"/>
                <a:ea typeface="+mn-ea"/>
                <a:cs typeface="+mn-cs"/>
              </a:rPr>
              <a:t>: Convert the source schema to work in the target environment. This is only relevant for heterogeneous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**Migrate schema, data, and objects**</a:t>
            </a:r>
            <a:r>
              <a:rPr lang="en-US" sz="1200" b="0" kern="1200" dirty="0">
                <a:solidFill>
                  <a:schemeClr val="tx1"/>
                </a:solidFill>
                <a:effectLst/>
                <a:latin typeface="+mn-lt"/>
                <a:ea typeface="+mn-ea"/>
                <a:cs typeface="+mn-cs"/>
              </a:rPr>
              <a:t>: Migrate the source schema and then migrate the source data to the target.</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**Sync data**</a:t>
            </a:r>
            <a:r>
              <a:rPr lang="en-US" sz="1200" b="0" kern="1200" dirty="0">
                <a:solidFill>
                  <a:schemeClr val="tx1"/>
                </a:solidFill>
                <a:effectLst/>
                <a:latin typeface="+mn-lt"/>
                <a:ea typeface="+mn-ea"/>
                <a:cs typeface="+mn-cs"/>
              </a:rPr>
              <a:t>: Sync your target schema and data with the source. This is only relevant for minimal-downtime migrations.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**Cutover**</a:t>
            </a:r>
            <a:r>
              <a:rPr lang="en-US" sz="1200" b="0" kern="1200" dirty="0">
                <a:solidFill>
                  <a:schemeClr val="tx1"/>
                </a:solidFill>
                <a:effectLst/>
                <a:latin typeface="+mn-lt"/>
                <a:ea typeface="+mn-ea"/>
                <a:cs typeface="+mn-cs"/>
              </a:rPr>
              <a:t>: Cut over from the source to the target environment. This is only relevant for minimal-downtime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*Post-migration*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**Remediate applications**</a:t>
            </a:r>
            <a:r>
              <a:rPr lang="en-US" sz="1200" b="0" kern="1200" dirty="0">
                <a:solidFill>
                  <a:schemeClr val="tx1"/>
                </a:solidFill>
                <a:effectLst/>
                <a:latin typeface="+mn-lt"/>
                <a:ea typeface="+mn-ea"/>
                <a:cs typeface="+mn-cs"/>
              </a:rPr>
              <a:t>: Iteratively make any necessary changes to your applications.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**Perform Tests**</a:t>
            </a:r>
            <a:r>
              <a:rPr lang="en-US" sz="1200" b="0" kern="1200" dirty="0">
                <a:solidFill>
                  <a:schemeClr val="tx1"/>
                </a:solidFill>
                <a:effectLst/>
                <a:latin typeface="+mn-lt"/>
                <a:ea typeface="+mn-ea"/>
                <a:cs typeface="+mn-cs"/>
              </a:rPr>
              <a:t>: Iteratively run functional and performance tests.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**Optimize**</a:t>
            </a:r>
            <a:r>
              <a:rPr lang="en-US" sz="1200" b="0" kern="1200" dirty="0">
                <a:solidFill>
                  <a:schemeClr val="tx1"/>
                </a:solidFill>
                <a:effectLst/>
                <a:latin typeface="+mn-lt"/>
                <a:ea typeface="+mn-ea"/>
                <a:cs typeface="+mn-cs"/>
              </a:rPr>
              <a:t>: Based on the tests you performed, address any performance issues and then retest to confirm the performance improvements.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76173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JumpBox is  in the Management subnet. On-premises resources can access the VNet through ExpressRoute or a VPN gateway.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8488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65B1E1-3BDA-4523-8E4F-9C19D6D3CE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25105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JumpBox is  in the Management subnet. On-premises resources can access the VNet through ExpressRoute or a VPN gateway.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16876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Cost minimization</a:t>
            </a:r>
          </a:p>
          <a:p>
            <a:pPr marL="628650" lvl="1" indent="-171450">
              <a:buFont typeface="Arial" panose="020B0604020202020204" pitchFamily="34" charset="0"/>
              <a:buChar char="•"/>
            </a:pPr>
            <a:r>
              <a:rPr lang="en-US" dirty="0"/>
              <a:t>Azure Hybrid Benefit</a:t>
            </a:r>
          </a:p>
          <a:p>
            <a:pPr marL="628650" lvl="1" indent="-171450">
              <a:buFont typeface="Arial" panose="020B0604020202020204" pitchFamily="34" charset="0"/>
              <a:buChar char="•"/>
            </a:pPr>
            <a:r>
              <a:rPr lang="en-US" dirty="0"/>
              <a:t>Reserved capacity payments</a:t>
            </a:r>
          </a:p>
          <a:p>
            <a:pPr marL="628650" lvl="1" indent="-171450">
              <a:buFont typeface="Arial" panose="020B0604020202020204" pitchFamily="34" charset="0"/>
              <a:buChar char="•"/>
            </a:pPr>
            <a:r>
              <a:rPr lang="en-US" dirty="0"/>
              <a:t>DMS</a:t>
            </a:r>
          </a:p>
          <a:p>
            <a:pPr marL="171450" lvl="0" indent="-171450">
              <a:buFont typeface="Arial" panose="020B0604020202020204" pitchFamily="34" charset="0"/>
              <a:buChar char="•"/>
            </a:pPr>
            <a:r>
              <a:rPr lang="en-US" dirty="0"/>
              <a:t>3 month timeframe</a:t>
            </a:r>
          </a:p>
          <a:p>
            <a:pPr marL="628650" lvl="1" indent="-171450">
              <a:buFont typeface="Arial" panose="020B0604020202020204" pitchFamily="34" charset="0"/>
              <a:buChar char="•"/>
            </a:pPr>
            <a:r>
              <a:rPr lang="en-US" dirty="0"/>
              <a:t>DMS</a:t>
            </a:r>
          </a:p>
          <a:p>
            <a:pPr marL="628650" lvl="1" indent="-171450">
              <a:buFont typeface="Arial" panose="020B0604020202020204" pitchFamily="34" charset="0"/>
              <a:buChar char="•"/>
            </a:pPr>
            <a:r>
              <a:rPr lang="en-US" dirty="0"/>
              <a:t>ASR</a:t>
            </a:r>
          </a:p>
          <a:p>
            <a:pPr marL="628650" lvl="1" indent="-171450">
              <a:buFont typeface="Arial" panose="020B0604020202020204" pitchFamily="34" charset="0"/>
              <a:buChar char="•"/>
            </a:pPr>
            <a:r>
              <a:rPr lang="en-US" dirty="0"/>
              <a:t>AMP</a:t>
            </a:r>
          </a:p>
          <a:p>
            <a:pPr marL="628650" lvl="1" indent="-171450">
              <a:buFont typeface="Arial" panose="020B0604020202020204" pitchFamily="34" charset="0"/>
              <a:buChar char="•"/>
            </a:pPr>
            <a:r>
              <a:rPr lang="en-US" dirty="0"/>
              <a:t>Partner engagement</a:t>
            </a:r>
          </a:p>
          <a:p>
            <a:pPr marL="628650" lvl="1" indent="-171450">
              <a:buFont typeface="Arial" panose="020B0604020202020204" pitchFamily="34" charset="0"/>
              <a:buChar char="•"/>
            </a:pPr>
            <a:r>
              <a:rPr lang="en-US" dirty="0"/>
              <a:t>Dedicated resources</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65B1E1-3BDA-4523-8E4F-9C19D6D3CE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56322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r>
              <a:rPr lang="en-US" sz="1200" kern="1200" dirty="0">
                <a:solidFill>
                  <a:schemeClr val="tx1"/>
                </a:solidFill>
                <a:effectLst/>
                <a:latin typeface="+mn-lt"/>
                <a:ea typeface="+mn-ea"/>
                <a:cs typeface="+mn-cs"/>
              </a:rPr>
              <a:t>SQL Server Enterprise Edition customers can use an unlimited virtualization benefit for their on-premises workloads.</a:t>
            </a:r>
            <a:r>
              <a:rPr lang="en-US" dirty="0"/>
              <a:t> </a:t>
            </a:r>
            <a:r>
              <a:rPr lang="en-US" sz="1200" kern="1200" dirty="0">
                <a:solidFill>
                  <a:schemeClr val="tx1"/>
                </a:solidFill>
                <a:effectLst/>
                <a:latin typeface="+mn-lt"/>
                <a:ea typeface="+mn-ea"/>
                <a:cs typeface="+mn-cs"/>
              </a:rPr>
              <a:t> However, moving to the cloud to take advantage of its management, flexibility and cost benefits can be cost prohibitive for some heavily virtualized customers.</a:t>
            </a:r>
            <a:r>
              <a:rPr lang="en-US" dirty="0"/>
              <a:t> </a:t>
            </a:r>
            <a:r>
              <a:rPr lang="en-US" sz="1200" kern="1200" dirty="0">
                <a:solidFill>
                  <a:schemeClr val="tx1"/>
                </a:solidFill>
                <a:effectLst/>
                <a:latin typeface="+mn-lt"/>
                <a:ea typeface="+mn-ea"/>
                <a:cs typeface="+mn-cs"/>
              </a:rPr>
              <a:t> The Azure Hybrid Benefit for SQL Server provides SQL Enterprise Edition customers with Software Assurance the ability to get </a:t>
            </a:r>
            <a:r>
              <a:rPr lang="en-US" sz="1200" b="1" kern="1200" dirty="0">
                <a:solidFill>
                  <a:schemeClr val="tx1"/>
                </a:solidFill>
                <a:effectLst/>
                <a:latin typeface="+mn-lt"/>
                <a:ea typeface="+mn-ea"/>
                <a:cs typeface="+mn-cs"/>
              </a:rPr>
              <a:t>4 cores in the cloud for every 1 core they own on-premises </a:t>
            </a:r>
            <a:r>
              <a:rPr lang="en-US" sz="1200" kern="1200" dirty="0">
                <a:solidFill>
                  <a:schemeClr val="tx1"/>
                </a:solidFill>
                <a:effectLst/>
                <a:latin typeface="+mn-lt"/>
                <a:ea typeface="+mn-ea"/>
                <a:cs typeface="+mn-cs"/>
              </a:rPr>
              <a:t>for workloads moving to the General Purpose </a:t>
            </a:r>
            <a:r>
              <a:rPr lang="en-US" dirty="0"/>
              <a:t>or Hyperscale SKU</a:t>
            </a:r>
            <a:r>
              <a:rPr lang="en-US" sz="1200" kern="1200" dirty="0">
                <a:solidFill>
                  <a:schemeClr val="tx1"/>
                </a:solidFill>
                <a:effectLst/>
                <a:latin typeface="+mn-lt"/>
                <a:ea typeface="+mn-ea"/>
                <a:cs typeface="+mn-cs"/>
              </a:rPr>
              <a:t> – the SKU that best meets the requirements for highly virtualized workloads. This makes moving virtualized applications to SQL Database highly cost effective as customers will not have to purchase incremental </a:t>
            </a:r>
            <a:r>
              <a:rPr lang="en-US" sz="1200" kern="1200" dirty="0" err="1">
                <a:solidFill>
                  <a:schemeClr val="tx1"/>
                </a:solidFill>
                <a:effectLst/>
                <a:latin typeface="+mn-lt"/>
                <a:ea typeface="+mn-ea"/>
                <a:cs typeface="+mn-cs"/>
              </a:rPr>
              <a:t>vCores</a:t>
            </a:r>
            <a:r>
              <a:rPr lang="en-US" sz="1200" kern="1200" dirty="0">
                <a:solidFill>
                  <a:schemeClr val="tx1"/>
                </a:solidFill>
                <a:effectLst/>
                <a:latin typeface="+mn-lt"/>
                <a:ea typeface="+mn-ea"/>
                <a:cs typeface="+mn-cs"/>
              </a:rPr>
              <a:t> to move their virtualized application to the cloud.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S4, Solution Specialist Sales Summit</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11/6/2019 9:22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54035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*Pre-migration*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**Discover**</a:t>
            </a:r>
            <a:r>
              <a:rPr lang="en-US" sz="1200" b="0" kern="1200" dirty="0">
                <a:solidFill>
                  <a:schemeClr val="tx1"/>
                </a:solidFill>
                <a:effectLst/>
                <a:latin typeface="+mn-lt"/>
                <a:ea typeface="+mn-ea"/>
                <a:cs typeface="+mn-cs"/>
              </a:rPr>
              <a:t>: Inventory your source database assets and perform an application stack discovery.</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**Assess**</a:t>
            </a:r>
            <a:r>
              <a:rPr lang="en-US" sz="1200" b="0" kern="1200" dirty="0">
                <a:solidFill>
                  <a:schemeClr val="tx1"/>
                </a:solidFill>
                <a:effectLst/>
                <a:latin typeface="+mn-lt"/>
                <a:ea typeface="+mn-ea"/>
                <a:cs typeface="+mn-cs"/>
              </a:rPr>
              <a:t>: Assess source workloads and fix recommendations.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**Convert**</a:t>
            </a:r>
            <a:r>
              <a:rPr lang="en-US" sz="1200" b="0" kern="1200" dirty="0">
                <a:solidFill>
                  <a:schemeClr val="tx1"/>
                </a:solidFill>
                <a:effectLst/>
                <a:latin typeface="+mn-lt"/>
                <a:ea typeface="+mn-ea"/>
                <a:cs typeface="+mn-cs"/>
              </a:rPr>
              <a:t>: Convert the source schema to work in the target environment. This is only relevant for heterogeneous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**Migrate schema, data, and objects**</a:t>
            </a:r>
            <a:r>
              <a:rPr lang="en-US" sz="1200" b="0" kern="1200" dirty="0">
                <a:solidFill>
                  <a:schemeClr val="tx1"/>
                </a:solidFill>
                <a:effectLst/>
                <a:latin typeface="+mn-lt"/>
                <a:ea typeface="+mn-ea"/>
                <a:cs typeface="+mn-cs"/>
              </a:rPr>
              <a:t>: Migrate the source schema and then migrate the source data to the target.</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**Sync data**</a:t>
            </a:r>
            <a:r>
              <a:rPr lang="en-US" sz="1200" b="0" kern="1200" dirty="0">
                <a:solidFill>
                  <a:schemeClr val="tx1"/>
                </a:solidFill>
                <a:effectLst/>
                <a:latin typeface="+mn-lt"/>
                <a:ea typeface="+mn-ea"/>
                <a:cs typeface="+mn-cs"/>
              </a:rPr>
              <a:t>: Sync your target schema and data with the source. This is only relevant for minimal-downtime migrations.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**Cutover**</a:t>
            </a:r>
            <a:r>
              <a:rPr lang="en-US" sz="1200" b="0" kern="1200" dirty="0">
                <a:solidFill>
                  <a:schemeClr val="tx1"/>
                </a:solidFill>
                <a:effectLst/>
                <a:latin typeface="+mn-lt"/>
                <a:ea typeface="+mn-ea"/>
                <a:cs typeface="+mn-cs"/>
              </a:rPr>
              <a:t>: Cut over from the source to the target environment. This is only relevant for minimal-downtime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*Post-migration*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**Remediate applications**</a:t>
            </a:r>
            <a:r>
              <a:rPr lang="en-US" sz="1200" b="0" kern="1200" dirty="0">
                <a:solidFill>
                  <a:schemeClr val="tx1"/>
                </a:solidFill>
                <a:effectLst/>
                <a:latin typeface="+mn-lt"/>
                <a:ea typeface="+mn-ea"/>
                <a:cs typeface="+mn-cs"/>
              </a:rPr>
              <a:t>: Iteratively make any necessary changes to your applications.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**Perform Tests**</a:t>
            </a:r>
            <a:r>
              <a:rPr lang="en-US" sz="1200" b="0" kern="1200" dirty="0">
                <a:solidFill>
                  <a:schemeClr val="tx1"/>
                </a:solidFill>
                <a:effectLst/>
                <a:latin typeface="+mn-lt"/>
                <a:ea typeface="+mn-ea"/>
                <a:cs typeface="+mn-cs"/>
              </a:rPr>
              <a:t>: Iteratively run functional and performance tests.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**Optimize**</a:t>
            </a:r>
            <a:r>
              <a:rPr lang="en-US" sz="1200" b="0" kern="1200" dirty="0">
                <a:solidFill>
                  <a:schemeClr val="tx1"/>
                </a:solidFill>
                <a:effectLst/>
                <a:latin typeface="+mn-lt"/>
                <a:ea typeface="+mn-ea"/>
                <a:cs typeface="+mn-cs"/>
              </a:rPr>
              <a:t>: Based on the tests you performed, address any performance issues and then retest to confirm the performance improvements.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47938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*Pre-migration*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**Discover**</a:t>
            </a:r>
            <a:r>
              <a:rPr lang="en-US" sz="1200" b="0" kern="1200" dirty="0">
                <a:solidFill>
                  <a:schemeClr val="tx1"/>
                </a:solidFill>
                <a:effectLst/>
                <a:latin typeface="+mn-lt"/>
                <a:ea typeface="+mn-ea"/>
                <a:cs typeface="+mn-cs"/>
              </a:rPr>
              <a:t>: Inventory your source database assets and perform an application stack discovery.</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**Assess**</a:t>
            </a:r>
            <a:r>
              <a:rPr lang="en-US" sz="1200" b="0" kern="1200" dirty="0">
                <a:solidFill>
                  <a:schemeClr val="tx1"/>
                </a:solidFill>
                <a:effectLst/>
                <a:latin typeface="+mn-lt"/>
                <a:ea typeface="+mn-ea"/>
                <a:cs typeface="+mn-cs"/>
              </a:rPr>
              <a:t>: Assess source workloads and fix recommendations.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**Convert**</a:t>
            </a:r>
            <a:r>
              <a:rPr lang="en-US" sz="1200" b="0" kern="1200" dirty="0">
                <a:solidFill>
                  <a:schemeClr val="tx1"/>
                </a:solidFill>
                <a:effectLst/>
                <a:latin typeface="+mn-lt"/>
                <a:ea typeface="+mn-ea"/>
                <a:cs typeface="+mn-cs"/>
              </a:rPr>
              <a:t>: Convert the source schema to work in the target environment. This is only relevant for heterogeneous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**Migrate schema, data, and objects**</a:t>
            </a:r>
            <a:r>
              <a:rPr lang="en-US" sz="1200" b="0" kern="1200" dirty="0">
                <a:solidFill>
                  <a:schemeClr val="tx1"/>
                </a:solidFill>
                <a:effectLst/>
                <a:latin typeface="+mn-lt"/>
                <a:ea typeface="+mn-ea"/>
                <a:cs typeface="+mn-cs"/>
              </a:rPr>
              <a:t>: Migrate the source schema and then migrate the source data to the target.</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**Sync data**</a:t>
            </a:r>
            <a:r>
              <a:rPr lang="en-US" sz="1200" b="0" kern="1200" dirty="0">
                <a:solidFill>
                  <a:schemeClr val="tx1"/>
                </a:solidFill>
                <a:effectLst/>
                <a:latin typeface="+mn-lt"/>
                <a:ea typeface="+mn-ea"/>
                <a:cs typeface="+mn-cs"/>
              </a:rPr>
              <a:t>: Sync your target schema and data with the source. This is only relevant for minimal-downtime migrations.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**Cutover**</a:t>
            </a:r>
            <a:r>
              <a:rPr lang="en-US" sz="1200" b="0" kern="1200" dirty="0">
                <a:solidFill>
                  <a:schemeClr val="tx1"/>
                </a:solidFill>
                <a:effectLst/>
                <a:latin typeface="+mn-lt"/>
                <a:ea typeface="+mn-ea"/>
                <a:cs typeface="+mn-cs"/>
              </a:rPr>
              <a:t>: Cut over from the source to the target environment. This is only relevant for minimal-downtime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*Post-migration*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**Remediate applications**</a:t>
            </a:r>
            <a:r>
              <a:rPr lang="en-US" sz="1200" b="0" kern="1200" dirty="0">
                <a:solidFill>
                  <a:schemeClr val="tx1"/>
                </a:solidFill>
                <a:effectLst/>
                <a:latin typeface="+mn-lt"/>
                <a:ea typeface="+mn-ea"/>
                <a:cs typeface="+mn-cs"/>
              </a:rPr>
              <a:t>: Iteratively make any necessary changes to your applications.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**Perform Tests**</a:t>
            </a:r>
            <a:r>
              <a:rPr lang="en-US" sz="1200" b="0" kern="1200" dirty="0">
                <a:solidFill>
                  <a:schemeClr val="tx1"/>
                </a:solidFill>
                <a:effectLst/>
                <a:latin typeface="+mn-lt"/>
                <a:ea typeface="+mn-ea"/>
                <a:cs typeface="+mn-cs"/>
              </a:rPr>
              <a:t>: Iteratively run functional and performance tests.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**Optimize**</a:t>
            </a:r>
            <a:r>
              <a:rPr lang="en-US" sz="1200" b="0" kern="1200" dirty="0">
                <a:solidFill>
                  <a:schemeClr val="tx1"/>
                </a:solidFill>
                <a:effectLst/>
                <a:latin typeface="+mn-lt"/>
                <a:ea typeface="+mn-ea"/>
                <a:cs typeface="+mn-cs"/>
              </a:rPr>
              <a:t>: Based on the tests you performed, address any performance issues and then retest to confirm the performance improvements.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81279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https://docs.microsoft.com/en-us/azure/sql-database/sql-database-read-scale-out</a:t>
            </a:r>
          </a:p>
          <a:p>
            <a:pPr marL="0" indent="0">
              <a:buFont typeface="Arial" panose="020B0604020202020204" pitchFamily="34" charset="0"/>
              <a:buNone/>
            </a:pPr>
            <a:endParaRPr lang="en-US" dirty="0"/>
          </a:p>
          <a:p>
            <a:pPr marL="0" indent="0">
              <a:buFont typeface="Arial" panose="020B0604020202020204" pitchFamily="34" charset="0"/>
              <a:buNone/>
            </a:pPr>
            <a:r>
              <a:rPr lang="en-US" sz="1200" b="0" i="0" u="none" strike="noStrike" kern="1200" dirty="0">
                <a:solidFill>
                  <a:schemeClr val="tx1"/>
                </a:solidFill>
                <a:effectLst/>
                <a:latin typeface="+mn-lt"/>
                <a:ea typeface="+mn-ea"/>
                <a:cs typeface="+mn-cs"/>
              </a:rPr>
              <a:t>As part of the </a:t>
            </a:r>
            <a:r>
              <a:rPr lang="en-US" sz="1200" b="0" i="0" u="sng" kern="1200" dirty="0">
                <a:solidFill>
                  <a:schemeClr val="tx1"/>
                </a:solidFill>
                <a:effectLst/>
                <a:latin typeface="+mn-lt"/>
                <a:ea typeface="+mn-ea"/>
                <a:cs typeface="+mn-cs"/>
                <a:hlinkClick r:id="rId3"/>
              </a:rPr>
              <a:t>High Availability architecture</a:t>
            </a:r>
            <a:r>
              <a:rPr lang="en-US" sz="1200" b="0" i="0" u="none" strike="noStrike" kern="1200" dirty="0">
                <a:solidFill>
                  <a:schemeClr val="tx1"/>
                </a:solidFill>
                <a:effectLst/>
                <a:latin typeface="+mn-lt"/>
                <a:ea typeface="+mn-ea"/>
                <a:cs typeface="+mn-cs"/>
              </a:rPr>
              <a:t>, each database in the Premium, Business Critical or Hyperscale service tier is automatically provisioned with a primary replica and several secondary replicas. The secondary replicas are provisioned with the same compute size as the primary replica. The </a:t>
            </a:r>
            <a:r>
              <a:rPr lang="en-US" sz="1200" b="1" i="0" u="none" strike="noStrike" kern="1200" dirty="0">
                <a:solidFill>
                  <a:schemeClr val="tx1"/>
                </a:solidFill>
                <a:effectLst/>
                <a:latin typeface="+mn-lt"/>
                <a:ea typeface="+mn-ea"/>
                <a:cs typeface="+mn-cs"/>
              </a:rPr>
              <a:t>Read Scale-Out</a:t>
            </a:r>
            <a:r>
              <a:rPr lang="en-US" sz="1200" b="0" i="0" u="none" strike="noStrike" kern="1200" dirty="0">
                <a:solidFill>
                  <a:schemeClr val="tx1"/>
                </a:solidFill>
                <a:effectLst/>
                <a:latin typeface="+mn-lt"/>
                <a:ea typeface="+mn-ea"/>
                <a:cs typeface="+mn-cs"/>
              </a:rPr>
              <a:t> feature allows you to load-balance SQL Database read-only workloads using the capacity of one of the read-only replicas instead of sharing the read-write replica. This way the read-only workload will be isolated from the main read-write workload and will not affect its performance. The feature is intended for the applications that include logically separated read-only workloads, such as analytics. They could gain performance benefits using this additional capacity at no extra cost.</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strike="noStrike" kern="1200" dirty="0">
                <a:solidFill>
                  <a:schemeClr val="tx1"/>
                </a:solidFill>
                <a:effectLst/>
                <a:latin typeface="+mn-lt"/>
                <a:ea typeface="+mn-ea"/>
                <a:cs typeface="+mn-cs"/>
              </a:rPr>
              <a:t>3 secondary replicas, 1 is read scale out with MI BC</a:t>
            </a: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9:22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50696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SQL MI includes numerous security tools that could be leveraged by Tailspin Toys, including:</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SQL Database Advance Data Security</a:t>
            </a:r>
          </a:p>
          <a:p>
            <a:pPr marL="628650" lvl="1" indent="-171450">
              <a:buFont typeface="Arial" panose="020B0604020202020204" pitchFamily="34" charset="0"/>
              <a:buChar char="•"/>
            </a:pPr>
            <a:r>
              <a:rPr lang="en-US" dirty="0"/>
              <a:t>SQL Data Discovery and Classification</a:t>
            </a:r>
          </a:p>
          <a:p>
            <a:pPr marL="628650" lvl="1" indent="-171450">
              <a:buFont typeface="Arial" panose="020B0604020202020204" pitchFamily="34" charset="0"/>
              <a:buChar char="•"/>
            </a:pPr>
            <a:r>
              <a:rPr lang="en-US" dirty="0"/>
              <a:t>SQL Vulnerability Assessment service</a:t>
            </a:r>
          </a:p>
          <a:p>
            <a:pPr marL="628650" lvl="1" indent="-171450">
              <a:buFont typeface="Arial" panose="020B0604020202020204" pitchFamily="34" charset="0"/>
              <a:buChar char="•"/>
            </a:pPr>
            <a:r>
              <a:rPr lang="en-US" dirty="0"/>
              <a:t>Advanced Threat Detection</a:t>
            </a:r>
          </a:p>
          <a:p>
            <a:pPr marL="171450" lvl="0" indent="-171450">
              <a:buFont typeface="Arial" panose="020B0604020202020204" pitchFamily="34" charset="0"/>
              <a:buChar char="•"/>
            </a:pPr>
            <a:r>
              <a:rPr lang="en-US" dirty="0"/>
              <a:t>Transparent Data Encryption</a:t>
            </a:r>
          </a:p>
          <a:p>
            <a:pPr marL="171450" lvl="0" indent="-171450">
              <a:buFont typeface="Arial" panose="020B0604020202020204" pitchFamily="34" charset="0"/>
              <a:buChar char="•"/>
            </a:pPr>
            <a:r>
              <a:rPr lang="en-US" dirty="0"/>
              <a:t>Dynamic Data Masking</a:t>
            </a:r>
          </a:p>
          <a:p>
            <a:pPr marL="171450" lvl="0" indent="-171450">
              <a:buFont typeface="Arial" panose="020B0604020202020204" pitchFamily="34" charset="0"/>
              <a:buChar char="•"/>
            </a:pPr>
            <a:r>
              <a:rPr lang="en-US" dirty="0"/>
              <a:t>Row-level security</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9:22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90713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11/6/2019 9:22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94548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11/6/2019 9:22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63400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Switch PPT!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65B1E1-3BDA-4523-8E4F-9C19D6D3CE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17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11/6/2019 9:22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8472282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11/6/2019 9:22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9534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Azure SQL Database is your </a:t>
            </a:r>
            <a:r>
              <a:rPr lang="en-US" b="1" dirty="0"/>
              <a:t>fully-managed relational database-as-a service: </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best and most economical cloud destination for your SQL Server data  </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Running on the Microsoft SQL Server engine means it’s high-performing, reliable, and secure  </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Use it to build data-driven applications/websites in the programming language of your choice, without needing to manage infrastructure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1. Save time and resources by </a:t>
            </a:r>
            <a:r>
              <a:rPr lang="en-US" b="1" dirty="0"/>
              <a:t>seamlessly migrating SQL Server data </a:t>
            </a:r>
            <a:r>
              <a:rPr lang="en-US" dirty="0"/>
              <a:t>to the cloud via a managed instance with a </a:t>
            </a:r>
            <a:r>
              <a:rPr lang="en-US" b="1" dirty="0"/>
              <a:t>full SQL Server programming surface area </a:t>
            </a:r>
            <a:r>
              <a:rPr lang="en-US" dirty="0"/>
              <a:t>that removes the need to re-architect the apps.</a:t>
            </a: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2. </a:t>
            </a:r>
            <a:r>
              <a:rPr lang="en-US" b="1" dirty="0"/>
              <a:t>Realize</a:t>
            </a:r>
            <a:r>
              <a:rPr lang="en-US" b="0" dirty="0"/>
              <a:t> </a:t>
            </a:r>
            <a:r>
              <a:rPr lang="en-US" b="1" dirty="0"/>
              <a:t>up to 212% ROI over 3 years by migrating your SQL Server workloads to SQL Database Managed Instance</a:t>
            </a:r>
            <a:r>
              <a:rPr lang="en-US" baseline="30000" dirty="0"/>
              <a:t>1</a:t>
            </a:r>
            <a:r>
              <a:rPr lang="en-US" dirty="0"/>
              <a:t> (according to recent Forrester Total Economic Impact study).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Microsoft offers economic incentives, such as the Azure Hybrid Benefit and reserved capacity pricing.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Maximize ROI of migrating to Azure, </a:t>
            </a:r>
            <a:r>
              <a:rPr lang="en-US" sz="1200" b="0" kern="1200" dirty="0">
                <a:solidFill>
                  <a:schemeClr val="tx1"/>
                </a:solidFill>
                <a:effectLst/>
                <a:latin typeface="+mn-lt"/>
                <a:ea typeface="+mn-ea"/>
                <a:cs typeface="+mn-cs"/>
              </a:rPr>
              <a:t>with</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savings of up to 80% versus license-included pricing.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Azure SQL Database is the most cost-effective cloud for SQL </a:t>
            </a:r>
            <a:r>
              <a:rPr lang="en-US" sz="1200" b="0" kern="1200" dirty="0">
                <a:solidFill>
                  <a:schemeClr val="tx1"/>
                </a:solidFill>
                <a:effectLst/>
                <a:latin typeface="+mn-lt"/>
                <a:ea typeface="+mn-ea"/>
                <a:cs typeface="+mn-cs"/>
              </a:rPr>
              <a:t>Server (AWS is 5x more expensive).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SQL Database </a:t>
            </a:r>
            <a:r>
              <a:rPr lang="en-US" b="1" dirty="0"/>
              <a:t>breakthrough productivity and performance </a:t>
            </a:r>
            <a:r>
              <a:rPr lang="en-US" dirty="0"/>
              <a:t>meets the demands of today’s apps.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Each database is isolated and portable</a:t>
            </a:r>
            <a:r>
              <a:rPr lang="en-US" dirty="0"/>
              <a:t>, each with its own service tier and guaranteed performance level.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Different performance levels for different needs, </a:t>
            </a:r>
            <a:r>
              <a:rPr lang="en-US" b="1" dirty="0"/>
              <a:t>enabling the pooling of databases </a:t>
            </a:r>
            <a:r>
              <a:rPr lang="en-US" dirty="0"/>
              <a:t>to maximize resources and investment.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Adjust performance with minimal downtime to your app and provide foundation for future growth: SQL Database supports very large databases (VLDB) without the headaches, enabling migration and </a:t>
            </a:r>
            <a:r>
              <a:rPr lang="en-US" b="1" dirty="0"/>
              <a:t>Hyperscale of your databases up to 100TB in constant time.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Dynamic scalability</a:t>
            </a:r>
            <a:r>
              <a:rPr lang="en-US" dirty="0"/>
              <a:t> enables your database to transparently respond to rapidly changing resource requirements, and you pay only for the resources you need when you need them.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In-memory technologies </a:t>
            </a:r>
            <a:r>
              <a:rPr lang="en-US" dirty="0"/>
              <a:t>enable r</a:t>
            </a:r>
            <a:r>
              <a:rPr lang="en-US" dirty="0">
                <a:solidFill>
                  <a:srgbClr val="128A04"/>
                </a:solidFill>
                <a:latin typeface="+mn-lt"/>
              </a:rPr>
              <a:t>eal-time business insight with </a:t>
            </a:r>
            <a:r>
              <a:rPr lang="en-US" sz="1200" b="0" kern="1200" dirty="0">
                <a:solidFill>
                  <a:schemeClr val="tx1"/>
                </a:solidFill>
                <a:effectLst/>
                <a:latin typeface="+mn-lt"/>
                <a:ea typeface="+mn-ea"/>
                <a:cs typeface="+mn-cs"/>
              </a:rPr>
              <a:t>up to 30x improved throughput and latency and up to 100x faster queries and reports.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4. </a:t>
            </a:r>
            <a:r>
              <a:rPr lang="en-US" sz="1200" b="1" i="0" u="none" strike="noStrike" kern="1200" dirty="0">
                <a:solidFill>
                  <a:schemeClr val="tx1"/>
                </a:solidFill>
                <a:effectLst/>
                <a:latin typeface="+mn-lt"/>
                <a:ea typeface="+mn-ea"/>
                <a:cs typeface="+mn-cs"/>
              </a:rPr>
              <a:t>Intelligent</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protection</a:t>
            </a:r>
            <a:r>
              <a:rPr lang="en-US" sz="1200" b="0" i="0" u="none" strike="noStrike" kern="1200" dirty="0">
                <a:solidFill>
                  <a:schemeClr val="tx1"/>
                </a:solidFill>
                <a:effectLst/>
                <a:latin typeface="+mn-lt"/>
                <a:ea typeface="+mn-ea"/>
                <a:cs typeface="+mn-cs"/>
              </a:rPr>
              <a:t> and industry-leading security and privacy capabilities allow you to: </a:t>
            </a:r>
          </a:p>
          <a:p>
            <a:pPr marL="628650" lvl="1"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Control access to your databases with </a:t>
            </a:r>
            <a:r>
              <a:rPr lang="en-US" sz="1200" b="1" i="0" u="none" strike="noStrike" kern="1200" dirty="0">
                <a:solidFill>
                  <a:schemeClr val="tx1"/>
                </a:solidFill>
                <a:effectLst/>
                <a:latin typeface="+mn-lt"/>
                <a:ea typeface="+mn-ea"/>
                <a:cs typeface="+mn-cs"/>
              </a:rPr>
              <a:t>multifactor authentication</a:t>
            </a:r>
          </a:p>
          <a:p>
            <a:pPr marL="628650" lvl="1"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Leave sensitive data encrypted while in use, with </a:t>
            </a:r>
            <a:r>
              <a:rPr lang="en-US" sz="1200" b="1" i="0" u="none" strike="noStrike" kern="1200" dirty="0">
                <a:solidFill>
                  <a:schemeClr val="tx1"/>
                </a:solidFill>
                <a:effectLst/>
                <a:latin typeface="+mn-lt"/>
                <a:ea typeface="+mn-ea"/>
                <a:cs typeface="+mn-cs"/>
              </a:rPr>
              <a:t>Always Encrypted</a:t>
            </a:r>
          </a:p>
          <a:p>
            <a:pPr marL="628650" lvl="1"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Monitor your databases for potential threats and vulnerabilities using </a:t>
            </a:r>
            <a:r>
              <a:rPr lang="en-US" sz="1200" b="1" i="0" u="none" strike="noStrike" kern="1200" dirty="0">
                <a:solidFill>
                  <a:schemeClr val="tx1"/>
                </a:solidFill>
                <a:effectLst/>
                <a:latin typeface="+mn-lt"/>
                <a:ea typeface="+mn-ea"/>
                <a:cs typeface="+mn-cs"/>
              </a:rPr>
              <a:t>Advanced Threat Protection</a:t>
            </a:r>
          </a:p>
          <a:p>
            <a:endParaRPr lang="en-US" sz="1200" b="1" kern="1200" dirty="0">
              <a:solidFill>
                <a:schemeClr val="tx1"/>
              </a:solidFill>
              <a:effectLst/>
              <a:latin typeface="+mn-lt"/>
              <a:ea typeface="+mn-ea"/>
              <a:cs typeface="+mn-cs"/>
            </a:endParaRPr>
          </a:p>
          <a:p>
            <a:pPr lvl="1"/>
            <a:r>
              <a:rPr lang="en-US" sz="1200" b="1" kern="1200" dirty="0">
                <a:solidFill>
                  <a:schemeClr val="tx1"/>
                </a:solidFill>
                <a:effectLst/>
                <a:latin typeface="+mn-lt"/>
                <a:ea typeface="+mn-ea"/>
                <a:cs typeface="+mn-cs"/>
              </a:rPr>
              <a:t>Protect your data and maintain business continuity with built-in high availability and business continuity tools.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Azure's </a:t>
            </a:r>
            <a:r>
              <a:rPr lang="en-US" sz="1200" b="1" kern="1200" dirty="0">
                <a:solidFill>
                  <a:schemeClr val="tx1"/>
                </a:solidFill>
                <a:effectLst/>
                <a:latin typeface="+mn-lt"/>
                <a:ea typeface="+mn-ea"/>
                <a:cs typeface="+mn-cs"/>
              </a:rPr>
              <a:t>financially-backed 99.99% availability SLA</a:t>
            </a:r>
            <a:r>
              <a:rPr lang="en-US" sz="1200" b="1"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powered by a global network of Microsoft-managed datacenters over 38 regions, helps keep your apps running 24/7. </a:t>
            </a:r>
            <a:endParaRPr lang="en-US" sz="1200" b="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1" kern="1200" dirty="0">
                <a:solidFill>
                  <a:schemeClr val="tx1"/>
                </a:solidFill>
                <a:effectLst/>
                <a:latin typeface="+mn-lt"/>
                <a:ea typeface="+mn-ea"/>
                <a:cs typeface="+mn-cs"/>
              </a:rPr>
              <a:t>Minimize data loss from disruptive events</a:t>
            </a:r>
            <a:r>
              <a:rPr lang="en-US" sz="1200" kern="1200" dirty="0">
                <a:solidFill>
                  <a:schemeClr val="tx1"/>
                </a:solidFill>
                <a:effectLst/>
                <a:latin typeface="+mn-lt"/>
                <a:ea typeface="+mn-ea"/>
                <a:cs typeface="+mn-cs"/>
              </a:rPr>
              <a:t> achieve recovery with recovery point objective (RPO) of </a:t>
            </a:r>
            <a:r>
              <a:rPr lang="en-US" sz="1200" i="1" kern="1200" dirty="0">
                <a:solidFill>
                  <a:schemeClr val="tx1"/>
                </a:solidFill>
                <a:effectLst/>
                <a:latin typeface="+mn-lt"/>
                <a:ea typeface="+mn-ea"/>
                <a:cs typeface="+mn-cs"/>
              </a:rPr>
              <a:t>less than 5 seconds</a:t>
            </a:r>
            <a:r>
              <a:rPr lang="en-US" sz="1200" kern="1200" dirty="0">
                <a:solidFill>
                  <a:schemeClr val="tx1"/>
                </a:solidFill>
                <a:effectLst/>
                <a:latin typeface="+mn-lt"/>
                <a:ea typeface="+mn-ea"/>
                <a:cs typeface="+mn-cs"/>
              </a:rPr>
              <a:t>. (AWS provides an RPO commitment of 5 minutes)</a:t>
            </a:r>
          </a:p>
          <a:p>
            <a:pPr marL="628650" lvl="1" indent="-171450">
              <a:buFont typeface="Arial" panose="020B0604020202020204" pitchFamily="34" charset="0"/>
              <a:buChar char="•"/>
            </a:pPr>
            <a:r>
              <a:rPr lang="en-US" sz="1200" b="1" kern="1200" dirty="0">
                <a:solidFill>
                  <a:schemeClr val="tx1"/>
                </a:solidFill>
                <a:effectLst/>
                <a:latin typeface="+mn-lt"/>
                <a:ea typeface="+mn-ea"/>
                <a:cs typeface="+mn-cs"/>
              </a:rPr>
              <a:t>Protect against data center outages with up to four readable secondary databases </a:t>
            </a:r>
            <a:r>
              <a:rPr lang="en-US" sz="1200" kern="1200" dirty="0">
                <a:solidFill>
                  <a:schemeClr val="tx1"/>
                </a:solidFill>
                <a:effectLst/>
                <a:latin typeface="+mn-lt"/>
                <a:ea typeface="+mn-ea"/>
                <a:cs typeface="+mn-cs"/>
              </a:rPr>
              <a:t>enabled through active geo-replication.</a:t>
            </a:r>
          </a:p>
          <a:p>
            <a:pPr marL="628650" lvl="1" indent="-171450">
              <a:buFont typeface="Arial" panose="020B0604020202020204" pitchFamily="34" charset="0"/>
              <a:buChar char="•"/>
            </a:pPr>
            <a:r>
              <a:rPr lang="en-US" sz="1200" b="1" kern="1200" dirty="0">
                <a:solidFill>
                  <a:schemeClr val="tx1"/>
                </a:solidFill>
                <a:effectLst/>
                <a:latin typeface="+mn-lt"/>
                <a:ea typeface="+mn-ea"/>
                <a:cs typeface="+mn-cs"/>
              </a:rPr>
              <a:t>Automatically create full, differential, and transaction log backups</a:t>
            </a:r>
            <a:r>
              <a:rPr lang="en-US" sz="1200" kern="1200" dirty="0">
                <a:solidFill>
                  <a:schemeClr val="tx1"/>
                </a:solidFill>
                <a:effectLst/>
                <a:latin typeface="+mn-lt"/>
                <a:ea typeface="+mn-ea"/>
                <a:cs typeface="+mn-cs"/>
              </a:rPr>
              <a:t> every 5 - 10 minutes.</a:t>
            </a:r>
          </a:p>
          <a:p>
            <a:pPr marL="628650" lvl="1" indent="-171450">
              <a:buFont typeface="Arial" panose="020B0604020202020204" pitchFamily="34" charset="0"/>
              <a:buChar char="•"/>
            </a:pPr>
            <a:r>
              <a:rPr lang="en-US" sz="1200" b="1" kern="1200" dirty="0">
                <a:solidFill>
                  <a:schemeClr val="tx1"/>
                </a:solidFill>
                <a:effectLst/>
                <a:latin typeface="+mn-lt"/>
                <a:ea typeface="+mn-ea"/>
                <a:cs typeface="+mn-cs"/>
              </a:rPr>
              <a:t>Restore an existing database to an earlier point in time up to 35 days</a:t>
            </a:r>
            <a:r>
              <a:rPr lang="en-US" sz="1200" kern="1200" dirty="0">
                <a:solidFill>
                  <a:schemeClr val="tx1"/>
                </a:solidFill>
                <a:effectLst/>
                <a:latin typeface="+mn-lt"/>
                <a:ea typeface="+mn-ea"/>
                <a:cs typeface="+mn-cs"/>
              </a:rPr>
              <a:t> on the same logical server.</a:t>
            </a:r>
          </a:p>
          <a:p>
            <a:pPr marL="628650" lvl="1"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r>
              <a:rPr lang="en-US" dirty="0"/>
              <a:t>5. SQL Database also has </a:t>
            </a:r>
            <a:r>
              <a:rPr lang="en-US" b="1" dirty="0"/>
              <a:t>built-in intelligence </a:t>
            </a:r>
            <a:r>
              <a:rPr lang="en-US" dirty="0"/>
              <a:t>that helps customers dramatically reduce the costs of running and managing databases and maximizes both the performance and security of their application.  </a:t>
            </a:r>
          </a:p>
          <a:p>
            <a:endParaRPr lang="en-US" dirty="0"/>
          </a:p>
          <a:p>
            <a:endParaRPr lang="en-US" dirty="0"/>
          </a:p>
          <a:p>
            <a:pPr rtl="0"/>
            <a:endParaRPr lang="en-US" dirty="0"/>
          </a:p>
          <a:p>
            <a:pPr rtl="0"/>
            <a:r>
              <a:rPr lang="en-US" dirty="0"/>
              <a:t>Source:</a:t>
            </a:r>
          </a:p>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30000" noProof="0" dirty="0">
                <a:ln>
                  <a:noFill/>
                </a:ln>
                <a:solidFill>
                  <a:schemeClr val="tx1">
                    <a:lumMod val="75000"/>
                  </a:schemeClr>
                </a:solidFill>
                <a:effectLst/>
                <a:uLnTx/>
                <a:uFillTx/>
                <a:latin typeface="Segoe UI" panose="020B0502040204020203" pitchFamily="34" charset="0"/>
                <a:cs typeface="Segoe UI" panose="020B0502040204020203" pitchFamily="34" charset="0"/>
              </a:rPr>
              <a:t>1</a:t>
            </a:r>
            <a:r>
              <a:rPr kumimoji="0" lang="en-US" sz="1200" b="0" i="0" u="none" strike="noStrike" kern="0" cap="none" spc="0" normalizeH="0" baseline="0" noProof="0" dirty="0">
                <a:ln>
                  <a:noFill/>
                </a:ln>
                <a:solidFill>
                  <a:schemeClr val="tx1">
                    <a:lumMod val="75000"/>
                  </a:schemeClr>
                </a:solidFill>
                <a:effectLst/>
                <a:uLnTx/>
                <a:uFillTx/>
                <a:latin typeface="Segoe UI" panose="020B0502040204020203" pitchFamily="34" charset="0"/>
                <a:cs typeface="Segoe UI" panose="020B0502040204020203" pitchFamily="34" charset="0"/>
              </a:rPr>
              <a:t>The Total Economic </a:t>
            </a:r>
            <a:r>
              <a:rPr kumimoji="0" lang="en-US" sz="1200" b="0" i="0" u="none" strike="noStrike" kern="0" cap="none" spc="0" normalizeH="0" baseline="0" noProof="0" dirty="0" err="1">
                <a:ln>
                  <a:noFill/>
                </a:ln>
                <a:solidFill>
                  <a:schemeClr val="tx1">
                    <a:lumMod val="75000"/>
                  </a:schemeClr>
                </a:solidFill>
                <a:effectLst/>
                <a:uLnTx/>
                <a:uFillTx/>
                <a:latin typeface="Segoe UI" panose="020B0502040204020203" pitchFamily="34" charset="0"/>
                <a:cs typeface="Segoe UI" panose="020B0502040204020203" pitchFamily="34" charset="0"/>
              </a:rPr>
              <a:t>Impact</a:t>
            </a:r>
            <a:r>
              <a:rPr kumimoji="0" lang="en-US" sz="1200" b="0" i="0" u="none" strike="noStrike" kern="0" cap="none" spc="0" normalizeH="0" baseline="30000" noProof="0" dirty="0" err="1">
                <a:ln>
                  <a:noFill/>
                </a:ln>
                <a:solidFill>
                  <a:schemeClr val="tx1">
                    <a:lumMod val="75000"/>
                  </a:schemeClr>
                </a:solidFill>
                <a:effectLst/>
                <a:uLnTx/>
                <a:uFillTx/>
                <a:latin typeface="Segoe UI" panose="020B0502040204020203" pitchFamily="34" charset="0"/>
                <a:cs typeface="Segoe UI" panose="020B0502040204020203" pitchFamily="34" charset="0"/>
              </a:rPr>
              <a:t>TM</a:t>
            </a:r>
            <a:r>
              <a:rPr kumimoji="0" lang="en-US" sz="1200" b="0" i="0" u="none" strike="noStrike" kern="0" cap="none" spc="0" normalizeH="0" baseline="0" noProof="0" dirty="0">
                <a:ln>
                  <a:noFill/>
                </a:ln>
                <a:solidFill>
                  <a:schemeClr val="tx1">
                    <a:lumMod val="75000"/>
                  </a:schemeClr>
                </a:solidFill>
                <a:effectLst/>
                <a:uLnTx/>
                <a:uFillTx/>
                <a:latin typeface="Segoe UI" panose="020B0502040204020203" pitchFamily="34" charset="0"/>
                <a:cs typeface="Segoe UI" panose="020B0502040204020203" pitchFamily="34" charset="0"/>
              </a:rPr>
              <a:t> of Microsoft Azure SQL Database Managed Instance, Forrester Consulting, September 2018</a:t>
            </a:r>
          </a:p>
          <a:p>
            <a:pPr marL="0" marR="0" lvl="0" indent="0" algn="l" defTabSz="931774" rtl="0" eaLnBrk="1" fontAlgn="auto" latinLnBrk="0" hangingPunct="1">
              <a:lnSpc>
                <a:spcPct val="100000"/>
              </a:lnSpc>
              <a:spcBef>
                <a:spcPts val="0"/>
              </a:spcBef>
              <a:spcAft>
                <a:spcPts val="0"/>
              </a:spcAft>
              <a:buClrTx/>
              <a:buSzTx/>
              <a:buFontTx/>
              <a:buNone/>
              <a:tabLst/>
              <a:defRPr/>
            </a:pPr>
            <a:r>
              <a:rPr lang="en-US" baseline="30000" dirty="0"/>
              <a:t>2</a:t>
            </a:r>
            <a:r>
              <a:rPr lang="en-US" dirty="0"/>
              <a:t> We guarantee at least 99.99% of the time customers will have connectivity between their single or elastic Basic, Standard, or Premium Microsoft Azure SQL Database and our Internet gateway. See “SLA for SQL Database” for more information (https://azure.microsoft.com/en-us/support/legal/sla/sql-database/v1_1/)</a:t>
            </a:r>
          </a:p>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tx1">
                  <a:lumMod val="75000"/>
                </a:schemeClr>
              </a:solidFill>
              <a:effectLst/>
              <a:uLnTx/>
              <a:uFillTx/>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8264DF-0A5C-4835-8CF4-1B7226355E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8733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11/6/2019 9:22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5844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11/6/2019 9:22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7605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panose="020B0604020202020204" pitchFamily="34" charset="0"/>
              <a:buChar char="•"/>
            </a:pPr>
            <a:r>
              <a:rPr lang="en-US" dirty="0">
                <a:hlinkClick r:id="rId3" tooltip="https://docs.microsoft.com/en-us/azure/sql-database/sql-database-business-continuity"/>
              </a:rPr>
              <a:t>Business continuity</a:t>
            </a:r>
            <a:r>
              <a:rPr lang="en-US" dirty="0"/>
              <a:t> enables your business to continue operating in the face of disruption, particularly to its computing infrastructure.</a:t>
            </a:r>
          </a:p>
          <a:p>
            <a:pPr lvl="0"/>
            <a:r>
              <a:rPr lang="en-US" dirty="0">
                <a:hlinkClick r:id="rId4" tooltip="https://docs.microsoft.com/en-us/azure/sql-database/sql-database-high-availability"/>
              </a:rPr>
              <a:t>High availability</a:t>
            </a:r>
            <a:r>
              <a:rPr lang="en-US" dirty="0"/>
              <a:t> of Azure SQL Database guarantees your databases are up and running 99.99% of the time, no need to worry about maintenance/downtimes.</a:t>
            </a:r>
          </a:p>
          <a:p>
            <a:pPr rtl="0" eaLnBrk="1" fontAlgn="ctr" latinLnBrk="0" hangingPunct="1"/>
            <a:r>
              <a:rPr lang="en-US" sz="1200" b="0" i="0" u="none" strike="noStrike" kern="1200" dirty="0">
                <a:solidFill>
                  <a:schemeClr val="tx1"/>
                </a:solidFill>
                <a:effectLst/>
                <a:latin typeface="+mn-lt"/>
                <a:ea typeface="+mn-ea"/>
                <a:cs typeface="+mn-cs"/>
              </a:rPr>
              <a:t>2 read replicas - GP</a:t>
            </a:r>
          </a:p>
          <a:p>
            <a:pPr rtl="0" eaLnBrk="1" fontAlgn="ctr" latinLnBrk="0" hangingPunct="1"/>
            <a:r>
              <a:rPr lang="it-IT" sz="1200" b="0" i="0" u="none" strike="noStrike" kern="1200" dirty="0">
                <a:solidFill>
                  <a:schemeClr val="tx1"/>
                </a:solidFill>
                <a:effectLst/>
                <a:latin typeface="+mn-lt"/>
                <a:ea typeface="+mn-ea"/>
                <a:cs typeface="+mn-cs"/>
              </a:rPr>
              <a:t>3 replicas, 1 read-scale replica, zone-redundant HA - BC</a:t>
            </a:r>
            <a:endParaRPr lang="en-US" sz="1200" b="0" i="0" u="none" strike="noStrike" kern="1200" dirty="0">
              <a:solidFill>
                <a:schemeClr val="tx1"/>
              </a:solidFill>
              <a:effectLst/>
              <a:latin typeface="+mn-lt"/>
              <a:ea typeface="+mn-ea"/>
              <a:cs typeface="+mn-cs"/>
            </a:endParaRPr>
          </a:p>
          <a:p>
            <a:pPr rtl="0" eaLnBrk="1" fontAlgn="ctr" latinLnBrk="0" hangingPunct="1"/>
            <a:r>
              <a:rPr lang="en-US" sz="1200" b="0" i="0" u="none" strike="noStrike" kern="1200" dirty="0">
                <a:solidFill>
                  <a:schemeClr val="tx1"/>
                </a:solidFill>
                <a:effectLst/>
                <a:latin typeface="+mn-lt"/>
                <a:ea typeface="+mn-ea"/>
                <a:cs typeface="+mn-cs"/>
              </a:rPr>
              <a:t>Primary read/write replica + up to 4 read replicas - HS</a:t>
            </a:r>
          </a:p>
          <a:p>
            <a:pPr lvl="0"/>
            <a:endParaRPr lang="en-US" dirty="0"/>
          </a:p>
          <a:p>
            <a:pPr lvl="0"/>
            <a:r>
              <a:rPr lang="en-US" dirty="0">
                <a:hlinkClick r:id="rId5" tooltip="https://docs.microsoft.com/en-us/azure/sql-database/sql-database-automated-backups"/>
              </a:rPr>
              <a:t>Automated backups</a:t>
            </a:r>
            <a:r>
              <a:rPr lang="en-US" dirty="0"/>
              <a:t> are created and use Azure read-access geo-redundant storage (RA-GRS) to provide geo-redundancy.</a:t>
            </a:r>
          </a:p>
          <a:p>
            <a:pPr lvl="0"/>
            <a:r>
              <a:rPr lang="en-US" dirty="0"/>
              <a:t>Also Point in Time restore</a:t>
            </a:r>
          </a:p>
          <a:p>
            <a:pPr lvl="0"/>
            <a:r>
              <a:rPr lang="en-US" dirty="0">
                <a:hlinkClick r:id="rId6" tooltip="https://docs.microsoft.com/en-us/azure/sql-database/sql-database-long-term-retention"/>
              </a:rPr>
              <a:t>Long term backup retention</a:t>
            </a:r>
            <a:r>
              <a:rPr lang="en-US" dirty="0"/>
              <a:t> enables you to store specific full databases for up to 10 years.</a:t>
            </a:r>
          </a:p>
          <a:p>
            <a:pPr lvl="0"/>
            <a:endParaRPr lang="en-US" dirty="0"/>
          </a:p>
          <a:p>
            <a:pPr lvl="0"/>
            <a:r>
              <a:rPr lang="en-US" dirty="0">
                <a:hlinkClick r:id="rId7" tooltip="https://docs.microsoft.com/en-us/azure/sql-database/sql-database-geo-replication-overview"/>
              </a:rPr>
              <a:t>Geo-replication</a:t>
            </a:r>
            <a:r>
              <a:rPr lang="en-US" dirty="0"/>
              <a:t> by creating readable replicas of your database in the same or different data center (region). You can manually failover to readable replicas</a:t>
            </a:r>
          </a:p>
          <a:p>
            <a:pPr lvl="0"/>
            <a:r>
              <a:rPr lang="en-US" dirty="0"/>
              <a:t>Also Auto-failover groups allows an application to recover in case of a data center outage</a:t>
            </a:r>
          </a:p>
          <a:p>
            <a:pPr lvl="0"/>
            <a:endParaRPr lang="en-US" dirty="0"/>
          </a:p>
          <a:p>
            <a:pPr lvl="0">
              <a:buFont typeface="Arial" panose="020B0604020202020204" pitchFamily="34" charset="0"/>
              <a:buChar char="•"/>
            </a:pPr>
            <a:r>
              <a:rPr lang="en-US" dirty="0">
                <a:hlinkClick r:id="rId8" tooltip="https://docs.microsoft.com/en-us/azure/sql-database/sql-database-scale-resources"/>
              </a:rPr>
              <a:t>Scale</a:t>
            </a:r>
            <a:r>
              <a:rPr lang="en-US" dirty="0"/>
              <a:t> by easily adding more resources (CPU, memory, storage) without long provisioning.</a:t>
            </a:r>
          </a:p>
          <a:p>
            <a:pPr lvl="0"/>
            <a:r>
              <a:rPr lang="en-US" dirty="0">
                <a:hlinkClick r:id="rId9" tooltip="https://docs.microsoft.com/en-us/azure/sql-database/sql-database-security-index"/>
              </a:rPr>
              <a:t>Advanced security</a:t>
            </a:r>
            <a:r>
              <a:rPr lang="en-US" dirty="0"/>
              <a:t> detects threats and vulnerabilities in your databases and enables you to secure your data.</a:t>
            </a:r>
          </a:p>
          <a:p>
            <a:pPr lvl="0"/>
            <a:r>
              <a:rPr lang="en-US" dirty="0">
                <a:hlinkClick r:id="rId10" tooltip="https://docs.microsoft.com/en-us/azure/sql-database/sql-database-automatic-tuning"/>
              </a:rPr>
              <a:t>Automatic tuning</a:t>
            </a:r>
            <a:r>
              <a:rPr lang="en-US" dirty="0"/>
              <a:t> analyzes your workload and provides you the recommendations that can optimize performance of your applications by adding indexes, removing unused indexes, and automatically fixing the query plan issues.</a:t>
            </a:r>
          </a:p>
          <a:p>
            <a:pPr lvl="0"/>
            <a:r>
              <a:rPr lang="en-US" dirty="0">
                <a:hlinkClick r:id="rId11" tooltip="https://docs.microsoft.com/en-us/azure/log-analytics/log-analytics-azure-sql"/>
              </a:rPr>
              <a:t>Built-in monitoring</a:t>
            </a:r>
            <a:r>
              <a:rPr lang="en-US" dirty="0"/>
              <a:t> capabilities enable you to get the insights into performance of your databases and workload, and troubleshoot the performance issues.</a:t>
            </a:r>
          </a:p>
          <a:p>
            <a:pPr lvl="0"/>
            <a:r>
              <a:rPr lang="en-US" dirty="0">
                <a:hlinkClick r:id="rId12" tooltip="https://docs.microsoft.com/en-us/azure/sql-database/sql-database-intelligent-insights"/>
              </a:rPr>
              <a:t>Built-in intelligence</a:t>
            </a:r>
            <a:r>
              <a:rPr lang="en-US" dirty="0"/>
              <a:t> automatically identifies the potential issues in your workload and provides you the recommendations that can help you to fix the problems.</a:t>
            </a:r>
          </a:p>
          <a:p>
            <a:pPr lvl="0"/>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11/6/2019 9:22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0921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Configurable could be replaced with “choice of automation”</a:t>
            </a:r>
          </a:p>
          <a:p>
            <a:pPr lvl="0"/>
            <a:endParaRPr lang="en-US" dirty="0"/>
          </a:p>
          <a:p>
            <a:r>
              <a:rPr lang="en-US" sz="1200" kern="1200" dirty="0">
                <a:solidFill>
                  <a:schemeClr val="tx1"/>
                </a:solidFill>
                <a:effectLst/>
                <a:latin typeface="+mn-lt"/>
                <a:ea typeface="+mn-ea"/>
                <a:cs typeface="+mn-cs"/>
              </a:rPr>
              <a:t>SQL VM with defaults; “automated security patching” comes as built-in.</a:t>
            </a:r>
          </a:p>
          <a:p>
            <a:r>
              <a:rPr lang="en-US" sz="1200" kern="1200" dirty="0">
                <a:solidFill>
                  <a:schemeClr val="tx1"/>
                </a:solidFill>
                <a:effectLst/>
                <a:latin typeface="+mn-lt"/>
                <a:ea typeface="+mn-ea"/>
                <a:cs typeface="+mn-cs"/>
              </a:rPr>
              <a:t>But, can use services (automations provided by Microsoft for free) to enable:</a:t>
            </a:r>
          </a:p>
          <a:p>
            <a:pPr lvl="0"/>
            <a:r>
              <a:rPr lang="en-US" sz="1200" kern="1200" dirty="0">
                <a:solidFill>
                  <a:schemeClr val="tx1"/>
                </a:solidFill>
                <a:effectLst/>
                <a:latin typeface="+mn-lt"/>
                <a:ea typeface="+mn-ea"/>
                <a:cs typeface="+mn-cs"/>
              </a:rPr>
              <a:t>-HA for an SLA they choose, either 99.95% or 99.99%</a:t>
            </a:r>
          </a:p>
          <a:p>
            <a:pPr lvl="0"/>
            <a:r>
              <a:rPr lang="en-US" sz="1200" kern="1200" dirty="0">
                <a:solidFill>
                  <a:schemeClr val="tx1"/>
                </a:solidFill>
                <a:effectLst/>
                <a:latin typeface="+mn-lt"/>
                <a:ea typeface="+mn-ea"/>
                <a:cs typeface="+mn-cs"/>
              </a:rPr>
              <a:t>-Automated backup</a:t>
            </a:r>
          </a:p>
          <a:p>
            <a:pPr lvl="0"/>
            <a:r>
              <a:rPr lang="en-US" sz="1200" kern="1200" dirty="0">
                <a:solidFill>
                  <a:schemeClr val="tx1"/>
                </a:solidFill>
                <a:effectLst/>
                <a:latin typeface="+mn-lt"/>
                <a:ea typeface="+mn-ea"/>
                <a:cs typeface="+mn-cs"/>
              </a:rPr>
              <a:t>-Advanced threat detection and vulnerability assessment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They can do the followings manually, but we do not have an automation for that:</a:t>
            </a:r>
          </a:p>
          <a:p>
            <a:pPr lvl="0"/>
            <a:r>
              <a:rPr lang="en-US" sz="1200" kern="1200" dirty="0">
                <a:solidFill>
                  <a:schemeClr val="tx1"/>
                </a:solidFill>
                <a:effectLst/>
                <a:latin typeface="+mn-lt"/>
                <a:ea typeface="+mn-ea"/>
                <a:cs typeface="+mn-cs"/>
              </a:rPr>
              <a:t>-Add readable DR replica in same region; different zone</a:t>
            </a:r>
          </a:p>
          <a:p>
            <a:pPr lvl="0"/>
            <a:r>
              <a:rPr lang="en-US" sz="1200" kern="1200" dirty="0">
                <a:solidFill>
                  <a:schemeClr val="tx1"/>
                </a:solidFill>
                <a:effectLst/>
                <a:latin typeface="+mn-lt"/>
                <a:ea typeface="+mn-ea"/>
                <a:cs typeface="+mn-cs"/>
              </a:rPr>
              <a:t>-Add a Geo-Dr replica</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With VM deployment type they can “Control” the level of </a:t>
            </a:r>
            <a:r>
              <a:rPr lang="en-US" sz="1200" kern="1200" dirty="0" err="1">
                <a:solidFill>
                  <a:schemeClr val="tx1"/>
                </a:solidFill>
                <a:effectLst/>
                <a:latin typeface="+mn-lt"/>
                <a:ea typeface="+mn-ea"/>
                <a:cs typeface="+mn-cs"/>
              </a:rPr>
              <a:t>Managebility</a:t>
            </a:r>
            <a:r>
              <a:rPr lang="en-US" sz="1200" kern="1200" dirty="0">
                <a:solidFill>
                  <a:schemeClr val="tx1"/>
                </a:solidFill>
                <a:effectLst/>
                <a:latin typeface="+mn-lt"/>
                <a:ea typeface="+mn-ea"/>
                <a:cs typeface="+mn-cs"/>
              </a:rPr>
              <a:t> they prefer.</a:t>
            </a:r>
          </a:p>
          <a:p>
            <a:r>
              <a:rPr lang="en-US" sz="1200" kern="1200" dirty="0">
                <a:solidFill>
                  <a:schemeClr val="tx1"/>
                </a:solidFill>
                <a:effectLst/>
                <a:latin typeface="+mn-lt"/>
                <a:ea typeface="+mn-ea"/>
                <a:cs typeface="+mn-cs"/>
              </a:rPr>
              <a:t>E.g., do not have to sacrifice their patching or update policies to get automated HADR. </a:t>
            </a:r>
          </a:p>
          <a:p>
            <a:r>
              <a:rPr lang="en-US" sz="1200" kern="1200" dirty="0">
                <a:solidFill>
                  <a:schemeClr val="tx1"/>
                </a:solidFill>
                <a:effectLst/>
                <a:latin typeface="+mn-lt"/>
                <a:ea typeface="+mn-ea"/>
                <a:cs typeface="+mn-cs"/>
              </a:rPr>
              <a:t>Can choose form available administration services and configure only the ones they prefer.</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Flexible platform where you can add-on the services they want and keep manual maintenance on others.</a:t>
            </a:r>
          </a:p>
          <a:p>
            <a:pPr lvl="0"/>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11/6/2019 9:22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35758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7.xml"/><Relationship Id="rId4" Type="http://schemas.openxmlformats.org/officeDocument/2006/relationships/image" Target="../media/image37.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7.xml"/><Relationship Id="rId4" Type="http://schemas.openxmlformats.org/officeDocument/2006/relationships/image" Target="../media/image37.jp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7.xml"/><Relationship Id="rId4" Type="http://schemas.openxmlformats.org/officeDocument/2006/relationships/image" Target="../media/image37.jpg"/></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g"/><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10.xml"/><Relationship Id="rId4" Type="http://schemas.openxmlformats.org/officeDocument/2006/relationships/image" Target="../media/image24.jp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Master" Target="../slideMasters/slideMaster10.xml"/><Relationship Id="rId4" Type="http://schemas.openxmlformats.org/officeDocument/2006/relationships/image" Target="../media/image29.jpg"/></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5.xml"/><Relationship Id="rId4" Type="http://schemas.openxmlformats.org/officeDocument/2006/relationships/image" Target="../media/image2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Master" Target="../slideMasters/slideMaster5.xml"/><Relationship Id="rId4" Type="http://schemas.openxmlformats.org/officeDocument/2006/relationships/image" Target="../media/image29.jp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emf"/><Relationship Id="rId1" Type="http://schemas.openxmlformats.org/officeDocument/2006/relationships/slideMaster" Target="../slideMasters/slideMaster6.xml"/><Relationship Id="rId4" Type="http://schemas.openxmlformats.org/officeDocument/2006/relationships/image" Target="../media/image34.png"/></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6.xml"/><Relationship Id="rId4" Type="http://schemas.openxmlformats.org/officeDocument/2006/relationships/image" Target="../media/image37.jp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6.xml"/><Relationship Id="rId4" Type="http://schemas.openxmlformats.org/officeDocument/2006/relationships/image" Target="../media/image37.jp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6.xml"/><Relationship Id="rId4" Type="http://schemas.openxmlformats.org/officeDocument/2006/relationships/image" Target="../media/image37.jpg"/></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435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78437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46509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02356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71670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7904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10259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19"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8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5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59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58921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079618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5514799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39838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5443688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88377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2"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369353"/>
          </a:xfrm>
        </p:spPr>
        <p:txBody>
          <a:bodyPr/>
          <a:lstStyle>
            <a:lvl1pPr marL="0" indent="0" algn="l">
              <a:buNone/>
              <a:defRPr sz="2400" b="1" i="0" spc="-60" baseline="0">
                <a:latin typeface="Segoe UI Semibold" charset="0"/>
                <a:ea typeface="Segoe UI Semibold" charset="0"/>
                <a:cs typeface="Segoe UI Semibold" charset="0"/>
              </a:defRPr>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Tree>
    <p:extLst>
      <p:ext uri="{BB962C8B-B14F-4D97-AF65-F5344CB8AC3E}">
        <p14:creationId xmlns:p14="http://schemas.microsoft.com/office/powerpoint/2010/main" val="186105885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1078785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Tree>
    <p:extLst>
      <p:ext uri="{BB962C8B-B14F-4D97-AF65-F5344CB8AC3E}">
        <p14:creationId xmlns:p14="http://schemas.microsoft.com/office/powerpoint/2010/main" val="28097294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14741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81568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57867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06130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15008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754000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186609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4234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927669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740355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146346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5716534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9658633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634442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028786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646078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716601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8809260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25972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747123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088076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902564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55454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94914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167704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80989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095039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205281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435715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20122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093576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3356043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46ACC-00F9-4D70-B422-790ECFA24B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82204D-2DAE-4AB5-9B05-3899283AB5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21EC89-F3BC-4E4B-8564-29EB0556F7F1}"/>
              </a:ext>
            </a:extLst>
          </p:cNvPr>
          <p:cNvSpPr>
            <a:spLocks noGrp="1"/>
          </p:cNvSpPr>
          <p:nvPr>
            <p:ph type="dt" sz="half" idx="10"/>
          </p:nvPr>
        </p:nvSpPr>
        <p:spPr/>
        <p:txBody>
          <a:bodyPr/>
          <a:lstStyle/>
          <a:p>
            <a:fld id="{FBDAE4F9-EBB8-48DE-8E1D-68938C296561}" type="datetimeFigureOut">
              <a:rPr lang="en-US" smtClean="0"/>
              <a:t>11/6/2019</a:t>
            </a:fld>
            <a:endParaRPr lang="en-US"/>
          </a:p>
        </p:txBody>
      </p:sp>
      <p:sp>
        <p:nvSpPr>
          <p:cNvPr id="5" name="Footer Placeholder 4">
            <a:extLst>
              <a:ext uri="{FF2B5EF4-FFF2-40B4-BE49-F238E27FC236}">
                <a16:creationId xmlns:a16="http://schemas.microsoft.com/office/drawing/2014/main" id="{77168E04-5ED4-42E1-9B4A-BC31627AE8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7C54C-FFC4-4947-B9A5-13EA82EDB99A}"/>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51071217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378F8-1EFF-462C-9A77-C57D725028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5AF50-6021-498D-8669-E963FDE157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3F3ED2-3E3E-43F3-98A7-12FBC4C59F65}"/>
              </a:ext>
            </a:extLst>
          </p:cNvPr>
          <p:cNvSpPr>
            <a:spLocks noGrp="1"/>
          </p:cNvSpPr>
          <p:nvPr>
            <p:ph type="dt" sz="half" idx="10"/>
          </p:nvPr>
        </p:nvSpPr>
        <p:spPr/>
        <p:txBody>
          <a:bodyPr/>
          <a:lstStyle/>
          <a:p>
            <a:fld id="{FBDAE4F9-EBB8-48DE-8E1D-68938C296561}" type="datetimeFigureOut">
              <a:rPr lang="en-US" smtClean="0"/>
              <a:t>11/6/2019</a:t>
            </a:fld>
            <a:endParaRPr lang="en-US"/>
          </a:p>
        </p:txBody>
      </p:sp>
      <p:sp>
        <p:nvSpPr>
          <p:cNvPr id="5" name="Footer Placeholder 4">
            <a:extLst>
              <a:ext uri="{FF2B5EF4-FFF2-40B4-BE49-F238E27FC236}">
                <a16:creationId xmlns:a16="http://schemas.microsoft.com/office/drawing/2014/main" id="{DC4E34B5-074B-444E-BD05-4D556E2F7B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85C21C-6041-4455-A12A-8B19BE99E115}"/>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411754439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9F3A7-F6BC-4C96-85DA-6B6B31B1E6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A3D109-C961-4D34-ACBB-D556AABBBD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336DE7-22A3-41D2-8AD5-47F2158BF939}"/>
              </a:ext>
            </a:extLst>
          </p:cNvPr>
          <p:cNvSpPr>
            <a:spLocks noGrp="1"/>
          </p:cNvSpPr>
          <p:nvPr>
            <p:ph type="dt" sz="half" idx="10"/>
          </p:nvPr>
        </p:nvSpPr>
        <p:spPr/>
        <p:txBody>
          <a:bodyPr/>
          <a:lstStyle/>
          <a:p>
            <a:fld id="{FBDAE4F9-EBB8-48DE-8E1D-68938C296561}" type="datetimeFigureOut">
              <a:rPr lang="en-US" smtClean="0"/>
              <a:t>11/6/2019</a:t>
            </a:fld>
            <a:endParaRPr lang="en-US"/>
          </a:p>
        </p:txBody>
      </p:sp>
      <p:sp>
        <p:nvSpPr>
          <p:cNvPr id="5" name="Footer Placeholder 4">
            <a:extLst>
              <a:ext uri="{FF2B5EF4-FFF2-40B4-BE49-F238E27FC236}">
                <a16:creationId xmlns:a16="http://schemas.microsoft.com/office/drawing/2014/main" id="{BEEE5565-F633-4E5F-9EBF-CB814EB7FD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F993D5-A01F-4E43-BF2D-F40E6725734A}"/>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356690348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E9A67-E5C8-4A05-A076-B6C192C4B3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0797FF-8C10-461E-9F57-2F6DEEEEFFD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7A5B19-F6F3-4B4D-8BE3-3AC719AD35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E3E907D-A038-4737-838A-07C19C129831}"/>
              </a:ext>
            </a:extLst>
          </p:cNvPr>
          <p:cNvSpPr>
            <a:spLocks noGrp="1"/>
          </p:cNvSpPr>
          <p:nvPr>
            <p:ph type="dt" sz="half" idx="10"/>
          </p:nvPr>
        </p:nvSpPr>
        <p:spPr/>
        <p:txBody>
          <a:bodyPr/>
          <a:lstStyle/>
          <a:p>
            <a:fld id="{FBDAE4F9-EBB8-48DE-8E1D-68938C296561}" type="datetimeFigureOut">
              <a:rPr lang="en-US" smtClean="0"/>
              <a:t>11/6/2019</a:t>
            </a:fld>
            <a:endParaRPr lang="en-US"/>
          </a:p>
        </p:txBody>
      </p:sp>
      <p:sp>
        <p:nvSpPr>
          <p:cNvPr id="6" name="Footer Placeholder 5">
            <a:extLst>
              <a:ext uri="{FF2B5EF4-FFF2-40B4-BE49-F238E27FC236}">
                <a16:creationId xmlns:a16="http://schemas.microsoft.com/office/drawing/2014/main" id="{42BC3CC2-8BD1-4F95-BF02-728DADE284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66C37E-EF02-45BE-909B-726B3F41F3BE}"/>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334591855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04FBF-E9C0-4634-9A8D-7586F1FC84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D0A315-D40B-4017-9BED-9394C8FB87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9F5899-034D-4C0C-B6CF-982073BF6D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783423-60E0-47F4-8C54-1364DBA9D7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7E7168-C1E2-4991-B43E-9C57284334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57EB92-4B1C-44AD-AB13-A6E0843CAB09}"/>
              </a:ext>
            </a:extLst>
          </p:cNvPr>
          <p:cNvSpPr>
            <a:spLocks noGrp="1"/>
          </p:cNvSpPr>
          <p:nvPr>
            <p:ph type="dt" sz="half" idx="10"/>
          </p:nvPr>
        </p:nvSpPr>
        <p:spPr/>
        <p:txBody>
          <a:bodyPr/>
          <a:lstStyle/>
          <a:p>
            <a:fld id="{FBDAE4F9-EBB8-48DE-8E1D-68938C296561}" type="datetimeFigureOut">
              <a:rPr lang="en-US" smtClean="0"/>
              <a:t>11/6/2019</a:t>
            </a:fld>
            <a:endParaRPr lang="en-US"/>
          </a:p>
        </p:txBody>
      </p:sp>
      <p:sp>
        <p:nvSpPr>
          <p:cNvPr id="8" name="Footer Placeholder 7">
            <a:extLst>
              <a:ext uri="{FF2B5EF4-FFF2-40B4-BE49-F238E27FC236}">
                <a16:creationId xmlns:a16="http://schemas.microsoft.com/office/drawing/2014/main" id="{6906D78A-17E4-4F2C-B369-BCFDA4C998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BD130C-C195-4651-AC16-50D472ED03D4}"/>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234048498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37CA7-1870-4CBD-8B18-C44F4411F1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494A2F-87D1-4F36-8823-1A74C615667A}"/>
              </a:ext>
            </a:extLst>
          </p:cNvPr>
          <p:cNvSpPr>
            <a:spLocks noGrp="1"/>
          </p:cNvSpPr>
          <p:nvPr>
            <p:ph type="dt" sz="half" idx="10"/>
          </p:nvPr>
        </p:nvSpPr>
        <p:spPr/>
        <p:txBody>
          <a:bodyPr/>
          <a:lstStyle/>
          <a:p>
            <a:fld id="{FBDAE4F9-EBB8-48DE-8E1D-68938C296561}" type="datetimeFigureOut">
              <a:rPr lang="en-US" smtClean="0"/>
              <a:t>11/6/2019</a:t>
            </a:fld>
            <a:endParaRPr lang="en-US"/>
          </a:p>
        </p:txBody>
      </p:sp>
      <p:sp>
        <p:nvSpPr>
          <p:cNvPr id="4" name="Footer Placeholder 3">
            <a:extLst>
              <a:ext uri="{FF2B5EF4-FFF2-40B4-BE49-F238E27FC236}">
                <a16:creationId xmlns:a16="http://schemas.microsoft.com/office/drawing/2014/main" id="{752A31E2-C451-47D7-B8AD-23829EC94F5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BA4958-EDB1-4020-91E0-7CD660048EF7}"/>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107542942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158351-AC94-4202-86D4-963DF43DCF72}"/>
              </a:ext>
            </a:extLst>
          </p:cNvPr>
          <p:cNvSpPr>
            <a:spLocks noGrp="1"/>
          </p:cNvSpPr>
          <p:nvPr>
            <p:ph type="dt" sz="half" idx="10"/>
          </p:nvPr>
        </p:nvSpPr>
        <p:spPr/>
        <p:txBody>
          <a:bodyPr/>
          <a:lstStyle/>
          <a:p>
            <a:fld id="{FBDAE4F9-EBB8-48DE-8E1D-68938C296561}" type="datetimeFigureOut">
              <a:rPr lang="en-US" smtClean="0"/>
              <a:t>11/6/2019</a:t>
            </a:fld>
            <a:endParaRPr lang="en-US"/>
          </a:p>
        </p:txBody>
      </p:sp>
      <p:sp>
        <p:nvSpPr>
          <p:cNvPr id="3" name="Footer Placeholder 2">
            <a:extLst>
              <a:ext uri="{FF2B5EF4-FFF2-40B4-BE49-F238E27FC236}">
                <a16:creationId xmlns:a16="http://schemas.microsoft.com/office/drawing/2014/main" id="{05AA06A1-0A04-4D06-BE8C-E150BADE68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F46594-BBBD-4499-A15F-20ADEFACA945}"/>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390066803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9E57F-C73C-47B4-B6E7-F205176653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E11336-659C-4219-8966-E06FEA7DEC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F6E4D12-0239-4C0A-A2B9-2208D9D28B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0D9B3D-3005-40A0-AC02-372B92D4A90F}"/>
              </a:ext>
            </a:extLst>
          </p:cNvPr>
          <p:cNvSpPr>
            <a:spLocks noGrp="1"/>
          </p:cNvSpPr>
          <p:nvPr>
            <p:ph type="dt" sz="half" idx="10"/>
          </p:nvPr>
        </p:nvSpPr>
        <p:spPr/>
        <p:txBody>
          <a:bodyPr/>
          <a:lstStyle/>
          <a:p>
            <a:fld id="{FBDAE4F9-EBB8-48DE-8E1D-68938C296561}" type="datetimeFigureOut">
              <a:rPr lang="en-US" smtClean="0"/>
              <a:t>11/6/2019</a:t>
            </a:fld>
            <a:endParaRPr lang="en-US"/>
          </a:p>
        </p:txBody>
      </p:sp>
      <p:sp>
        <p:nvSpPr>
          <p:cNvPr id="6" name="Footer Placeholder 5">
            <a:extLst>
              <a:ext uri="{FF2B5EF4-FFF2-40B4-BE49-F238E27FC236}">
                <a16:creationId xmlns:a16="http://schemas.microsoft.com/office/drawing/2014/main" id="{959C0891-27B6-4594-945F-F7C132ABB3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A544FC-0A0F-4C95-BD01-7F85635D394F}"/>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34834024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1985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FC02D-A075-4B81-9449-6195216A3A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3966C2-3AD4-4D9A-91E9-5B3141156D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41804D-DD2B-49E1-9AF1-78823180E2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838970-C76E-4532-B617-FEF6CE918BC2}"/>
              </a:ext>
            </a:extLst>
          </p:cNvPr>
          <p:cNvSpPr>
            <a:spLocks noGrp="1"/>
          </p:cNvSpPr>
          <p:nvPr>
            <p:ph type="dt" sz="half" idx="10"/>
          </p:nvPr>
        </p:nvSpPr>
        <p:spPr/>
        <p:txBody>
          <a:bodyPr/>
          <a:lstStyle/>
          <a:p>
            <a:fld id="{FBDAE4F9-EBB8-48DE-8E1D-68938C296561}" type="datetimeFigureOut">
              <a:rPr lang="en-US" smtClean="0"/>
              <a:t>11/6/2019</a:t>
            </a:fld>
            <a:endParaRPr lang="en-US"/>
          </a:p>
        </p:txBody>
      </p:sp>
      <p:sp>
        <p:nvSpPr>
          <p:cNvPr id="6" name="Footer Placeholder 5">
            <a:extLst>
              <a:ext uri="{FF2B5EF4-FFF2-40B4-BE49-F238E27FC236}">
                <a16:creationId xmlns:a16="http://schemas.microsoft.com/office/drawing/2014/main" id="{04351095-1AD6-4CD6-AF6C-268FF97814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008C42-F7FD-482C-A1A3-58ACC5F368C8}"/>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315317442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DBCA0-88D0-4544-A6FC-B5A882AD6D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5A924A-83DC-4361-A995-0386E26B53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26B8C3-5861-4161-99F7-75BA00F554F4}"/>
              </a:ext>
            </a:extLst>
          </p:cNvPr>
          <p:cNvSpPr>
            <a:spLocks noGrp="1"/>
          </p:cNvSpPr>
          <p:nvPr>
            <p:ph type="dt" sz="half" idx="10"/>
          </p:nvPr>
        </p:nvSpPr>
        <p:spPr/>
        <p:txBody>
          <a:bodyPr/>
          <a:lstStyle/>
          <a:p>
            <a:fld id="{FBDAE4F9-EBB8-48DE-8E1D-68938C296561}" type="datetimeFigureOut">
              <a:rPr lang="en-US" smtClean="0"/>
              <a:t>11/6/2019</a:t>
            </a:fld>
            <a:endParaRPr lang="en-US"/>
          </a:p>
        </p:txBody>
      </p:sp>
      <p:sp>
        <p:nvSpPr>
          <p:cNvPr id="5" name="Footer Placeholder 4">
            <a:extLst>
              <a:ext uri="{FF2B5EF4-FFF2-40B4-BE49-F238E27FC236}">
                <a16:creationId xmlns:a16="http://schemas.microsoft.com/office/drawing/2014/main" id="{0D9EBD45-4494-4E33-B0F1-C6FFAEEADE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79C5CD-0DFE-4FB5-BD21-9F1A479B194E}"/>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908202535"/>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758C2D-B800-4B31-9FE5-E7A774545F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55E330-CD8A-4E4F-B00D-CDAAFAEA1E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D0CDBC-3C08-4E88-BE01-422843B7C698}"/>
              </a:ext>
            </a:extLst>
          </p:cNvPr>
          <p:cNvSpPr>
            <a:spLocks noGrp="1"/>
          </p:cNvSpPr>
          <p:nvPr>
            <p:ph type="dt" sz="half" idx="10"/>
          </p:nvPr>
        </p:nvSpPr>
        <p:spPr/>
        <p:txBody>
          <a:bodyPr/>
          <a:lstStyle/>
          <a:p>
            <a:fld id="{FBDAE4F9-EBB8-48DE-8E1D-68938C296561}" type="datetimeFigureOut">
              <a:rPr lang="en-US" smtClean="0"/>
              <a:t>11/6/2019</a:t>
            </a:fld>
            <a:endParaRPr lang="en-US"/>
          </a:p>
        </p:txBody>
      </p:sp>
      <p:sp>
        <p:nvSpPr>
          <p:cNvPr id="5" name="Footer Placeholder 4">
            <a:extLst>
              <a:ext uri="{FF2B5EF4-FFF2-40B4-BE49-F238E27FC236}">
                <a16:creationId xmlns:a16="http://schemas.microsoft.com/office/drawing/2014/main" id="{ECD0C298-2799-4191-BA21-A1E3D90CB7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DBD713-0AC2-4AB8-823A-813E3D55CC56}"/>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92965351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12759443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3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Placeholder 136"/>
          <p:cNvSpPr>
            <a:spLocks noGrp="1"/>
          </p:cNvSpPr>
          <p:nvPr>
            <p:ph type="body" sz="quarter" idx="28"/>
          </p:nvPr>
        </p:nvSpPr>
        <p:spPr>
          <a:xfrm>
            <a:off x="10114929" y="6336145"/>
            <a:ext cx="847522"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5"/>
          </p:nvPr>
        </p:nvSpPr>
        <p:spPr>
          <a:xfrm>
            <a:off x="11021291" y="6326909"/>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43" name="Straight Connector 42"/>
          <p:cNvCxnSpPr/>
          <p:nvPr userDrawn="1"/>
        </p:nvCxnSpPr>
        <p:spPr>
          <a:xfrm>
            <a:off x="9866745"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23" name="Text Placeholder 136"/>
          <p:cNvSpPr>
            <a:spLocks noGrp="1"/>
          </p:cNvSpPr>
          <p:nvPr>
            <p:ph type="body" sz="quarter" idx="29"/>
          </p:nvPr>
        </p:nvSpPr>
        <p:spPr>
          <a:xfrm>
            <a:off x="8547902"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0" name="Text Placeholder 136"/>
          <p:cNvSpPr>
            <a:spLocks noGrp="1"/>
          </p:cNvSpPr>
          <p:nvPr>
            <p:ph type="body" sz="quarter" idx="31"/>
          </p:nvPr>
        </p:nvSpPr>
        <p:spPr>
          <a:xfrm>
            <a:off x="7245174"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2" name="Text Placeholder 136"/>
          <p:cNvSpPr>
            <a:spLocks noGrp="1"/>
          </p:cNvSpPr>
          <p:nvPr>
            <p:ph type="body" sz="quarter" idx="32"/>
          </p:nvPr>
        </p:nvSpPr>
        <p:spPr>
          <a:xfrm>
            <a:off x="5947185" y="6177833"/>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3" name="Text Placeholder 136"/>
          <p:cNvSpPr>
            <a:spLocks noGrp="1"/>
          </p:cNvSpPr>
          <p:nvPr>
            <p:ph type="body" sz="quarter" idx="33"/>
          </p:nvPr>
        </p:nvSpPr>
        <p:spPr>
          <a:xfrm>
            <a:off x="4425813"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4"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5" name="TextBox 34"/>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36" name="TextBox 35"/>
          <p:cNvSpPr txBox="1"/>
          <p:nvPr userDrawn="1"/>
        </p:nvSpPr>
        <p:spPr>
          <a:xfrm>
            <a:off x="4420996"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37" name="TextBox 36"/>
          <p:cNvSpPr txBox="1"/>
          <p:nvPr userDrawn="1"/>
        </p:nvSpPr>
        <p:spPr>
          <a:xfrm>
            <a:off x="5947185"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38" name="TextBox 37"/>
          <p:cNvSpPr txBox="1"/>
          <p:nvPr userDrawn="1"/>
        </p:nvSpPr>
        <p:spPr>
          <a:xfrm>
            <a:off x="7229059"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40" name="TextBox 39"/>
          <p:cNvSpPr txBox="1"/>
          <p:nvPr userDrawn="1"/>
        </p:nvSpPr>
        <p:spPr>
          <a:xfrm>
            <a:off x="8547902" y="592436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Tree>
    <p:extLst>
      <p:ext uri="{BB962C8B-B14F-4D97-AF65-F5344CB8AC3E}">
        <p14:creationId xmlns:p14="http://schemas.microsoft.com/office/powerpoint/2010/main" val="154687741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_Insert Photo">
    <p:spTree>
      <p:nvGrpSpPr>
        <p:cNvPr id="1" name=""/>
        <p:cNvGrpSpPr/>
        <p:nvPr/>
      </p:nvGrpSpPr>
      <p:grpSpPr>
        <a:xfrm>
          <a:off x="0" y="0"/>
          <a:ext cx="0" cy="0"/>
          <a:chOff x="0" y="0"/>
          <a:chExt cx="0" cy="0"/>
        </a:xfrm>
      </p:grpSpPr>
      <p:pic>
        <p:nvPicPr>
          <p:cNvPr id="41" name="Picture Placeholder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12192000" cy="2990334"/>
          </a:xfrm>
          <a:prstGeom prst="rect">
            <a:avLst/>
          </a:prstGeom>
        </p:spPr>
      </p:pic>
      <p:sp>
        <p:nvSpPr>
          <p:cNvPr id="20" name="Picture Placeholder 144"/>
          <p:cNvSpPr>
            <a:spLocks noGrp="1"/>
          </p:cNvSpPr>
          <p:nvPr>
            <p:ph type="pic" sz="quarter" idx="20" hasCustomPrompt="1"/>
          </p:nvPr>
        </p:nvSpPr>
        <p:spPr>
          <a:xfrm>
            <a:off x="0"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30"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userDrawn="1"/>
        </p:nvCxnSpPr>
        <p:spPr>
          <a:xfrm>
            <a:off x="10523449" y="591423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36" name="Text Placeholder 136"/>
          <p:cNvSpPr>
            <a:spLocks noGrp="1"/>
          </p:cNvSpPr>
          <p:nvPr>
            <p:ph type="body" sz="quarter" idx="29"/>
          </p:nvPr>
        </p:nvSpPr>
        <p:spPr>
          <a:xfrm>
            <a:off x="9156939" y="6181250"/>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7"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8"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3"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5" name="TextBox 44"/>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46" name="TextBox 45"/>
          <p:cNvSpPr txBox="1"/>
          <p:nvPr userDrawn="1"/>
        </p:nvSpPr>
        <p:spPr>
          <a:xfrm>
            <a:off x="4320162"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47" name="TextBox 46"/>
          <p:cNvSpPr txBox="1"/>
          <p:nvPr userDrawn="1"/>
        </p:nvSpPr>
        <p:spPr>
          <a:xfrm>
            <a:off x="5846351"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48" name="TextBox 47"/>
          <p:cNvSpPr txBox="1"/>
          <p:nvPr userDrawn="1"/>
        </p:nvSpPr>
        <p:spPr>
          <a:xfrm>
            <a:off x="6970278"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49" name="TextBox 48"/>
          <p:cNvSpPr txBox="1"/>
          <p:nvPr userDrawn="1"/>
        </p:nvSpPr>
        <p:spPr>
          <a:xfrm>
            <a:off x="9156939" y="5924359"/>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
        <p:nvSpPr>
          <p:cNvPr id="50"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1" name="TextBox 50"/>
          <p:cNvSpPr txBox="1"/>
          <p:nvPr userDrawn="1"/>
        </p:nvSpPr>
        <p:spPr>
          <a:xfrm>
            <a:off x="8093172" y="5917794"/>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399011561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5"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userDrawn="1"/>
        </p:nvSpPr>
        <p:spPr>
          <a:xfrm>
            <a:off x="5010115"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userDrawn="1"/>
        </p:nvSpPr>
        <p:spPr>
          <a:xfrm>
            <a:off x="6536304"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userDrawn="1"/>
        </p:nvSpPr>
        <p:spPr>
          <a:xfrm>
            <a:off x="7660231"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65"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Tree>
    <p:extLst>
      <p:ext uri="{BB962C8B-B14F-4D97-AF65-F5344CB8AC3E}">
        <p14:creationId xmlns:p14="http://schemas.microsoft.com/office/powerpoint/2010/main" val="394782341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4" strike="noStrike" spc="-49"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7747615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6" y="0"/>
            <a:ext cx="8112955" cy="6858000"/>
          </a:xfrm>
          <a:blipFill>
            <a:blip r:embed="rId2"/>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49"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lvl1pPr>
            <a:lvl2pPr>
              <a:defRPr sz="1765"/>
            </a:lvl2pPr>
            <a:lvl3pPr>
              <a:defRPr sz="1371"/>
            </a:lvl3pPr>
            <a:lvl4pPr>
              <a:defRPr sz="1371"/>
            </a:lvl4pPr>
            <a:lvl5pPr>
              <a:defRPr sz="1028"/>
            </a:lvl5pPr>
          </a:lstStyle>
          <a:p>
            <a:pPr lvl="0"/>
            <a:r>
              <a:rPr lang="en-US" dirty="0"/>
              <a:t>Author name</a:t>
            </a:r>
          </a:p>
          <a:p>
            <a:pPr lvl="1"/>
            <a:r>
              <a:rPr lang="en-US" dirty="0"/>
              <a:t>Date</a:t>
            </a:r>
          </a:p>
        </p:txBody>
      </p:sp>
    </p:spTree>
    <p:extLst>
      <p:ext uri="{BB962C8B-B14F-4D97-AF65-F5344CB8AC3E}">
        <p14:creationId xmlns:p14="http://schemas.microsoft.com/office/powerpoint/2010/main" val="25334061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300"/>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49"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lvl1pPr>
            <a:lvl2pPr>
              <a:defRPr sz="1765"/>
            </a:lvl2pPr>
            <a:lvl3pPr>
              <a:defRPr sz="1371"/>
            </a:lvl3pPr>
            <a:lvl4pPr>
              <a:defRPr sz="1371"/>
            </a:lvl4pPr>
            <a:lvl5pPr>
              <a:defRPr sz="1028"/>
            </a:lvl5pPr>
          </a:lstStyle>
          <a:p>
            <a:pPr lvl="0"/>
            <a:r>
              <a:rPr lang="en-US" dirty="0"/>
              <a:t>Author name</a:t>
            </a:r>
          </a:p>
          <a:p>
            <a:pPr lvl="1"/>
            <a:r>
              <a:rPr lang="en-US" dirty="0"/>
              <a:t>Date</a:t>
            </a:r>
          </a:p>
        </p:txBody>
      </p:sp>
    </p:spTree>
    <p:extLst>
      <p:ext uri="{BB962C8B-B14F-4D97-AF65-F5344CB8AC3E}">
        <p14:creationId xmlns:p14="http://schemas.microsoft.com/office/powerpoint/2010/main" val="1177384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47380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9"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0"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Dynamics 365 </a:t>
            </a:r>
            <a:endParaRPr lang="en-US" dirty="0">
              <a:solidFill>
                <a:srgbClr val="FFFFFF">
                  <a:lumMod val="65000"/>
                </a:srgbClr>
              </a:solidFill>
            </a:endParaRPr>
          </a:p>
        </p:txBody>
      </p:sp>
    </p:spTree>
    <p:extLst>
      <p:ext uri="{BB962C8B-B14F-4D97-AF65-F5344CB8AC3E}">
        <p14:creationId xmlns:p14="http://schemas.microsoft.com/office/powerpoint/2010/main" val="78992206"/>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Dynamics 365 </a:t>
            </a:r>
            <a:endParaRPr lang="en-US" dirty="0">
              <a:solidFill>
                <a:srgbClr val="FFFFFF">
                  <a:lumMod val="65000"/>
                </a:srgbClr>
              </a:solidFill>
            </a:endParaRPr>
          </a:p>
        </p:txBody>
      </p:sp>
    </p:spTree>
    <p:extLst>
      <p:ext uri="{BB962C8B-B14F-4D97-AF65-F5344CB8AC3E}">
        <p14:creationId xmlns:p14="http://schemas.microsoft.com/office/powerpoint/2010/main" val="1943329531"/>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9"/>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941692"/>
            <a:ext cx="4885203" cy="3260896"/>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dirty="0"/>
              <a:t>Section title</a:t>
            </a:r>
          </a:p>
        </p:txBody>
      </p:sp>
    </p:spTree>
    <p:extLst>
      <p:ext uri="{BB962C8B-B14F-4D97-AF65-F5344CB8AC3E}">
        <p14:creationId xmlns:p14="http://schemas.microsoft.com/office/powerpoint/2010/main" val="195193686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6"/>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9508"/>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a:t>
            </a:r>
            <a:endParaRPr lang="en-US" dirty="0">
              <a:solidFill>
                <a:srgbClr val="FFFFFF">
                  <a:lumMod val="65000"/>
                </a:srgbClr>
              </a:solidFill>
            </a:endParaRPr>
          </a:p>
        </p:txBody>
      </p:sp>
    </p:spTree>
    <p:extLst>
      <p:ext uri="{BB962C8B-B14F-4D97-AF65-F5344CB8AC3E}">
        <p14:creationId xmlns:p14="http://schemas.microsoft.com/office/powerpoint/2010/main" val="1931069262"/>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rgbClr val="008C7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rgbClr val="008C7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Dynamics 365 </a:t>
            </a:r>
            <a:endParaRPr lang="en-US" dirty="0">
              <a:solidFill>
                <a:srgbClr val="FFFFFF">
                  <a:lumMod val="65000"/>
                </a:srgbClr>
              </a:solidFill>
            </a:endParaRPr>
          </a:p>
        </p:txBody>
      </p:sp>
    </p:spTree>
    <p:extLst>
      <p:ext uri="{BB962C8B-B14F-4D97-AF65-F5344CB8AC3E}">
        <p14:creationId xmlns:p14="http://schemas.microsoft.com/office/powerpoint/2010/main" val="378350467"/>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4" strike="noStrike" spc="-49"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9"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1"/>
            </a:lvl3pPr>
            <a:lvl4pPr>
              <a:defRPr sz="1371"/>
            </a:lvl4pPr>
            <a:lvl5pPr>
              <a:defRPr sz="1028"/>
            </a:lvl5pPr>
          </a:lstStyle>
          <a:p>
            <a:pPr lvl="0"/>
            <a:r>
              <a:rPr lang="en-US" dirty="0"/>
              <a:t>Author name</a:t>
            </a:r>
          </a:p>
          <a:p>
            <a:pPr lvl="1"/>
            <a:r>
              <a:rPr lang="en-US" dirty="0"/>
              <a:t>Date</a:t>
            </a:r>
          </a:p>
        </p:txBody>
      </p:sp>
    </p:spTree>
    <p:extLst>
      <p:ext uri="{BB962C8B-B14F-4D97-AF65-F5344CB8AC3E}">
        <p14:creationId xmlns:p14="http://schemas.microsoft.com/office/powerpoint/2010/main" val="32736087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4" strike="noStrike" spc="-49"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30783819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4" spc="-49" baseline="0" dirty="0">
                <a:solidFill>
                  <a:schemeClr val="accent5"/>
                </a:solidFill>
              </a:defRPr>
            </a:lvl1pPr>
          </a:lstStyle>
          <a:p>
            <a:pPr marL="0" lvl="0">
              <a:lnSpc>
                <a:spcPts val="5489"/>
              </a:lnSpc>
            </a:pPr>
            <a:r>
              <a:rPr lang="en-US" dirty="0"/>
              <a:t>Section title</a:t>
            </a:r>
          </a:p>
        </p:txBody>
      </p:sp>
    </p:spTree>
    <p:extLst>
      <p:ext uri="{BB962C8B-B14F-4D97-AF65-F5344CB8AC3E}">
        <p14:creationId xmlns:p14="http://schemas.microsoft.com/office/powerpoint/2010/main" val="22994912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FFFFFF"/>
                </a:solidFill>
                <a:effectLst/>
                <a:uLnTx/>
                <a:uFillTx/>
                <a:latin typeface="Segoe UI"/>
                <a:ea typeface="+mn-ea"/>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Tree>
    <p:extLst>
      <p:ext uri="{BB962C8B-B14F-4D97-AF65-F5344CB8AC3E}">
        <p14:creationId xmlns:p14="http://schemas.microsoft.com/office/powerpoint/2010/main" val="38049918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7589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665932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9928336"/>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66127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15690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7716645"/>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cSld name="2_Title with photo and tile">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grayscl/>
            <a:extLst>
              <a:ext uri="{BEBA8EAE-BF5A-486C-A8C5-ECC9F3942E4B}">
                <a14:imgProps xmlns:a14="http://schemas.microsoft.com/office/drawing/2010/main">
                  <a14:imgLayer r:embed="rId3">
                    <a14:imgEffect>
                      <a14:brightnessContrast bright="-2000" contrast="-12000"/>
                    </a14:imgEffect>
                  </a14:imgLayer>
                </a14:imgProps>
              </a:ext>
            </a:extLst>
          </a:blip>
          <a:srcRect l="-3623" t="-20802" r="-3788" b="38381"/>
          <a:stretch/>
        </p:blipFill>
        <p:spPr>
          <a:xfrm>
            <a:off x="-438571" y="-2500430"/>
            <a:ext cx="13095598" cy="6698511"/>
          </a:xfrm>
          <a:prstGeom prst="ellipse">
            <a:avLst/>
          </a:prstGeom>
        </p:spPr>
      </p:pic>
      <p:sp>
        <p:nvSpPr>
          <p:cNvPr id="5" name="Freeform: Shape 4">
            <a:extLst>
              <a:ext uri="{FF2B5EF4-FFF2-40B4-BE49-F238E27FC236}">
                <a16:creationId xmlns:a16="http://schemas.microsoft.com/office/drawing/2014/main" id="{E6458D7D-1909-4FE5-99AA-53D22F03EA46}"/>
              </a:ext>
            </a:extLst>
          </p:cNvPr>
          <p:cNvSpPr/>
          <p:nvPr/>
        </p:nvSpPr>
        <p:spPr bwMode="auto">
          <a:xfrm>
            <a:off x="-497856" y="-764246"/>
            <a:ext cx="13183136" cy="4971666"/>
          </a:xfrm>
          <a:custGeom>
            <a:avLst/>
            <a:gdLst>
              <a:gd name="connsiteX0" fmla="*/ 730244 w 13399744"/>
              <a:gd name="connsiteY0" fmla="*/ 0 h 5070639"/>
              <a:gd name="connsiteX1" fmla="*/ 12669500 w 13399744"/>
              <a:gd name="connsiteY1" fmla="*/ 0 h 5070639"/>
              <a:gd name="connsiteX2" fmla="*/ 12739064 w 13399744"/>
              <a:gd name="connsiteY2" fmla="*/ 70706 h 5070639"/>
              <a:gd name="connsiteX3" fmla="*/ 13399744 w 13399744"/>
              <a:gd name="connsiteY3" fmla="*/ 1582820 h 5070639"/>
              <a:gd name="connsiteX4" fmla="*/ 6699872 w 13399744"/>
              <a:gd name="connsiteY4" fmla="*/ 5070639 h 5070639"/>
              <a:gd name="connsiteX5" fmla="*/ 0 w 13399744"/>
              <a:gd name="connsiteY5" fmla="*/ 1582820 h 5070639"/>
              <a:gd name="connsiteX6" fmla="*/ 660680 w 13399744"/>
              <a:gd name="connsiteY6" fmla="*/ 70706 h 5070639"/>
              <a:gd name="connsiteX7" fmla="*/ 730244 w 13399744"/>
              <a:gd name="connsiteY7" fmla="*/ 0 h 507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99744" h="5070639">
                <a:moveTo>
                  <a:pt x="730244" y="0"/>
                </a:moveTo>
                <a:lnTo>
                  <a:pt x="12669500" y="0"/>
                </a:lnTo>
                <a:lnTo>
                  <a:pt x="12739064" y="70706"/>
                </a:lnTo>
                <a:cubicBezTo>
                  <a:pt x="13162468" y="528144"/>
                  <a:pt x="13399744" y="1041057"/>
                  <a:pt x="13399744" y="1582820"/>
                </a:cubicBezTo>
                <a:cubicBezTo>
                  <a:pt x="13399744" y="3509089"/>
                  <a:pt x="10400109" y="5070639"/>
                  <a:pt x="6699872" y="5070639"/>
                </a:cubicBezTo>
                <a:cubicBezTo>
                  <a:pt x="2999635" y="5070639"/>
                  <a:pt x="0" y="3509089"/>
                  <a:pt x="0" y="1582820"/>
                </a:cubicBezTo>
                <a:cubicBezTo>
                  <a:pt x="0" y="1041057"/>
                  <a:pt x="237276" y="528144"/>
                  <a:pt x="660680" y="70706"/>
                </a:cubicBezTo>
                <a:lnTo>
                  <a:pt x="730244" y="0"/>
                </a:lnTo>
                <a:close/>
              </a:path>
            </a:pathLst>
          </a:custGeom>
          <a:solidFill>
            <a:srgbClr val="F2F2F2">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82544B65-5628-4101-8A93-1A375782561D}"/>
              </a:ext>
            </a:extLst>
          </p:cNvPr>
          <p:cNvGrpSpPr/>
          <p:nvPr/>
        </p:nvGrpSpPr>
        <p:grpSpPr>
          <a:xfrm>
            <a:off x="-776591" y="-1053760"/>
            <a:ext cx="13771638" cy="3867684"/>
            <a:chOff x="-792163" y="-1074738"/>
            <a:chExt cx="14047788" cy="3944680"/>
          </a:xfrm>
        </p:grpSpPr>
        <p:sp>
          <p:nvSpPr>
            <p:cNvPr id="9" name="Rectangle 8">
              <a:extLst>
                <a:ext uri="{FF2B5EF4-FFF2-40B4-BE49-F238E27FC236}">
                  <a16:creationId xmlns:a16="http://schemas.microsoft.com/office/drawing/2014/main" id="{AADAEDDA-8F84-412D-BB15-812FA7F4DD91}"/>
                </a:ext>
              </a:extLst>
            </p:cNvPr>
            <p:cNvSpPr/>
            <p:nvPr/>
          </p:nvSpPr>
          <p:spPr bwMode="auto">
            <a:xfrm>
              <a:off x="-792163" y="-1074738"/>
              <a:ext cx="14047788" cy="1074738"/>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F5680762-D44C-45F4-BF08-8AA920B1CF70}"/>
                </a:ext>
              </a:extLst>
            </p:cNvPr>
            <p:cNvSpPr/>
            <p:nvPr/>
          </p:nvSpPr>
          <p:spPr bwMode="auto">
            <a:xfrm>
              <a:off x="-792163" y="-312738"/>
              <a:ext cx="792163" cy="318268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EA282885-27E1-4048-BEA8-0B908ADD50C8}"/>
                </a:ext>
              </a:extLst>
            </p:cNvPr>
            <p:cNvSpPr/>
            <p:nvPr/>
          </p:nvSpPr>
          <p:spPr bwMode="auto">
            <a:xfrm>
              <a:off x="12463462" y="-312738"/>
              <a:ext cx="792163" cy="318268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783356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6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6" y="-4977"/>
            <a:ext cx="6273925" cy="5684621"/>
          </a:xfrm>
          <a:prstGeom prst="rect">
            <a:avLst/>
          </a:prstGeom>
        </p:spPr>
      </p:pic>
      <p:sp>
        <p:nvSpPr>
          <p:cNvPr id="20" name="Picture Placeholder 144"/>
          <p:cNvSpPr>
            <a:spLocks noGrp="1"/>
          </p:cNvSpPr>
          <p:nvPr>
            <p:ph type="pic" sz="quarter" idx="20" hasCustomPrompt="1"/>
          </p:nvPr>
        </p:nvSpPr>
        <p:spPr>
          <a:xfrm>
            <a:off x="5918076" y="1"/>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7" y="851201"/>
            <a:ext cx="4699724" cy="1043600"/>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4"/>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 name="Text Placeholder 136"/>
          <p:cNvSpPr>
            <a:spLocks noGrp="1"/>
          </p:cNvSpPr>
          <p:nvPr>
            <p:ph type="body" sz="quarter" idx="35"/>
          </p:nvPr>
        </p:nvSpPr>
        <p:spPr>
          <a:xfrm>
            <a:off x="10933315" y="6301906"/>
            <a:ext cx="840508" cy="382948"/>
          </a:xfrm>
          <a:prstGeom prst="rect">
            <a:avLst/>
          </a:prstGeom>
        </p:spPr>
        <p:txBody>
          <a:bodyPr lIns="0" tIns="0" rIns="0" bIns="0">
            <a:noAutofit/>
          </a:bodyPr>
          <a:lstStyle>
            <a:lvl1pPr marL="0" marR="0" indent="0" algn="ctr" defTabSz="914206"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cxnSp>
        <p:nvCxnSpPr>
          <p:cNvPr id="27" name="Straight Connector 26"/>
          <p:cNvCxnSpPr/>
          <p:nvPr userDrawn="1"/>
        </p:nvCxnSpPr>
        <p:spPr>
          <a:xfrm>
            <a:off x="10523604" y="593090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9" y="5884716"/>
            <a:ext cx="2064635" cy="834379"/>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5" name="Text Placeholder 136"/>
          <p:cNvSpPr>
            <a:spLocks noGrp="1"/>
          </p:cNvSpPr>
          <p:nvPr>
            <p:ph type="body" sz="quarter" idx="31"/>
          </p:nvPr>
        </p:nvSpPr>
        <p:spPr>
          <a:xfrm>
            <a:off x="6986394" y="6181251"/>
            <a:ext cx="805425"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5846350" y="6177834"/>
            <a:ext cx="879812"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2508042" y="6181251"/>
            <a:ext cx="1498693"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60" name="TextBox 59"/>
          <p:cNvSpPr txBox="1"/>
          <p:nvPr userDrawn="1"/>
        </p:nvSpPr>
        <p:spPr>
          <a:xfrm>
            <a:off x="3197995" y="5916410"/>
            <a:ext cx="1487549"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userDrawn="1"/>
        </p:nvSpPr>
        <p:spPr>
          <a:xfrm>
            <a:off x="5400737" y="5922949"/>
            <a:ext cx="1247049"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userDrawn="1"/>
        </p:nvSpPr>
        <p:spPr>
          <a:xfrm>
            <a:off x="7068968" y="5914231"/>
            <a:ext cx="988642"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userDrawn="1"/>
        </p:nvSpPr>
        <p:spPr>
          <a:xfrm>
            <a:off x="8255039" y="5914999"/>
            <a:ext cx="988642"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65" name="Text Placeholder 136"/>
          <p:cNvSpPr>
            <a:spLocks noGrp="1"/>
          </p:cNvSpPr>
          <p:nvPr>
            <p:ph type="body" sz="quarter" idx="37"/>
          </p:nvPr>
        </p:nvSpPr>
        <p:spPr>
          <a:xfrm>
            <a:off x="8109288" y="6184048"/>
            <a:ext cx="805425"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66" name="TextBox 65"/>
          <p:cNvSpPr txBox="1"/>
          <p:nvPr userDrawn="1"/>
        </p:nvSpPr>
        <p:spPr>
          <a:xfrm>
            <a:off x="9413440" y="5917794"/>
            <a:ext cx="988642"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76959420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5_Insert Photo">
    <p:spTree>
      <p:nvGrpSpPr>
        <p:cNvPr id="1" name=""/>
        <p:cNvGrpSpPr/>
        <p:nvPr/>
      </p:nvGrpSpPr>
      <p:grpSpPr>
        <a:xfrm>
          <a:off x="0" y="0"/>
          <a:ext cx="0" cy="0"/>
          <a:chOff x="0" y="0"/>
          <a:chExt cx="0" cy="0"/>
        </a:xfrm>
      </p:grpSpPr>
      <p:pic>
        <p:nvPicPr>
          <p:cNvPr id="41" name="Picture Placeholder 4"/>
          <p:cNvPicPr>
            <a:picLocks noChangeAspect="1"/>
          </p:cNvPicPr>
          <p:nvPr userDrawn="1"/>
        </p:nvPicPr>
        <p:blipFill>
          <a:blip r:embed="rId2">
            <a:extLst>
              <a:ext uri="{28A0092B-C50C-407E-A947-70E740481C1C}">
                <a14:useLocalDpi xmlns:a14="http://schemas.microsoft.com/office/drawing/2010/main" val="0"/>
              </a:ext>
            </a:extLst>
          </a:blip>
          <a:srcRect t="18335" b="18335"/>
          <a:stretch>
            <a:fillRect/>
          </a:stretch>
        </p:blipFill>
        <p:spPr>
          <a:xfrm>
            <a:off x="0" y="0"/>
            <a:ext cx="12192000" cy="2990334"/>
          </a:xfrm>
          <a:prstGeom prst="rect">
            <a:avLst/>
          </a:prstGeom>
        </p:spPr>
      </p:pic>
      <p:sp>
        <p:nvSpPr>
          <p:cNvPr id="20" name="Picture Placeholder 144"/>
          <p:cNvSpPr>
            <a:spLocks noGrp="1"/>
          </p:cNvSpPr>
          <p:nvPr>
            <p:ph type="pic" sz="quarter" idx="20" hasCustomPrompt="1"/>
          </p:nvPr>
        </p:nvSpPr>
        <p:spPr>
          <a:xfrm>
            <a:off x="0" y="1"/>
            <a:ext cx="12192000" cy="2990334"/>
          </a:xfrm>
          <a:prstGeom prst="rect">
            <a:avLst/>
          </a:prstGeom>
          <a:solidFill>
            <a:srgbClr val="0070C0"/>
          </a:solidFill>
        </p:spPr>
        <p:txBody>
          <a:bodyPr anchor="ctr" anchorCtr="0">
            <a:noAutofit/>
          </a:bodyPr>
          <a:lstStyle>
            <a:lvl1pPr marL="0" indent="0" algn="ctr">
              <a:buNone/>
              <a:defRPr>
                <a:solidFill>
                  <a:schemeClr val="bg1"/>
                </a:solidFill>
              </a:defRPr>
            </a:lvl1pPr>
          </a:lstStyle>
          <a:p>
            <a:r>
              <a:rPr lang="en-US"/>
              <a:t>Drag picture here</a:t>
            </a:r>
          </a:p>
        </p:txBody>
      </p:sp>
      <p:sp>
        <p:nvSpPr>
          <p:cNvPr id="21" name="Title 1"/>
          <p:cNvSpPr>
            <a:spLocks noGrp="1"/>
          </p:cNvSpPr>
          <p:nvPr>
            <p:ph type="ctrTitle" hasCustomPrompt="1"/>
          </p:nvPr>
        </p:nvSpPr>
        <p:spPr>
          <a:xfrm>
            <a:off x="502681"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Customer Name and headline</a:t>
            </a:r>
          </a:p>
        </p:txBody>
      </p:sp>
      <p:sp>
        <p:nvSpPr>
          <p:cNvPr id="22" name="Text Placeholder 132"/>
          <p:cNvSpPr>
            <a:spLocks noGrp="1"/>
          </p:cNvSpPr>
          <p:nvPr>
            <p:ph type="body" sz="quarter" idx="11" hasCustomPrompt="1"/>
          </p:nvPr>
        </p:nvSpPr>
        <p:spPr>
          <a:xfrm>
            <a:off x="4341091" y="3404878"/>
            <a:ext cx="7234611" cy="2065292"/>
          </a:xfrm>
          <a:prstGeom prst="rect">
            <a:avLst/>
          </a:prstGeom>
        </p:spPr>
        <p:txBody>
          <a:bodyPr lIns="0" tIns="0" rIns="0" bIns="0">
            <a:noAutofit/>
          </a:bodyPr>
          <a:lstStyle>
            <a:lvl1pPr marL="0" indent="0">
              <a:lnSpc>
                <a:spcPts val="1800"/>
              </a:lnSpc>
              <a:buFont typeface="Arial" panose="020B0604020202020204" pitchFamily="34" charset="0"/>
              <a:buNone/>
              <a:defRPr sz="1200">
                <a:solidFill>
                  <a:schemeClr val="bg2">
                    <a:lumMod val="25000"/>
                  </a:schemeClr>
                </a:solidFill>
              </a:defRPr>
            </a:lvl1pPr>
            <a:lvl2pPr>
              <a:defRPr sz="1200"/>
            </a:lvl2pPr>
          </a:lstStyle>
          <a:p>
            <a:pPr lvl="0"/>
            <a:r>
              <a:rPr lang="en-US"/>
              <a:t>Summary: what was the business opportunity, how did Dynamic 365 (+additional products) solve the problem, proof point / ROI realized?</a:t>
            </a:r>
          </a:p>
        </p:txBody>
      </p:sp>
      <p:sp>
        <p:nvSpPr>
          <p:cNvPr id="19" name="Rectangle 18">
            <a:extLst>
              <a:ext uri="{FF2B5EF4-FFF2-40B4-BE49-F238E27FC236}">
                <a16:creationId xmlns:a16="http://schemas.microsoft.com/office/drawing/2014/main" id="{B582DE79-BFC1-411A-852F-AE6B4D539EB1}"/>
              </a:ext>
            </a:extLst>
          </p:cNvPr>
          <p:cNvSpPr/>
          <p:nvPr userDrawn="1"/>
        </p:nvSpPr>
        <p:spPr>
          <a:xfrm>
            <a:off x="0" y="5688836"/>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23" name="Straight Connector 22">
            <a:extLst>
              <a:ext uri="{FF2B5EF4-FFF2-40B4-BE49-F238E27FC236}">
                <a16:creationId xmlns:a16="http://schemas.microsoft.com/office/drawing/2014/main" id="{1F341A34-3E48-4612-8153-E1E6B260DEA6}"/>
              </a:ext>
            </a:extLst>
          </p:cNvPr>
          <p:cNvCxnSpPr/>
          <p:nvPr userDrawn="1"/>
        </p:nvCxnSpPr>
        <p:spPr>
          <a:xfrm>
            <a:off x="1729072" y="5937283"/>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Picture Placeholder 144">
            <a:extLst>
              <a:ext uri="{FF2B5EF4-FFF2-40B4-BE49-F238E27FC236}">
                <a16:creationId xmlns:a16="http://schemas.microsoft.com/office/drawing/2014/main" id="{4E0F0BFD-36B9-4F51-A916-DAB39E5606F4}"/>
              </a:ext>
            </a:extLst>
          </p:cNvPr>
          <p:cNvSpPr>
            <a:spLocks noGrp="1"/>
          </p:cNvSpPr>
          <p:nvPr>
            <p:ph type="pic" sz="quarter" idx="36" hasCustomPrompt="1"/>
          </p:nvPr>
        </p:nvSpPr>
        <p:spPr>
          <a:xfrm>
            <a:off x="205003" y="5816488"/>
            <a:ext cx="1247050"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25" name="Text Placeholder 136">
            <a:extLst>
              <a:ext uri="{FF2B5EF4-FFF2-40B4-BE49-F238E27FC236}">
                <a16:creationId xmlns:a16="http://schemas.microsoft.com/office/drawing/2014/main" id="{61D6A5CB-F755-4C2D-874F-7AA06DAB7F70}"/>
              </a:ext>
            </a:extLst>
          </p:cNvPr>
          <p:cNvSpPr>
            <a:spLocks noGrp="1"/>
          </p:cNvSpPr>
          <p:nvPr>
            <p:ph type="body" sz="quarter" idx="31"/>
          </p:nvPr>
        </p:nvSpPr>
        <p:spPr>
          <a:xfrm>
            <a:off x="7909758" y="6069928"/>
            <a:ext cx="1095543"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26" name="Text Placeholder 136">
            <a:extLst>
              <a:ext uri="{FF2B5EF4-FFF2-40B4-BE49-F238E27FC236}">
                <a16:creationId xmlns:a16="http://schemas.microsoft.com/office/drawing/2014/main" id="{984D26C4-525D-4841-94DA-A1BE77BB512E}"/>
              </a:ext>
            </a:extLst>
          </p:cNvPr>
          <p:cNvSpPr>
            <a:spLocks noGrp="1"/>
          </p:cNvSpPr>
          <p:nvPr>
            <p:ph type="body" sz="quarter" idx="32"/>
          </p:nvPr>
        </p:nvSpPr>
        <p:spPr>
          <a:xfrm>
            <a:off x="6777468" y="6069928"/>
            <a:ext cx="988642"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27" name="Text Placeholder 136">
            <a:extLst>
              <a:ext uri="{FF2B5EF4-FFF2-40B4-BE49-F238E27FC236}">
                <a16:creationId xmlns:a16="http://schemas.microsoft.com/office/drawing/2014/main" id="{AFFC9E85-3CF4-4A5F-A31E-5FA7BE553360}"/>
              </a:ext>
            </a:extLst>
          </p:cNvPr>
          <p:cNvSpPr>
            <a:spLocks noGrp="1"/>
          </p:cNvSpPr>
          <p:nvPr>
            <p:ph type="body" sz="quarter" idx="33"/>
          </p:nvPr>
        </p:nvSpPr>
        <p:spPr>
          <a:xfrm>
            <a:off x="5186608" y="6104028"/>
            <a:ext cx="1247045"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28" name="Text Placeholder 136">
            <a:extLst>
              <a:ext uri="{FF2B5EF4-FFF2-40B4-BE49-F238E27FC236}">
                <a16:creationId xmlns:a16="http://schemas.microsoft.com/office/drawing/2014/main" id="{5832B6C3-FF40-4F57-AC39-DD2DC5A65F43}"/>
              </a:ext>
            </a:extLst>
          </p:cNvPr>
          <p:cNvSpPr>
            <a:spLocks noGrp="1"/>
          </p:cNvSpPr>
          <p:nvPr>
            <p:ph type="body" sz="quarter" idx="34"/>
          </p:nvPr>
        </p:nvSpPr>
        <p:spPr>
          <a:xfrm>
            <a:off x="2078792" y="6115095"/>
            <a:ext cx="2689813"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29" name="TextBox 28">
            <a:extLst>
              <a:ext uri="{FF2B5EF4-FFF2-40B4-BE49-F238E27FC236}">
                <a16:creationId xmlns:a16="http://schemas.microsoft.com/office/drawing/2014/main" id="{61B9D8CA-8E9D-4EF1-8665-2EE8344CB445}"/>
              </a:ext>
            </a:extLst>
          </p:cNvPr>
          <p:cNvSpPr txBox="1"/>
          <p:nvPr userDrawn="1"/>
        </p:nvSpPr>
        <p:spPr>
          <a:xfrm>
            <a:off x="2066462" y="5854681"/>
            <a:ext cx="1487548"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30" name="TextBox 29">
            <a:extLst>
              <a:ext uri="{FF2B5EF4-FFF2-40B4-BE49-F238E27FC236}">
                <a16:creationId xmlns:a16="http://schemas.microsoft.com/office/drawing/2014/main" id="{83555345-632B-4044-9A97-63629FECAF99}"/>
              </a:ext>
            </a:extLst>
          </p:cNvPr>
          <p:cNvSpPr txBox="1"/>
          <p:nvPr userDrawn="1"/>
        </p:nvSpPr>
        <p:spPr>
          <a:xfrm>
            <a:off x="5192102" y="5846004"/>
            <a:ext cx="1247049"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32" name="TextBox 31">
            <a:extLst>
              <a:ext uri="{FF2B5EF4-FFF2-40B4-BE49-F238E27FC236}">
                <a16:creationId xmlns:a16="http://schemas.microsoft.com/office/drawing/2014/main" id="{0539161C-4BCB-4B3E-A460-966B12CD167F}"/>
              </a:ext>
            </a:extLst>
          </p:cNvPr>
          <p:cNvSpPr txBox="1"/>
          <p:nvPr userDrawn="1"/>
        </p:nvSpPr>
        <p:spPr>
          <a:xfrm>
            <a:off x="6782151" y="5846004"/>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33" name="TextBox 32">
            <a:extLst>
              <a:ext uri="{FF2B5EF4-FFF2-40B4-BE49-F238E27FC236}">
                <a16:creationId xmlns:a16="http://schemas.microsoft.com/office/drawing/2014/main" id="{AE292A7D-4569-4E65-B712-0C8D9AFEB073}"/>
              </a:ext>
            </a:extLst>
          </p:cNvPr>
          <p:cNvSpPr txBox="1"/>
          <p:nvPr userDrawn="1"/>
        </p:nvSpPr>
        <p:spPr>
          <a:xfrm>
            <a:off x="7930414" y="5846004"/>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34" name="Text Placeholder 136">
            <a:extLst>
              <a:ext uri="{FF2B5EF4-FFF2-40B4-BE49-F238E27FC236}">
                <a16:creationId xmlns:a16="http://schemas.microsoft.com/office/drawing/2014/main" id="{6DB6FC67-1276-491C-B874-1F416250C0EE}"/>
              </a:ext>
            </a:extLst>
          </p:cNvPr>
          <p:cNvSpPr>
            <a:spLocks noGrp="1"/>
          </p:cNvSpPr>
          <p:nvPr>
            <p:ph type="body" sz="quarter" idx="37"/>
          </p:nvPr>
        </p:nvSpPr>
        <p:spPr>
          <a:xfrm>
            <a:off x="9345914" y="6069928"/>
            <a:ext cx="1540564"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35" name="TextBox 34">
            <a:extLst>
              <a:ext uri="{FF2B5EF4-FFF2-40B4-BE49-F238E27FC236}">
                <a16:creationId xmlns:a16="http://schemas.microsoft.com/office/drawing/2014/main" id="{8F6A8B53-00F3-4BBD-831C-303CB9D69D0F}"/>
              </a:ext>
            </a:extLst>
          </p:cNvPr>
          <p:cNvSpPr txBox="1"/>
          <p:nvPr userDrawn="1"/>
        </p:nvSpPr>
        <p:spPr>
          <a:xfrm>
            <a:off x="9345914" y="5842776"/>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2526744690"/>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6" y="-4977"/>
            <a:ext cx="6273925" cy="5684621"/>
          </a:xfrm>
          <a:prstGeom prst="rect">
            <a:avLst/>
          </a:prstGeom>
        </p:spPr>
      </p:pic>
      <p:sp>
        <p:nvSpPr>
          <p:cNvPr id="20" name="Picture Placeholder 144"/>
          <p:cNvSpPr>
            <a:spLocks noGrp="1"/>
          </p:cNvSpPr>
          <p:nvPr>
            <p:ph type="pic" sz="quarter" idx="20" hasCustomPrompt="1"/>
          </p:nvPr>
        </p:nvSpPr>
        <p:spPr>
          <a:xfrm>
            <a:off x="5918076" y="1"/>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7" y="851201"/>
            <a:ext cx="4699724" cy="1043600"/>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dirty="0"/>
              <a:t>Click to edit Master title style</a:t>
            </a:r>
          </a:p>
        </p:txBody>
      </p:sp>
      <p:sp>
        <p:nvSpPr>
          <p:cNvPr id="22" name="Text Placeholder 132"/>
          <p:cNvSpPr>
            <a:spLocks noGrp="1"/>
          </p:cNvSpPr>
          <p:nvPr>
            <p:ph type="body" sz="quarter" idx="11"/>
          </p:nvPr>
        </p:nvSpPr>
        <p:spPr>
          <a:xfrm>
            <a:off x="622300" y="1930399"/>
            <a:ext cx="4724400" cy="3382924"/>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A284A3B6-1077-4EB0-87EA-FB5D174EEA72}"/>
              </a:ext>
            </a:extLst>
          </p:cNvPr>
          <p:cNvSpPr/>
          <p:nvPr userDrawn="1"/>
        </p:nvSpPr>
        <p:spPr>
          <a:xfrm>
            <a:off x="0" y="5688836"/>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64" name="Straight Connector 63">
            <a:extLst>
              <a:ext uri="{FF2B5EF4-FFF2-40B4-BE49-F238E27FC236}">
                <a16:creationId xmlns:a16="http://schemas.microsoft.com/office/drawing/2014/main" id="{75656BE6-BF23-401A-8BF9-334080B77842}"/>
              </a:ext>
            </a:extLst>
          </p:cNvPr>
          <p:cNvCxnSpPr/>
          <p:nvPr userDrawn="1"/>
        </p:nvCxnSpPr>
        <p:spPr>
          <a:xfrm>
            <a:off x="1729072" y="5937283"/>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Picture Placeholder 144">
            <a:extLst>
              <a:ext uri="{FF2B5EF4-FFF2-40B4-BE49-F238E27FC236}">
                <a16:creationId xmlns:a16="http://schemas.microsoft.com/office/drawing/2014/main" id="{AFBFC39F-A9C7-4DB5-9880-DBD4175C1EFC}"/>
              </a:ext>
            </a:extLst>
          </p:cNvPr>
          <p:cNvSpPr>
            <a:spLocks noGrp="1"/>
          </p:cNvSpPr>
          <p:nvPr>
            <p:ph type="pic" sz="quarter" idx="36" hasCustomPrompt="1"/>
          </p:nvPr>
        </p:nvSpPr>
        <p:spPr>
          <a:xfrm>
            <a:off x="205003" y="5816488"/>
            <a:ext cx="1247050"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68" name="Text Placeholder 136">
            <a:extLst>
              <a:ext uri="{FF2B5EF4-FFF2-40B4-BE49-F238E27FC236}">
                <a16:creationId xmlns:a16="http://schemas.microsoft.com/office/drawing/2014/main" id="{2CC0DC69-0E6D-4C43-8E84-C5029F47ED12}"/>
              </a:ext>
            </a:extLst>
          </p:cNvPr>
          <p:cNvSpPr>
            <a:spLocks noGrp="1"/>
          </p:cNvSpPr>
          <p:nvPr>
            <p:ph type="body" sz="quarter" idx="31"/>
          </p:nvPr>
        </p:nvSpPr>
        <p:spPr>
          <a:xfrm>
            <a:off x="7909758" y="6069928"/>
            <a:ext cx="1095543"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69" name="Text Placeholder 136">
            <a:extLst>
              <a:ext uri="{FF2B5EF4-FFF2-40B4-BE49-F238E27FC236}">
                <a16:creationId xmlns:a16="http://schemas.microsoft.com/office/drawing/2014/main" id="{F8277BDE-C239-4C9E-9CE7-0AAAB31ACF97}"/>
              </a:ext>
            </a:extLst>
          </p:cNvPr>
          <p:cNvSpPr>
            <a:spLocks noGrp="1"/>
          </p:cNvSpPr>
          <p:nvPr>
            <p:ph type="body" sz="quarter" idx="32"/>
          </p:nvPr>
        </p:nvSpPr>
        <p:spPr>
          <a:xfrm>
            <a:off x="6777468" y="6069928"/>
            <a:ext cx="988642"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70" name="Text Placeholder 136">
            <a:extLst>
              <a:ext uri="{FF2B5EF4-FFF2-40B4-BE49-F238E27FC236}">
                <a16:creationId xmlns:a16="http://schemas.microsoft.com/office/drawing/2014/main" id="{99FFFA18-5C97-4E11-9849-FE10983F0BA9}"/>
              </a:ext>
            </a:extLst>
          </p:cNvPr>
          <p:cNvSpPr>
            <a:spLocks noGrp="1"/>
          </p:cNvSpPr>
          <p:nvPr>
            <p:ph type="body" sz="quarter" idx="33"/>
          </p:nvPr>
        </p:nvSpPr>
        <p:spPr>
          <a:xfrm>
            <a:off x="5186608" y="6104028"/>
            <a:ext cx="1247045"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71" name="Text Placeholder 136">
            <a:extLst>
              <a:ext uri="{FF2B5EF4-FFF2-40B4-BE49-F238E27FC236}">
                <a16:creationId xmlns:a16="http://schemas.microsoft.com/office/drawing/2014/main" id="{0762144F-BFA8-4D50-8231-B2C6D6A08417}"/>
              </a:ext>
            </a:extLst>
          </p:cNvPr>
          <p:cNvSpPr>
            <a:spLocks noGrp="1"/>
          </p:cNvSpPr>
          <p:nvPr>
            <p:ph type="body" sz="quarter" idx="34"/>
          </p:nvPr>
        </p:nvSpPr>
        <p:spPr>
          <a:xfrm>
            <a:off x="2078792" y="6115095"/>
            <a:ext cx="2689813"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72" name="TextBox 71">
            <a:extLst>
              <a:ext uri="{FF2B5EF4-FFF2-40B4-BE49-F238E27FC236}">
                <a16:creationId xmlns:a16="http://schemas.microsoft.com/office/drawing/2014/main" id="{2567905B-3C16-4657-8662-D99047DB084C}"/>
              </a:ext>
            </a:extLst>
          </p:cNvPr>
          <p:cNvSpPr txBox="1"/>
          <p:nvPr userDrawn="1"/>
        </p:nvSpPr>
        <p:spPr>
          <a:xfrm>
            <a:off x="2066462" y="5854681"/>
            <a:ext cx="1487548"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73" name="TextBox 72">
            <a:extLst>
              <a:ext uri="{FF2B5EF4-FFF2-40B4-BE49-F238E27FC236}">
                <a16:creationId xmlns:a16="http://schemas.microsoft.com/office/drawing/2014/main" id="{35A895C6-5E1A-46D6-B482-80DCF3C2B1F5}"/>
              </a:ext>
            </a:extLst>
          </p:cNvPr>
          <p:cNvSpPr txBox="1"/>
          <p:nvPr userDrawn="1"/>
        </p:nvSpPr>
        <p:spPr>
          <a:xfrm>
            <a:off x="5192102" y="5846004"/>
            <a:ext cx="1247049"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74" name="TextBox 73">
            <a:extLst>
              <a:ext uri="{FF2B5EF4-FFF2-40B4-BE49-F238E27FC236}">
                <a16:creationId xmlns:a16="http://schemas.microsoft.com/office/drawing/2014/main" id="{30041062-48D8-4962-9C0E-ACC61E95F4F5}"/>
              </a:ext>
            </a:extLst>
          </p:cNvPr>
          <p:cNvSpPr txBox="1"/>
          <p:nvPr userDrawn="1"/>
        </p:nvSpPr>
        <p:spPr>
          <a:xfrm>
            <a:off x="6782151" y="5846004"/>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75" name="TextBox 74">
            <a:extLst>
              <a:ext uri="{FF2B5EF4-FFF2-40B4-BE49-F238E27FC236}">
                <a16:creationId xmlns:a16="http://schemas.microsoft.com/office/drawing/2014/main" id="{7824CCB3-6B27-4075-B1EE-A12DC49B56A3}"/>
              </a:ext>
            </a:extLst>
          </p:cNvPr>
          <p:cNvSpPr txBox="1"/>
          <p:nvPr userDrawn="1"/>
        </p:nvSpPr>
        <p:spPr>
          <a:xfrm>
            <a:off x="7930414" y="5846004"/>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76" name="Text Placeholder 136">
            <a:extLst>
              <a:ext uri="{FF2B5EF4-FFF2-40B4-BE49-F238E27FC236}">
                <a16:creationId xmlns:a16="http://schemas.microsoft.com/office/drawing/2014/main" id="{C013C754-A183-4348-8B62-78071341B47D}"/>
              </a:ext>
            </a:extLst>
          </p:cNvPr>
          <p:cNvSpPr>
            <a:spLocks noGrp="1"/>
          </p:cNvSpPr>
          <p:nvPr>
            <p:ph type="body" sz="quarter" idx="37"/>
          </p:nvPr>
        </p:nvSpPr>
        <p:spPr>
          <a:xfrm>
            <a:off x="9345914" y="6069928"/>
            <a:ext cx="1540564"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77" name="TextBox 76">
            <a:extLst>
              <a:ext uri="{FF2B5EF4-FFF2-40B4-BE49-F238E27FC236}">
                <a16:creationId xmlns:a16="http://schemas.microsoft.com/office/drawing/2014/main" id="{067D0A42-EFEB-461A-B714-2495EE4AC7F7}"/>
              </a:ext>
            </a:extLst>
          </p:cNvPr>
          <p:cNvSpPr txBox="1"/>
          <p:nvPr userDrawn="1"/>
        </p:nvSpPr>
        <p:spPr>
          <a:xfrm>
            <a:off x="9345914" y="5842776"/>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1314009848"/>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5316267"/>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08013331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943418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707429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898413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43655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8702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42505425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66349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2185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32479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85093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42613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75153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273961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632080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26997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965738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816438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28125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74778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024797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516167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707299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68421453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6498273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130574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222894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4179744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132202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4516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7325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3790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93394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623266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48539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777240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80111170"/>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723398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86441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02606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996810820"/>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405056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08267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80754982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5"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userDrawn="1"/>
        </p:nvSpPr>
        <p:spPr>
          <a:xfrm>
            <a:off x="5010115"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userDrawn="1"/>
        </p:nvSpPr>
        <p:spPr>
          <a:xfrm>
            <a:off x="6536304"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userDrawn="1"/>
        </p:nvSpPr>
        <p:spPr>
          <a:xfrm>
            <a:off x="7660231"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65"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Tree>
    <p:extLst>
      <p:ext uri="{BB962C8B-B14F-4D97-AF65-F5344CB8AC3E}">
        <p14:creationId xmlns:p14="http://schemas.microsoft.com/office/powerpoint/2010/main" val="330560598"/>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741559"/>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1"/>
            <a:ext cx="5520600" cy="813819"/>
          </a:xfrm>
        </p:spPr>
        <p:txBody>
          <a:bodyPr/>
          <a:lstStyle/>
          <a:p>
            <a:r>
              <a:rPr lang="en-US"/>
              <a:t>Click to edit Master title style</a:t>
            </a:r>
          </a:p>
        </p:txBody>
      </p:sp>
    </p:spTree>
    <p:extLst>
      <p:ext uri="{BB962C8B-B14F-4D97-AF65-F5344CB8AC3E}">
        <p14:creationId xmlns:p14="http://schemas.microsoft.com/office/powerpoint/2010/main" val="2972367249"/>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5_Insert Photo">
    <p:spTree>
      <p:nvGrpSpPr>
        <p:cNvPr id="1" name=""/>
        <p:cNvGrpSpPr/>
        <p:nvPr/>
      </p:nvGrpSpPr>
      <p:grpSpPr>
        <a:xfrm>
          <a:off x="0" y="0"/>
          <a:ext cx="0" cy="0"/>
          <a:chOff x="0" y="0"/>
          <a:chExt cx="0" cy="0"/>
        </a:xfrm>
      </p:grpSpPr>
      <p:pic>
        <p:nvPicPr>
          <p:cNvPr id="41" name="Picture Placeholder 4"/>
          <p:cNvPicPr>
            <a:picLocks noChangeAspect="1"/>
          </p:cNvPicPr>
          <p:nvPr userDrawn="1"/>
        </p:nvPicPr>
        <p:blipFill>
          <a:blip r:embed="rId2">
            <a:extLst>
              <a:ext uri="{28A0092B-C50C-407E-A947-70E740481C1C}">
                <a14:useLocalDpi xmlns:a14="http://schemas.microsoft.com/office/drawing/2010/main" val="0"/>
              </a:ext>
            </a:extLst>
          </a:blip>
          <a:srcRect t="18335" b="18335"/>
          <a:stretch>
            <a:fillRect/>
          </a:stretch>
        </p:blipFill>
        <p:spPr>
          <a:xfrm>
            <a:off x="0" y="0"/>
            <a:ext cx="12192000" cy="2990334"/>
          </a:xfrm>
          <a:prstGeom prst="rect">
            <a:avLst/>
          </a:prstGeom>
        </p:spPr>
      </p:pic>
      <p:sp>
        <p:nvSpPr>
          <p:cNvPr id="20" name="Picture Placeholder 144"/>
          <p:cNvSpPr>
            <a:spLocks noGrp="1"/>
          </p:cNvSpPr>
          <p:nvPr>
            <p:ph type="pic" sz="quarter" idx="20" hasCustomPrompt="1"/>
          </p:nvPr>
        </p:nvSpPr>
        <p:spPr>
          <a:xfrm>
            <a:off x="0" y="1"/>
            <a:ext cx="12192000" cy="2990334"/>
          </a:xfrm>
          <a:prstGeom prst="rect">
            <a:avLst/>
          </a:prstGeom>
          <a:solidFill>
            <a:srgbClr val="0070C0"/>
          </a:solidFill>
        </p:spPr>
        <p:txBody>
          <a:bodyPr anchor="ctr" anchorCtr="0">
            <a:noAutofit/>
          </a:bodyPr>
          <a:lstStyle>
            <a:lvl1pPr marL="0" indent="0" algn="ctr">
              <a:buNone/>
              <a:defRPr>
                <a:solidFill>
                  <a:schemeClr val="bg1"/>
                </a:solidFill>
              </a:defRPr>
            </a:lvl1pPr>
          </a:lstStyle>
          <a:p>
            <a:r>
              <a:rPr lang="en-US"/>
              <a:t>Drag picture here</a:t>
            </a:r>
          </a:p>
        </p:txBody>
      </p:sp>
      <p:sp>
        <p:nvSpPr>
          <p:cNvPr id="21" name="Title 1"/>
          <p:cNvSpPr>
            <a:spLocks noGrp="1"/>
          </p:cNvSpPr>
          <p:nvPr>
            <p:ph type="ctrTitle" hasCustomPrompt="1"/>
          </p:nvPr>
        </p:nvSpPr>
        <p:spPr>
          <a:xfrm>
            <a:off x="502681"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Customer Name and headline</a:t>
            </a:r>
          </a:p>
        </p:txBody>
      </p:sp>
      <p:sp>
        <p:nvSpPr>
          <p:cNvPr id="22" name="Text Placeholder 132"/>
          <p:cNvSpPr>
            <a:spLocks noGrp="1"/>
          </p:cNvSpPr>
          <p:nvPr>
            <p:ph type="body" sz="quarter" idx="11" hasCustomPrompt="1"/>
          </p:nvPr>
        </p:nvSpPr>
        <p:spPr>
          <a:xfrm>
            <a:off x="4341091" y="3404878"/>
            <a:ext cx="7234611" cy="2065292"/>
          </a:xfrm>
          <a:prstGeom prst="rect">
            <a:avLst/>
          </a:prstGeom>
        </p:spPr>
        <p:txBody>
          <a:bodyPr lIns="0" tIns="0" rIns="0" bIns="0">
            <a:noAutofit/>
          </a:bodyPr>
          <a:lstStyle>
            <a:lvl1pPr marL="0" indent="0">
              <a:lnSpc>
                <a:spcPts val="1800"/>
              </a:lnSpc>
              <a:buFont typeface="Arial" panose="020B0604020202020204" pitchFamily="34" charset="0"/>
              <a:buNone/>
              <a:defRPr sz="1200">
                <a:solidFill>
                  <a:schemeClr val="bg2">
                    <a:lumMod val="25000"/>
                  </a:schemeClr>
                </a:solidFill>
              </a:defRPr>
            </a:lvl1pPr>
            <a:lvl2pPr>
              <a:defRPr sz="1200"/>
            </a:lvl2pPr>
          </a:lstStyle>
          <a:p>
            <a:pPr lvl="0"/>
            <a:r>
              <a:rPr lang="en-US"/>
              <a:t>Summary: what was the business opportunity, how did Dynamic 365 (+additional products) solve the problem, proof point / ROI realized?</a:t>
            </a:r>
          </a:p>
        </p:txBody>
      </p:sp>
      <p:sp>
        <p:nvSpPr>
          <p:cNvPr id="19" name="Rectangle 18">
            <a:extLst>
              <a:ext uri="{FF2B5EF4-FFF2-40B4-BE49-F238E27FC236}">
                <a16:creationId xmlns:a16="http://schemas.microsoft.com/office/drawing/2014/main" id="{B582DE79-BFC1-411A-852F-AE6B4D539EB1}"/>
              </a:ext>
            </a:extLst>
          </p:cNvPr>
          <p:cNvSpPr/>
          <p:nvPr userDrawn="1"/>
        </p:nvSpPr>
        <p:spPr>
          <a:xfrm>
            <a:off x="0" y="5688836"/>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23" name="Straight Connector 22">
            <a:extLst>
              <a:ext uri="{FF2B5EF4-FFF2-40B4-BE49-F238E27FC236}">
                <a16:creationId xmlns:a16="http://schemas.microsoft.com/office/drawing/2014/main" id="{1F341A34-3E48-4612-8153-E1E6B260DEA6}"/>
              </a:ext>
            </a:extLst>
          </p:cNvPr>
          <p:cNvCxnSpPr/>
          <p:nvPr userDrawn="1"/>
        </p:nvCxnSpPr>
        <p:spPr>
          <a:xfrm>
            <a:off x="1729072" y="5937283"/>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Picture Placeholder 144">
            <a:extLst>
              <a:ext uri="{FF2B5EF4-FFF2-40B4-BE49-F238E27FC236}">
                <a16:creationId xmlns:a16="http://schemas.microsoft.com/office/drawing/2014/main" id="{4E0F0BFD-36B9-4F51-A916-DAB39E5606F4}"/>
              </a:ext>
            </a:extLst>
          </p:cNvPr>
          <p:cNvSpPr>
            <a:spLocks noGrp="1"/>
          </p:cNvSpPr>
          <p:nvPr>
            <p:ph type="pic" sz="quarter" idx="36" hasCustomPrompt="1"/>
          </p:nvPr>
        </p:nvSpPr>
        <p:spPr>
          <a:xfrm>
            <a:off x="205003" y="5816488"/>
            <a:ext cx="1247050"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25" name="Text Placeholder 136">
            <a:extLst>
              <a:ext uri="{FF2B5EF4-FFF2-40B4-BE49-F238E27FC236}">
                <a16:creationId xmlns:a16="http://schemas.microsoft.com/office/drawing/2014/main" id="{61D6A5CB-F755-4C2D-874F-7AA06DAB7F70}"/>
              </a:ext>
            </a:extLst>
          </p:cNvPr>
          <p:cNvSpPr>
            <a:spLocks noGrp="1"/>
          </p:cNvSpPr>
          <p:nvPr>
            <p:ph type="body" sz="quarter" idx="31"/>
          </p:nvPr>
        </p:nvSpPr>
        <p:spPr>
          <a:xfrm>
            <a:off x="7909758" y="6069928"/>
            <a:ext cx="1095543"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26" name="Text Placeholder 136">
            <a:extLst>
              <a:ext uri="{FF2B5EF4-FFF2-40B4-BE49-F238E27FC236}">
                <a16:creationId xmlns:a16="http://schemas.microsoft.com/office/drawing/2014/main" id="{984D26C4-525D-4841-94DA-A1BE77BB512E}"/>
              </a:ext>
            </a:extLst>
          </p:cNvPr>
          <p:cNvSpPr>
            <a:spLocks noGrp="1"/>
          </p:cNvSpPr>
          <p:nvPr>
            <p:ph type="body" sz="quarter" idx="32"/>
          </p:nvPr>
        </p:nvSpPr>
        <p:spPr>
          <a:xfrm>
            <a:off x="6777468" y="6069928"/>
            <a:ext cx="988642"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27" name="Text Placeholder 136">
            <a:extLst>
              <a:ext uri="{FF2B5EF4-FFF2-40B4-BE49-F238E27FC236}">
                <a16:creationId xmlns:a16="http://schemas.microsoft.com/office/drawing/2014/main" id="{AFFC9E85-3CF4-4A5F-A31E-5FA7BE553360}"/>
              </a:ext>
            </a:extLst>
          </p:cNvPr>
          <p:cNvSpPr>
            <a:spLocks noGrp="1"/>
          </p:cNvSpPr>
          <p:nvPr>
            <p:ph type="body" sz="quarter" idx="33"/>
          </p:nvPr>
        </p:nvSpPr>
        <p:spPr>
          <a:xfrm>
            <a:off x="5186608" y="6104028"/>
            <a:ext cx="1247045"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28" name="Text Placeholder 136">
            <a:extLst>
              <a:ext uri="{FF2B5EF4-FFF2-40B4-BE49-F238E27FC236}">
                <a16:creationId xmlns:a16="http://schemas.microsoft.com/office/drawing/2014/main" id="{5832B6C3-FF40-4F57-AC39-DD2DC5A65F43}"/>
              </a:ext>
            </a:extLst>
          </p:cNvPr>
          <p:cNvSpPr>
            <a:spLocks noGrp="1"/>
          </p:cNvSpPr>
          <p:nvPr>
            <p:ph type="body" sz="quarter" idx="34"/>
          </p:nvPr>
        </p:nvSpPr>
        <p:spPr>
          <a:xfrm>
            <a:off x="2078792" y="6115095"/>
            <a:ext cx="2689813"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29" name="TextBox 28">
            <a:extLst>
              <a:ext uri="{FF2B5EF4-FFF2-40B4-BE49-F238E27FC236}">
                <a16:creationId xmlns:a16="http://schemas.microsoft.com/office/drawing/2014/main" id="{61B9D8CA-8E9D-4EF1-8665-2EE8344CB445}"/>
              </a:ext>
            </a:extLst>
          </p:cNvPr>
          <p:cNvSpPr txBox="1"/>
          <p:nvPr userDrawn="1"/>
        </p:nvSpPr>
        <p:spPr>
          <a:xfrm>
            <a:off x="2066462" y="5854681"/>
            <a:ext cx="1487548"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30" name="TextBox 29">
            <a:extLst>
              <a:ext uri="{FF2B5EF4-FFF2-40B4-BE49-F238E27FC236}">
                <a16:creationId xmlns:a16="http://schemas.microsoft.com/office/drawing/2014/main" id="{83555345-632B-4044-9A97-63629FECAF99}"/>
              </a:ext>
            </a:extLst>
          </p:cNvPr>
          <p:cNvSpPr txBox="1"/>
          <p:nvPr userDrawn="1"/>
        </p:nvSpPr>
        <p:spPr>
          <a:xfrm>
            <a:off x="5192102" y="5846004"/>
            <a:ext cx="1247049"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32" name="TextBox 31">
            <a:extLst>
              <a:ext uri="{FF2B5EF4-FFF2-40B4-BE49-F238E27FC236}">
                <a16:creationId xmlns:a16="http://schemas.microsoft.com/office/drawing/2014/main" id="{0539161C-4BCB-4B3E-A460-966B12CD167F}"/>
              </a:ext>
            </a:extLst>
          </p:cNvPr>
          <p:cNvSpPr txBox="1"/>
          <p:nvPr userDrawn="1"/>
        </p:nvSpPr>
        <p:spPr>
          <a:xfrm>
            <a:off x="6782151" y="5846004"/>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33" name="TextBox 32">
            <a:extLst>
              <a:ext uri="{FF2B5EF4-FFF2-40B4-BE49-F238E27FC236}">
                <a16:creationId xmlns:a16="http://schemas.microsoft.com/office/drawing/2014/main" id="{AE292A7D-4569-4E65-B712-0C8D9AFEB073}"/>
              </a:ext>
            </a:extLst>
          </p:cNvPr>
          <p:cNvSpPr txBox="1"/>
          <p:nvPr userDrawn="1"/>
        </p:nvSpPr>
        <p:spPr>
          <a:xfrm>
            <a:off x="7930414" y="5846004"/>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34" name="Text Placeholder 136">
            <a:extLst>
              <a:ext uri="{FF2B5EF4-FFF2-40B4-BE49-F238E27FC236}">
                <a16:creationId xmlns:a16="http://schemas.microsoft.com/office/drawing/2014/main" id="{6DB6FC67-1276-491C-B874-1F416250C0EE}"/>
              </a:ext>
            </a:extLst>
          </p:cNvPr>
          <p:cNvSpPr>
            <a:spLocks noGrp="1"/>
          </p:cNvSpPr>
          <p:nvPr>
            <p:ph type="body" sz="quarter" idx="37"/>
          </p:nvPr>
        </p:nvSpPr>
        <p:spPr>
          <a:xfrm>
            <a:off x="9345914" y="6069928"/>
            <a:ext cx="1540564"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35" name="TextBox 34">
            <a:extLst>
              <a:ext uri="{FF2B5EF4-FFF2-40B4-BE49-F238E27FC236}">
                <a16:creationId xmlns:a16="http://schemas.microsoft.com/office/drawing/2014/main" id="{8F6A8B53-00F3-4BBD-831C-303CB9D69D0F}"/>
              </a:ext>
            </a:extLst>
          </p:cNvPr>
          <p:cNvSpPr txBox="1"/>
          <p:nvPr userDrawn="1"/>
        </p:nvSpPr>
        <p:spPr>
          <a:xfrm>
            <a:off x="9345914" y="5842776"/>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11799927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712076902"/>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1688531"/>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3446590043"/>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00345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378F8-1EFF-462C-9A77-C57D725028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5AF50-6021-498D-8669-E963FDE157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3F3ED2-3E3E-43F3-98A7-12FBC4C59F65}"/>
              </a:ext>
            </a:extLst>
          </p:cNvPr>
          <p:cNvSpPr>
            <a:spLocks noGrp="1"/>
          </p:cNvSpPr>
          <p:nvPr>
            <p:ph type="dt" sz="half" idx="10"/>
          </p:nvPr>
        </p:nvSpPr>
        <p:spPr/>
        <p:txBody>
          <a:bodyPr/>
          <a:lstStyle/>
          <a:p>
            <a:fld id="{FBDAE4F9-EBB8-48DE-8E1D-68938C296561}" type="datetimeFigureOut">
              <a:rPr lang="en-US" smtClean="0"/>
              <a:t>11/6/2019</a:t>
            </a:fld>
            <a:endParaRPr lang="en-US"/>
          </a:p>
        </p:txBody>
      </p:sp>
      <p:sp>
        <p:nvSpPr>
          <p:cNvPr id="5" name="Footer Placeholder 4">
            <a:extLst>
              <a:ext uri="{FF2B5EF4-FFF2-40B4-BE49-F238E27FC236}">
                <a16:creationId xmlns:a16="http://schemas.microsoft.com/office/drawing/2014/main" id="{DC4E34B5-074B-444E-BD05-4D556E2F7B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85C21C-6041-4455-A12A-8B19BE99E115}"/>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2264490563"/>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2123203"/>
            <a:ext cx="3658804" cy="795089"/>
          </a:xfr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5" y="3151388"/>
            <a:ext cx="3658805" cy="443839"/>
          </a:xfrm>
        </p:spPr>
        <p:txBody>
          <a:bodyPr lIns="0" tIns="0" rIns="0" bIns="0"/>
          <a:lstStyle>
            <a:lvl1pPr marL="0" indent="0">
              <a:lnSpc>
                <a:spcPts val="1765"/>
              </a:lnSpc>
              <a:spcBef>
                <a:spcPts val="0"/>
              </a:spcBef>
              <a:buNone/>
              <a:defRPr sz="1372" b="0" spc="0">
                <a:solidFill>
                  <a:schemeClr val="bg1"/>
                </a:solidFill>
                <a:latin typeface="+mj-lt"/>
              </a:defRPr>
            </a:lvl1pPr>
            <a:lvl2pPr marL="0" indent="0">
              <a:lnSpc>
                <a:spcPts val="1765"/>
              </a:lnSpc>
              <a:spcBef>
                <a:spcPts val="0"/>
              </a:spcBef>
              <a:buNone/>
              <a:defRPr sz="1372" spc="0">
                <a:solidFill>
                  <a:schemeClr val="bg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2295108953"/>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15750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7"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6"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659240"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4449999"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8240758"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9358238"/>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69232987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5245203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9733563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331205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512030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7394229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775648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8990878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58428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417194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819776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9899588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4662548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02666203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51957783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006423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984324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9219831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1723422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86667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223718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9942198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1572557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9012147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2"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262606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4" y="287121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3"/>
            <a:ext cx="6507352"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1" y="3275398"/>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04647678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983143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807709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5662231"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3977277"/>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2307834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10822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941295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179779126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439122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2123203"/>
            <a:ext cx="3658804" cy="795089"/>
          </a:xfr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5" y="3151388"/>
            <a:ext cx="3658805" cy="443839"/>
          </a:xfrm>
        </p:spPr>
        <p:txBody>
          <a:bodyPr lIns="0" tIns="0" rIns="0" bIns="0"/>
          <a:lstStyle>
            <a:lvl1pPr marL="0" indent="0">
              <a:lnSpc>
                <a:spcPts val="1765"/>
              </a:lnSpc>
              <a:spcBef>
                <a:spcPts val="0"/>
              </a:spcBef>
              <a:buNone/>
              <a:defRPr sz="1372" b="0" spc="0">
                <a:solidFill>
                  <a:schemeClr val="bg1"/>
                </a:solidFill>
                <a:latin typeface="+mj-lt"/>
              </a:defRPr>
            </a:lvl1pPr>
            <a:lvl2pPr marL="0" indent="0">
              <a:lnSpc>
                <a:spcPts val="1765"/>
              </a:lnSpc>
              <a:spcBef>
                <a:spcPts val="0"/>
              </a:spcBef>
              <a:buNone/>
              <a:defRPr sz="1372" spc="0">
                <a:solidFill>
                  <a:schemeClr val="bg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426852694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779270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3320"/>
            <a:ext cx="5381243" cy="661720"/>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3" y="1383320"/>
            <a:ext cx="5407701" cy="446276"/>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366183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3167818"/>
            <a:ext cx="2209038"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4"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2"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0"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027717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4872191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9161938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8"/>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2293838"/>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4" y="556381"/>
            <a:ext cx="5482893" cy="813819"/>
          </a:xfrm>
        </p:spPr>
        <p:txBody>
          <a:bodyPr/>
          <a:lstStyle/>
          <a:p>
            <a:r>
              <a:rPr lang="en-US"/>
              <a:t>Click to edit Master title style</a:t>
            </a:r>
          </a:p>
        </p:txBody>
      </p:sp>
    </p:spTree>
    <p:extLst>
      <p:ext uri="{BB962C8B-B14F-4D97-AF65-F5344CB8AC3E}">
        <p14:creationId xmlns:p14="http://schemas.microsoft.com/office/powerpoint/2010/main" val="271350554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08140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741559"/>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1"/>
            <a:ext cx="5520600" cy="813819"/>
          </a:xfrm>
        </p:spPr>
        <p:txBody>
          <a:bodyPr/>
          <a:lstStyle/>
          <a:p>
            <a:r>
              <a:rPr lang="en-US"/>
              <a:t>Click to edit Master title style</a:t>
            </a:r>
          </a:p>
        </p:txBody>
      </p:sp>
    </p:spTree>
    <p:extLst>
      <p:ext uri="{BB962C8B-B14F-4D97-AF65-F5344CB8AC3E}">
        <p14:creationId xmlns:p14="http://schemas.microsoft.com/office/powerpoint/2010/main" val="114061500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143759"/>
            <a:ext cx="5310491" cy="3129062"/>
          </a:xfrm>
        </p:spPr>
        <p:txBody>
          <a:bodyPr lIns="0" tIns="0" rIns="0" bIns="0"/>
          <a:lstStyle>
            <a:lvl1pPr marL="0" indent="0">
              <a:lnSpc>
                <a:spcPts val="1765"/>
              </a:lnSpc>
              <a:spcBef>
                <a:spcPts val="1176"/>
              </a:spcBef>
              <a:buNone/>
              <a:defRPr lang="en-US" sz="20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4" y="556381"/>
            <a:ext cx="5461059" cy="813819"/>
          </a:xfrm>
        </p:spPr>
        <p:txBody>
          <a:bodyPr/>
          <a:lstStyle/>
          <a:p>
            <a:r>
              <a:rPr lang="en-US"/>
              <a:t>Click to edit Master title style</a:t>
            </a:r>
          </a:p>
        </p:txBody>
      </p:sp>
    </p:spTree>
    <p:extLst>
      <p:ext uri="{BB962C8B-B14F-4D97-AF65-F5344CB8AC3E}">
        <p14:creationId xmlns:p14="http://schemas.microsoft.com/office/powerpoint/2010/main" val="284000841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455375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7035235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9494-5428-42B3-AFAB-87BD7B0E7A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857378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856023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4" strike="noStrike" spc="-49"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4065929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6" y="0"/>
            <a:ext cx="8112955" cy="6858000"/>
          </a:xfrm>
          <a:blipFill>
            <a:blip r:embed="rId2"/>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49"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lvl1pPr>
            <a:lvl2pPr>
              <a:defRPr sz="1765"/>
            </a:lvl2pPr>
            <a:lvl3pPr>
              <a:defRPr sz="1371"/>
            </a:lvl3pPr>
            <a:lvl4pPr>
              <a:defRPr sz="1371"/>
            </a:lvl4pPr>
            <a:lvl5pPr>
              <a:defRPr sz="1028"/>
            </a:lvl5pPr>
          </a:lstStyle>
          <a:p>
            <a:pPr lvl="0"/>
            <a:r>
              <a:rPr lang="en-US" dirty="0"/>
              <a:t>Author name</a:t>
            </a:r>
          </a:p>
          <a:p>
            <a:pPr lvl="1"/>
            <a:r>
              <a:rPr lang="en-US" dirty="0"/>
              <a:t>Date</a:t>
            </a:r>
          </a:p>
        </p:txBody>
      </p:sp>
    </p:spTree>
    <p:extLst>
      <p:ext uri="{BB962C8B-B14F-4D97-AF65-F5344CB8AC3E}">
        <p14:creationId xmlns:p14="http://schemas.microsoft.com/office/powerpoint/2010/main" val="235675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300"/>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49"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lvl1pPr>
            <a:lvl2pPr>
              <a:defRPr sz="1765"/>
            </a:lvl2pPr>
            <a:lvl3pPr>
              <a:defRPr sz="1371"/>
            </a:lvl3pPr>
            <a:lvl4pPr>
              <a:defRPr sz="1371"/>
            </a:lvl4pPr>
            <a:lvl5pPr>
              <a:defRPr sz="1028"/>
            </a:lvl5pPr>
          </a:lstStyle>
          <a:p>
            <a:pPr lvl="0"/>
            <a:r>
              <a:rPr lang="en-US" dirty="0"/>
              <a:t>Author name</a:t>
            </a:r>
          </a:p>
          <a:p>
            <a:pPr lvl="1"/>
            <a:r>
              <a:rPr lang="en-US" dirty="0"/>
              <a:t>Date</a:t>
            </a:r>
          </a:p>
        </p:txBody>
      </p:sp>
    </p:spTree>
    <p:extLst>
      <p:ext uri="{BB962C8B-B14F-4D97-AF65-F5344CB8AC3E}">
        <p14:creationId xmlns:p14="http://schemas.microsoft.com/office/powerpoint/2010/main" val="1986884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9"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0"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Dynamics 365 </a:t>
            </a:r>
            <a:endParaRPr lang="en-US" dirty="0">
              <a:solidFill>
                <a:srgbClr val="FFFFFF">
                  <a:lumMod val="65000"/>
                </a:srgbClr>
              </a:solidFill>
            </a:endParaRPr>
          </a:p>
        </p:txBody>
      </p:sp>
    </p:spTree>
    <p:extLst>
      <p:ext uri="{BB962C8B-B14F-4D97-AF65-F5344CB8AC3E}">
        <p14:creationId xmlns:p14="http://schemas.microsoft.com/office/powerpoint/2010/main" val="131921480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endParaRPr lang="en-US" dirty="0"/>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09591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Dynamics 365 </a:t>
            </a:r>
            <a:endParaRPr lang="en-US" dirty="0">
              <a:solidFill>
                <a:srgbClr val="FFFFFF">
                  <a:lumMod val="65000"/>
                </a:srgbClr>
              </a:solidFill>
            </a:endParaRPr>
          </a:p>
        </p:txBody>
      </p:sp>
    </p:spTree>
    <p:extLst>
      <p:ext uri="{BB962C8B-B14F-4D97-AF65-F5344CB8AC3E}">
        <p14:creationId xmlns:p14="http://schemas.microsoft.com/office/powerpoint/2010/main" val="244429863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9"/>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941692"/>
            <a:ext cx="4885203" cy="3260896"/>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dirty="0"/>
              <a:t>Section title</a:t>
            </a:r>
          </a:p>
        </p:txBody>
      </p:sp>
    </p:spTree>
    <p:extLst>
      <p:ext uri="{BB962C8B-B14F-4D97-AF65-F5344CB8AC3E}">
        <p14:creationId xmlns:p14="http://schemas.microsoft.com/office/powerpoint/2010/main" val="201245645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6"/>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9508"/>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a:t>
            </a:r>
            <a:endParaRPr lang="en-US" dirty="0">
              <a:solidFill>
                <a:srgbClr val="FFFFFF">
                  <a:lumMod val="65000"/>
                </a:srgbClr>
              </a:solidFill>
            </a:endParaRPr>
          </a:p>
        </p:txBody>
      </p:sp>
    </p:spTree>
    <p:extLst>
      <p:ext uri="{BB962C8B-B14F-4D97-AF65-F5344CB8AC3E}">
        <p14:creationId xmlns:p14="http://schemas.microsoft.com/office/powerpoint/2010/main" val="260675917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rgbClr val="008C7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rgbClr val="008C7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Dynamics 365 </a:t>
            </a:r>
            <a:endParaRPr lang="en-US" dirty="0">
              <a:solidFill>
                <a:srgbClr val="FFFFFF">
                  <a:lumMod val="65000"/>
                </a:srgbClr>
              </a:solidFill>
            </a:endParaRPr>
          </a:p>
        </p:txBody>
      </p:sp>
    </p:spTree>
    <p:extLst>
      <p:ext uri="{BB962C8B-B14F-4D97-AF65-F5344CB8AC3E}">
        <p14:creationId xmlns:p14="http://schemas.microsoft.com/office/powerpoint/2010/main" val="342559082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4" strike="noStrike" spc="-49"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9"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1"/>
            </a:lvl3pPr>
            <a:lvl4pPr>
              <a:defRPr sz="1371"/>
            </a:lvl4pPr>
            <a:lvl5pPr>
              <a:defRPr sz="1028"/>
            </a:lvl5pPr>
          </a:lstStyle>
          <a:p>
            <a:pPr lvl="0"/>
            <a:r>
              <a:rPr lang="en-US" dirty="0"/>
              <a:t>Author name</a:t>
            </a:r>
          </a:p>
          <a:p>
            <a:pPr lvl="1"/>
            <a:r>
              <a:rPr lang="en-US" dirty="0"/>
              <a:t>Date</a:t>
            </a:r>
          </a:p>
        </p:txBody>
      </p:sp>
    </p:spTree>
    <p:extLst>
      <p:ext uri="{BB962C8B-B14F-4D97-AF65-F5344CB8AC3E}">
        <p14:creationId xmlns:p14="http://schemas.microsoft.com/office/powerpoint/2010/main" val="759005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4" strike="noStrike" spc="-49"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6131239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4" spc="-49" baseline="0" dirty="0">
                <a:solidFill>
                  <a:schemeClr val="accent5"/>
                </a:solidFill>
              </a:defRPr>
            </a:lvl1pPr>
          </a:lstStyle>
          <a:p>
            <a:pPr marL="0" lvl="0">
              <a:lnSpc>
                <a:spcPts val="5489"/>
              </a:lnSpc>
            </a:pPr>
            <a:r>
              <a:rPr lang="en-US" dirty="0"/>
              <a:t>Section title</a:t>
            </a:r>
          </a:p>
        </p:txBody>
      </p:sp>
    </p:spTree>
    <p:extLst>
      <p:ext uri="{BB962C8B-B14F-4D97-AF65-F5344CB8AC3E}">
        <p14:creationId xmlns:p14="http://schemas.microsoft.com/office/powerpoint/2010/main" val="1117041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FFFFFF"/>
                </a:solidFill>
                <a:effectLst/>
                <a:uLnTx/>
                <a:uFillTx/>
                <a:latin typeface="Segoe UI"/>
                <a:ea typeface="+mn-ea"/>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Tree>
    <p:extLst>
      <p:ext uri="{BB962C8B-B14F-4D97-AF65-F5344CB8AC3E}">
        <p14:creationId xmlns:p14="http://schemas.microsoft.com/office/powerpoint/2010/main" val="897802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138992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540941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sz="3200"/>
            </a:lvl1pPr>
          </a:lstStyle>
          <a:p>
            <a:r>
              <a:rPr lang="en-US" dirty="0"/>
              <a:t>Click to edit Master title style</a:t>
            </a:r>
          </a:p>
        </p:txBody>
      </p:sp>
    </p:spTree>
    <p:extLst>
      <p:ext uri="{BB962C8B-B14F-4D97-AF65-F5344CB8AC3E}">
        <p14:creationId xmlns:p14="http://schemas.microsoft.com/office/powerpoint/2010/main" val="1476419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211723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15690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871894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cSld name="2_Title with photo and tile">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grayscl/>
            <a:extLst>
              <a:ext uri="{BEBA8EAE-BF5A-486C-A8C5-ECC9F3942E4B}">
                <a14:imgProps xmlns:a14="http://schemas.microsoft.com/office/drawing/2010/main">
                  <a14:imgLayer r:embed="rId3">
                    <a14:imgEffect>
                      <a14:brightnessContrast bright="-2000" contrast="-12000"/>
                    </a14:imgEffect>
                  </a14:imgLayer>
                </a14:imgProps>
              </a:ext>
            </a:extLst>
          </a:blip>
          <a:srcRect l="-3623" t="-20802" r="-3788" b="38381"/>
          <a:stretch/>
        </p:blipFill>
        <p:spPr>
          <a:xfrm>
            <a:off x="-438571" y="-2500430"/>
            <a:ext cx="13095598" cy="6698511"/>
          </a:xfrm>
          <a:prstGeom prst="ellipse">
            <a:avLst/>
          </a:prstGeom>
        </p:spPr>
      </p:pic>
      <p:sp>
        <p:nvSpPr>
          <p:cNvPr id="5" name="Freeform: Shape 4">
            <a:extLst>
              <a:ext uri="{FF2B5EF4-FFF2-40B4-BE49-F238E27FC236}">
                <a16:creationId xmlns:a16="http://schemas.microsoft.com/office/drawing/2014/main" id="{E6458D7D-1909-4FE5-99AA-53D22F03EA46}"/>
              </a:ext>
            </a:extLst>
          </p:cNvPr>
          <p:cNvSpPr/>
          <p:nvPr/>
        </p:nvSpPr>
        <p:spPr bwMode="auto">
          <a:xfrm>
            <a:off x="-497856" y="-764246"/>
            <a:ext cx="13183136" cy="4971666"/>
          </a:xfrm>
          <a:custGeom>
            <a:avLst/>
            <a:gdLst>
              <a:gd name="connsiteX0" fmla="*/ 730244 w 13399744"/>
              <a:gd name="connsiteY0" fmla="*/ 0 h 5070639"/>
              <a:gd name="connsiteX1" fmla="*/ 12669500 w 13399744"/>
              <a:gd name="connsiteY1" fmla="*/ 0 h 5070639"/>
              <a:gd name="connsiteX2" fmla="*/ 12739064 w 13399744"/>
              <a:gd name="connsiteY2" fmla="*/ 70706 h 5070639"/>
              <a:gd name="connsiteX3" fmla="*/ 13399744 w 13399744"/>
              <a:gd name="connsiteY3" fmla="*/ 1582820 h 5070639"/>
              <a:gd name="connsiteX4" fmla="*/ 6699872 w 13399744"/>
              <a:gd name="connsiteY4" fmla="*/ 5070639 h 5070639"/>
              <a:gd name="connsiteX5" fmla="*/ 0 w 13399744"/>
              <a:gd name="connsiteY5" fmla="*/ 1582820 h 5070639"/>
              <a:gd name="connsiteX6" fmla="*/ 660680 w 13399744"/>
              <a:gd name="connsiteY6" fmla="*/ 70706 h 5070639"/>
              <a:gd name="connsiteX7" fmla="*/ 730244 w 13399744"/>
              <a:gd name="connsiteY7" fmla="*/ 0 h 507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99744" h="5070639">
                <a:moveTo>
                  <a:pt x="730244" y="0"/>
                </a:moveTo>
                <a:lnTo>
                  <a:pt x="12669500" y="0"/>
                </a:lnTo>
                <a:lnTo>
                  <a:pt x="12739064" y="70706"/>
                </a:lnTo>
                <a:cubicBezTo>
                  <a:pt x="13162468" y="528144"/>
                  <a:pt x="13399744" y="1041057"/>
                  <a:pt x="13399744" y="1582820"/>
                </a:cubicBezTo>
                <a:cubicBezTo>
                  <a:pt x="13399744" y="3509089"/>
                  <a:pt x="10400109" y="5070639"/>
                  <a:pt x="6699872" y="5070639"/>
                </a:cubicBezTo>
                <a:cubicBezTo>
                  <a:pt x="2999635" y="5070639"/>
                  <a:pt x="0" y="3509089"/>
                  <a:pt x="0" y="1582820"/>
                </a:cubicBezTo>
                <a:cubicBezTo>
                  <a:pt x="0" y="1041057"/>
                  <a:pt x="237276" y="528144"/>
                  <a:pt x="660680" y="70706"/>
                </a:cubicBezTo>
                <a:lnTo>
                  <a:pt x="730244" y="0"/>
                </a:lnTo>
                <a:close/>
              </a:path>
            </a:pathLst>
          </a:custGeom>
          <a:solidFill>
            <a:srgbClr val="F2F2F2">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82544B65-5628-4101-8A93-1A375782561D}"/>
              </a:ext>
            </a:extLst>
          </p:cNvPr>
          <p:cNvGrpSpPr/>
          <p:nvPr/>
        </p:nvGrpSpPr>
        <p:grpSpPr>
          <a:xfrm>
            <a:off x="-776591" y="-1053760"/>
            <a:ext cx="13771638" cy="3867684"/>
            <a:chOff x="-792163" y="-1074738"/>
            <a:chExt cx="14047788" cy="3944680"/>
          </a:xfrm>
        </p:grpSpPr>
        <p:sp>
          <p:nvSpPr>
            <p:cNvPr id="9" name="Rectangle 8">
              <a:extLst>
                <a:ext uri="{FF2B5EF4-FFF2-40B4-BE49-F238E27FC236}">
                  <a16:creationId xmlns:a16="http://schemas.microsoft.com/office/drawing/2014/main" id="{AADAEDDA-8F84-412D-BB15-812FA7F4DD91}"/>
                </a:ext>
              </a:extLst>
            </p:cNvPr>
            <p:cNvSpPr/>
            <p:nvPr/>
          </p:nvSpPr>
          <p:spPr bwMode="auto">
            <a:xfrm>
              <a:off x="-792163" y="-1074738"/>
              <a:ext cx="14047788" cy="1074738"/>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F5680762-D44C-45F4-BF08-8AA920B1CF70}"/>
                </a:ext>
              </a:extLst>
            </p:cNvPr>
            <p:cNvSpPr/>
            <p:nvPr/>
          </p:nvSpPr>
          <p:spPr bwMode="auto">
            <a:xfrm>
              <a:off x="-792163" y="-312738"/>
              <a:ext cx="792163" cy="318268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EA282885-27E1-4048-BEA8-0B908ADD50C8}"/>
                </a:ext>
              </a:extLst>
            </p:cNvPr>
            <p:cNvSpPr/>
            <p:nvPr/>
          </p:nvSpPr>
          <p:spPr bwMode="auto">
            <a:xfrm>
              <a:off x="12463462" y="-312738"/>
              <a:ext cx="792163" cy="318268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939400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6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6" y="-4977"/>
            <a:ext cx="6273925" cy="5684621"/>
          </a:xfrm>
          <a:prstGeom prst="rect">
            <a:avLst/>
          </a:prstGeom>
        </p:spPr>
      </p:pic>
      <p:sp>
        <p:nvSpPr>
          <p:cNvPr id="20" name="Picture Placeholder 144"/>
          <p:cNvSpPr>
            <a:spLocks noGrp="1"/>
          </p:cNvSpPr>
          <p:nvPr>
            <p:ph type="pic" sz="quarter" idx="20" hasCustomPrompt="1"/>
          </p:nvPr>
        </p:nvSpPr>
        <p:spPr>
          <a:xfrm>
            <a:off x="5918076" y="1"/>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7" y="851201"/>
            <a:ext cx="4699724" cy="1043600"/>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4"/>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 name="Text Placeholder 136"/>
          <p:cNvSpPr>
            <a:spLocks noGrp="1"/>
          </p:cNvSpPr>
          <p:nvPr>
            <p:ph type="body" sz="quarter" idx="35"/>
          </p:nvPr>
        </p:nvSpPr>
        <p:spPr>
          <a:xfrm>
            <a:off x="10933315" y="6301906"/>
            <a:ext cx="840508" cy="382948"/>
          </a:xfrm>
          <a:prstGeom prst="rect">
            <a:avLst/>
          </a:prstGeom>
        </p:spPr>
        <p:txBody>
          <a:bodyPr lIns="0" tIns="0" rIns="0" bIns="0">
            <a:noAutofit/>
          </a:bodyPr>
          <a:lstStyle>
            <a:lvl1pPr marL="0" marR="0" indent="0" algn="ctr" defTabSz="914206"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cxnSp>
        <p:nvCxnSpPr>
          <p:cNvPr id="27" name="Straight Connector 26"/>
          <p:cNvCxnSpPr/>
          <p:nvPr userDrawn="1"/>
        </p:nvCxnSpPr>
        <p:spPr>
          <a:xfrm>
            <a:off x="10523604" y="593090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9" y="5884716"/>
            <a:ext cx="2064635" cy="834379"/>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5" name="Text Placeholder 136"/>
          <p:cNvSpPr>
            <a:spLocks noGrp="1"/>
          </p:cNvSpPr>
          <p:nvPr>
            <p:ph type="body" sz="quarter" idx="31"/>
          </p:nvPr>
        </p:nvSpPr>
        <p:spPr>
          <a:xfrm>
            <a:off x="6986394" y="6181251"/>
            <a:ext cx="805425"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5846350" y="6177834"/>
            <a:ext cx="879812"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2508042" y="6181251"/>
            <a:ext cx="1498693"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60" name="TextBox 59"/>
          <p:cNvSpPr txBox="1"/>
          <p:nvPr userDrawn="1"/>
        </p:nvSpPr>
        <p:spPr>
          <a:xfrm>
            <a:off x="3197995" y="5916410"/>
            <a:ext cx="1487549"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userDrawn="1"/>
        </p:nvSpPr>
        <p:spPr>
          <a:xfrm>
            <a:off x="5400737" y="5922949"/>
            <a:ext cx="1247049"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userDrawn="1"/>
        </p:nvSpPr>
        <p:spPr>
          <a:xfrm>
            <a:off x="7068968" y="5914231"/>
            <a:ext cx="988642"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userDrawn="1"/>
        </p:nvSpPr>
        <p:spPr>
          <a:xfrm>
            <a:off x="8255039" y="5914999"/>
            <a:ext cx="988642"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65" name="Text Placeholder 136"/>
          <p:cNvSpPr>
            <a:spLocks noGrp="1"/>
          </p:cNvSpPr>
          <p:nvPr>
            <p:ph type="body" sz="quarter" idx="37"/>
          </p:nvPr>
        </p:nvSpPr>
        <p:spPr>
          <a:xfrm>
            <a:off x="8109288" y="6184048"/>
            <a:ext cx="805425"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66" name="TextBox 65"/>
          <p:cNvSpPr txBox="1"/>
          <p:nvPr userDrawn="1"/>
        </p:nvSpPr>
        <p:spPr>
          <a:xfrm>
            <a:off x="9413440" y="5917794"/>
            <a:ext cx="988642"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79041525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6" y="-4977"/>
            <a:ext cx="6273925" cy="5684621"/>
          </a:xfrm>
          <a:prstGeom prst="rect">
            <a:avLst/>
          </a:prstGeom>
        </p:spPr>
      </p:pic>
      <p:sp>
        <p:nvSpPr>
          <p:cNvPr id="20" name="Picture Placeholder 144"/>
          <p:cNvSpPr>
            <a:spLocks noGrp="1"/>
          </p:cNvSpPr>
          <p:nvPr>
            <p:ph type="pic" sz="quarter" idx="20" hasCustomPrompt="1"/>
          </p:nvPr>
        </p:nvSpPr>
        <p:spPr>
          <a:xfrm>
            <a:off x="5918076" y="1"/>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7" y="851201"/>
            <a:ext cx="4699724" cy="1043600"/>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dirty="0"/>
              <a:t>Click to edit Master title style</a:t>
            </a:r>
          </a:p>
        </p:txBody>
      </p:sp>
      <p:sp>
        <p:nvSpPr>
          <p:cNvPr id="22" name="Text Placeholder 132"/>
          <p:cNvSpPr>
            <a:spLocks noGrp="1"/>
          </p:cNvSpPr>
          <p:nvPr>
            <p:ph type="body" sz="quarter" idx="11"/>
          </p:nvPr>
        </p:nvSpPr>
        <p:spPr>
          <a:xfrm>
            <a:off x="622300" y="1930399"/>
            <a:ext cx="4724400" cy="3382924"/>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A284A3B6-1077-4EB0-87EA-FB5D174EEA72}"/>
              </a:ext>
            </a:extLst>
          </p:cNvPr>
          <p:cNvSpPr/>
          <p:nvPr userDrawn="1"/>
        </p:nvSpPr>
        <p:spPr>
          <a:xfrm>
            <a:off x="0" y="5688836"/>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64" name="Straight Connector 63">
            <a:extLst>
              <a:ext uri="{FF2B5EF4-FFF2-40B4-BE49-F238E27FC236}">
                <a16:creationId xmlns:a16="http://schemas.microsoft.com/office/drawing/2014/main" id="{75656BE6-BF23-401A-8BF9-334080B77842}"/>
              </a:ext>
            </a:extLst>
          </p:cNvPr>
          <p:cNvCxnSpPr/>
          <p:nvPr userDrawn="1"/>
        </p:nvCxnSpPr>
        <p:spPr>
          <a:xfrm>
            <a:off x="1729072" y="5937283"/>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Picture Placeholder 144">
            <a:extLst>
              <a:ext uri="{FF2B5EF4-FFF2-40B4-BE49-F238E27FC236}">
                <a16:creationId xmlns:a16="http://schemas.microsoft.com/office/drawing/2014/main" id="{AFBFC39F-A9C7-4DB5-9880-DBD4175C1EFC}"/>
              </a:ext>
            </a:extLst>
          </p:cNvPr>
          <p:cNvSpPr>
            <a:spLocks noGrp="1"/>
          </p:cNvSpPr>
          <p:nvPr>
            <p:ph type="pic" sz="quarter" idx="36" hasCustomPrompt="1"/>
          </p:nvPr>
        </p:nvSpPr>
        <p:spPr>
          <a:xfrm>
            <a:off x="205003" y="5816488"/>
            <a:ext cx="1247050"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68" name="Text Placeholder 136">
            <a:extLst>
              <a:ext uri="{FF2B5EF4-FFF2-40B4-BE49-F238E27FC236}">
                <a16:creationId xmlns:a16="http://schemas.microsoft.com/office/drawing/2014/main" id="{2CC0DC69-0E6D-4C43-8E84-C5029F47ED12}"/>
              </a:ext>
            </a:extLst>
          </p:cNvPr>
          <p:cNvSpPr>
            <a:spLocks noGrp="1"/>
          </p:cNvSpPr>
          <p:nvPr>
            <p:ph type="body" sz="quarter" idx="31"/>
          </p:nvPr>
        </p:nvSpPr>
        <p:spPr>
          <a:xfrm>
            <a:off x="7909758" y="6069928"/>
            <a:ext cx="1095543"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69" name="Text Placeholder 136">
            <a:extLst>
              <a:ext uri="{FF2B5EF4-FFF2-40B4-BE49-F238E27FC236}">
                <a16:creationId xmlns:a16="http://schemas.microsoft.com/office/drawing/2014/main" id="{F8277BDE-C239-4C9E-9CE7-0AAAB31ACF97}"/>
              </a:ext>
            </a:extLst>
          </p:cNvPr>
          <p:cNvSpPr>
            <a:spLocks noGrp="1"/>
          </p:cNvSpPr>
          <p:nvPr>
            <p:ph type="body" sz="quarter" idx="32"/>
          </p:nvPr>
        </p:nvSpPr>
        <p:spPr>
          <a:xfrm>
            <a:off x="6777468" y="6069928"/>
            <a:ext cx="988642"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70" name="Text Placeholder 136">
            <a:extLst>
              <a:ext uri="{FF2B5EF4-FFF2-40B4-BE49-F238E27FC236}">
                <a16:creationId xmlns:a16="http://schemas.microsoft.com/office/drawing/2014/main" id="{99FFFA18-5C97-4E11-9849-FE10983F0BA9}"/>
              </a:ext>
            </a:extLst>
          </p:cNvPr>
          <p:cNvSpPr>
            <a:spLocks noGrp="1"/>
          </p:cNvSpPr>
          <p:nvPr>
            <p:ph type="body" sz="quarter" idx="33"/>
          </p:nvPr>
        </p:nvSpPr>
        <p:spPr>
          <a:xfrm>
            <a:off x="5186608" y="6104028"/>
            <a:ext cx="1247045"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71" name="Text Placeholder 136">
            <a:extLst>
              <a:ext uri="{FF2B5EF4-FFF2-40B4-BE49-F238E27FC236}">
                <a16:creationId xmlns:a16="http://schemas.microsoft.com/office/drawing/2014/main" id="{0762144F-BFA8-4D50-8231-B2C6D6A08417}"/>
              </a:ext>
            </a:extLst>
          </p:cNvPr>
          <p:cNvSpPr>
            <a:spLocks noGrp="1"/>
          </p:cNvSpPr>
          <p:nvPr>
            <p:ph type="body" sz="quarter" idx="34"/>
          </p:nvPr>
        </p:nvSpPr>
        <p:spPr>
          <a:xfrm>
            <a:off x="2078792" y="6115095"/>
            <a:ext cx="2689813"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72" name="TextBox 71">
            <a:extLst>
              <a:ext uri="{FF2B5EF4-FFF2-40B4-BE49-F238E27FC236}">
                <a16:creationId xmlns:a16="http://schemas.microsoft.com/office/drawing/2014/main" id="{2567905B-3C16-4657-8662-D99047DB084C}"/>
              </a:ext>
            </a:extLst>
          </p:cNvPr>
          <p:cNvSpPr txBox="1"/>
          <p:nvPr userDrawn="1"/>
        </p:nvSpPr>
        <p:spPr>
          <a:xfrm>
            <a:off x="2066462" y="5854681"/>
            <a:ext cx="1487548"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73" name="TextBox 72">
            <a:extLst>
              <a:ext uri="{FF2B5EF4-FFF2-40B4-BE49-F238E27FC236}">
                <a16:creationId xmlns:a16="http://schemas.microsoft.com/office/drawing/2014/main" id="{35A895C6-5E1A-46D6-B482-80DCF3C2B1F5}"/>
              </a:ext>
            </a:extLst>
          </p:cNvPr>
          <p:cNvSpPr txBox="1"/>
          <p:nvPr userDrawn="1"/>
        </p:nvSpPr>
        <p:spPr>
          <a:xfrm>
            <a:off x="5192102" y="5846004"/>
            <a:ext cx="1247049"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74" name="TextBox 73">
            <a:extLst>
              <a:ext uri="{FF2B5EF4-FFF2-40B4-BE49-F238E27FC236}">
                <a16:creationId xmlns:a16="http://schemas.microsoft.com/office/drawing/2014/main" id="{30041062-48D8-4962-9C0E-ACC61E95F4F5}"/>
              </a:ext>
            </a:extLst>
          </p:cNvPr>
          <p:cNvSpPr txBox="1"/>
          <p:nvPr userDrawn="1"/>
        </p:nvSpPr>
        <p:spPr>
          <a:xfrm>
            <a:off x="6782151" y="5846004"/>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75" name="TextBox 74">
            <a:extLst>
              <a:ext uri="{FF2B5EF4-FFF2-40B4-BE49-F238E27FC236}">
                <a16:creationId xmlns:a16="http://schemas.microsoft.com/office/drawing/2014/main" id="{7824CCB3-6B27-4075-B1EE-A12DC49B56A3}"/>
              </a:ext>
            </a:extLst>
          </p:cNvPr>
          <p:cNvSpPr txBox="1"/>
          <p:nvPr userDrawn="1"/>
        </p:nvSpPr>
        <p:spPr>
          <a:xfrm>
            <a:off x="7930414" y="5846004"/>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76" name="Text Placeholder 136">
            <a:extLst>
              <a:ext uri="{FF2B5EF4-FFF2-40B4-BE49-F238E27FC236}">
                <a16:creationId xmlns:a16="http://schemas.microsoft.com/office/drawing/2014/main" id="{C013C754-A183-4348-8B62-78071341B47D}"/>
              </a:ext>
            </a:extLst>
          </p:cNvPr>
          <p:cNvSpPr>
            <a:spLocks noGrp="1"/>
          </p:cNvSpPr>
          <p:nvPr>
            <p:ph type="body" sz="quarter" idx="37"/>
          </p:nvPr>
        </p:nvSpPr>
        <p:spPr>
          <a:xfrm>
            <a:off x="9345914" y="6069928"/>
            <a:ext cx="1540564"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77" name="TextBox 76">
            <a:extLst>
              <a:ext uri="{FF2B5EF4-FFF2-40B4-BE49-F238E27FC236}">
                <a16:creationId xmlns:a16="http://schemas.microsoft.com/office/drawing/2014/main" id="{067D0A42-EFEB-461A-B714-2495EE4AC7F7}"/>
              </a:ext>
            </a:extLst>
          </p:cNvPr>
          <p:cNvSpPr txBox="1"/>
          <p:nvPr userDrawn="1"/>
        </p:nvSpPr>
        <p:spPr>
          <a:xfrm>
            <a:off x="9345914" y="5842776"/>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108969231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806643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927267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white">
          <a:xfrm>
            <a:off x="584202" y="585790"/>
            <a:ext cx="1366245" cy="292608"/>
          </a:xfrm>
          <a:prstGeom prst="rect">
            <a:avLst/>
          </a:prstGeom>
        </p:spPr>
      </p:pic>
      <p:pic>
        <p:nvPicPr>
          <p:cNvPr id="5" name="Picture 4" descr="Microsoft Inspire event logo">
            <a:extLst>
              <a:ext uri="{FF2B5EF4-FFF2-40B4-BE49-F238E27FC236}">
                <a16:creationId xmlns:a16="http://schemas.microsoft.com/office/drawing/2014/main" id="{5075F494-EE98-49E1-963C-01F96E9051E3}"/>
              </a:ext>
            </a:extLst>
          </p:cNvPr>
          <p:cNvPicPr>
            <a:picLocks noChangeAspect="1"/>
          </p:cNvPicPr>
          <p:nvPr userDrawn="1"/>
        </p:nvPicPr>
        <p:blipFill>
          <a:blip r:embed="rId3"/>
          <a:stretch>
            <a:fillRect/>
          </a:stretch>
        </p:blipFill>
        <p:spPr>
          <a:xfrm>
            <a:off x="599442" y="2913428"/>
            <a:ext cx="2788943" cy="1408176"/>
          </a:xfrm>
          <a:prstGeom prst="rect">
            <a:avLst/>
          </a:prstGeom>
        </p:spPr>
      </p:pic>
      <p:pic>
        <p:nvPicPr>
          <p:cNvPr id="6" name="Picture 5">
            <a:extLst>
              <a:ext uri="{FF2B5EF4-FFF2-40B4-BE49-F238E27FC236}">
                <a16:creationId xmlns:a16="http://schemas.microsoft.com/office/drawing/2014/main" id="{0476A41B-A343-456C-84AD-A9DB8690EDEA}"/>
              </a:ext>
              <a:ext uri="{C183D7F6-B498-43B3-948B-1728B52AA6E4}">
                <adec:decorative xmlns:adec="http://schemas.microsoft.com/office/drawing/2017/decorative" val="1"/>
              </a:ext>
            </a:extLst>
          </p:cNvPr>
          <p:cNvPicPr>
            <a:picLocks noChangeAspect="1"/>
          </p:cNvPicPr>
          <p:nvPr userDrawn="1"/>
        </p:nvPicPr>
        <p:blipFill rotWithShape="1">
          <a:blip r:embed="rId4"/>
          <a:srcRect t="4112" r="7055" b="32576"/>
          <a:stretch/>
        </p:blipFill>
        <p:spPr>
          <a:xfrm>
            <a:off x="5479695" y="0"/>
            <a:ext cx="6712307" cy="6858000"/>
          </a:xfrm>
          <a:prstGeom prst="rect">
            <a:avLst/>
          </a:prstGeom>
        </p:spPr>
      </p:pic>
    </p:spTree>
    <p:extLst>
      <p:ext uri="{BB962C8B-B14F-4D97-AF65-F5344CB8AC3E}">
        <p14:creationId xmlns:p14="http://schemas.microsoft.com/office/powerpoint/2010/main" val="245336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D8699408-0936-41F4-8656-48EC35288DAB}"/>
              </a:ext>
            </a:extLst>
          </p:cNvPr>
          <p:cNvSpPr>
            <a:spLocks noGrp="1"/>
          </p:cNvSpPr>
          <p:nvPr>
            <p:ph type="body" sz="quarter" idx="13" hasCustomPrompt="1"/>
          </p:nvPr>
        </p:nvSpPr>
        <p:spPr>
          <a:xfrm>
            <a:off x="8408990" y="589607"/>
            <a:ext cx="3200400" cy="307804"/>
          </a:xfrm>
        </p:spPr>
        <p:txBody>
          <a:bodyPr lIns="0" tIns="0" rIns="0" bIns="0"/>
          <a:lstStyle>
            <a:lvl1pPr marL="0" indent="0" algn="r">
              <a:buNone/>
              <a:defRPr sz="2000">
                <a:latin typeface="+mn-lt"/>
              </a:defRPr>
            </a:lvl1pPr>
            <a:lvl2pPr marL="342768" indent="0">
              <a:buNone/>
              <a:defRPr sz="2000"/>
            </a:lvl2pPr>
            <a:lvl3pPr marL="571281" indent="0">
              <a:buNone/>
              <a:defRPr sz="2000"/>
            </a:lvl3pPr>
            <a:lvl4pPr marL="799792" indent="0">
              <a:buNone/>
              <a:defRPr sz="2000"/>
            </a:lvl4pPr>
            <a:lvl5pPr marL="1028304" indent="0">
              <a:buNone/>
              <a:defRPr sz="2000"/>
            </a:lvl5pPr>
          </a:lstStyle>
          <a:p>
            <a:pPr lvl="0"/>
            <a:r>
              <a:rPr lang="en-US"/>
              <a:t>Session code</a:t>
            </a:r>
          </a:p>
        </p:txBody>
      </p:sp>
    </p:spTree>
    <p:extLst>
      <p:ext uri="{BB962C8B-B14F-4D97-AF65-F5344CB8AC3E}">
        <p14:creationId xmlns:p14="http://schemas.microsoft.com/office/powerpoint/2010/main" val="2719225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16059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978215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51162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0"/>
            <a:ext cx="5211763"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7863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mn-lt"/>
                <a:cs typeface="Segoe UI" panose="020B0502040204020203" pitchFamily="34" charset="0"/>
              </a:defRPr>
            </a:lvl1pPr>
            <a:lvl2pPr marL="255490" indent="0">
              <a:buFont typeface="Wingdings" panose="05000000000000000000" pitchFamily="2" charset="2"/>
              <a:buNone/>
              <a:defRPr sz="2000" b="0">
                <a:latin typeface="+mn-lt"/>
              </a:defRPr>
            </a:lvl2pPr>
            <a:lvl3pPr marL="450677" indent="0">
              <a:buFont typeface="Wingdings" panose="05000000000000000000" pitchFamily="2" charset="2"/>
              <a:buNone/>
              <a:tabLst/>
              <a:defRPr sz="1600" b="0">
                <a:latin typeface="+mn-lt"/>
              </a:defRPr>
            </a:lvl3pPr>
            <a:lvl4pPr marL="652212" indent="0">
              <a:buFont typeface="Wingdings" panose="05000000000000000000" pitchFamily="2" charset="2"/>
              <a:buNone/>
              <a:defRPr sz="1400" b="0">
                <a:latin typeface="+mn-lt"/>
              </a:defRPr>
            </a:lvl4pPr>
            <a:lvl5pPr marL="853747"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mn-lt"/>
                <a:cs typeface="Segoe UI" panose="020B0502040204020203" pitchFamily="34" charset="0"/>
              </a:defRPr>
            </a:lvl1pPr>
            <a:lvl2pPr marL="255490" indent="0">
              <a:buFont typeface="Wingdings" panose="05000000000000000000" pitchFamily="2" charset="2"/>
              <a:buNone/>
              <a:defRPr sz="2000" b="0">
                <a:latin typeface="+mn-lt"/>
              </a:defRPr>
            </a:lvl2pPr>
            <a:lvl3pPr marL="450677" indent="0">
              <a:buFont typeface="Wingdings" panose="05000000000000000000" pitchFamily="2" charset="2"/>
              <a:buNone/>
              <a:tabLst/>
              <a:defRPr sz="1600" b="0">
                <a:latin typeface="+mn-lt"/>
              </a:defRPr>
            </a:lvl3pPr>
            <a:lvl4pPr marL="652212" indent="0">
              <a:buFont typeface="Wingdings" panose="05000000000000000000" pitchFamily="2" charset="2"/>
              <a:buNone/>
              <a:defRPr sz="1400" b="0">
                <a:latin typeface="+mn-lt"/>
              </a:defRPr>
            </a:lvl4pPr>
            <a:lvl5pPr marL="853747"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467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992254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174592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80"/>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8" y="5166804"/>
            <a:ext cx="1401355" cy="1406545"/>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8"/>
            <a:ext cx="1406545" cy="1406545"/>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5914548" y="563894"/>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7285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3000">
          <p15:clr>
            <a:srgbClr val="5ACBF0"/>
          </p15:clr>
        </p15:guide>
        <p15:guide id="12" pos="3543">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4"/>
            <a:ext cx="4159950" cy="1108121"/>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8" y="5166804"/>
            <a:ext cx="1401355" cy="1406545"/>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8"/>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5914548" y="563894"/>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524933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5" y="2996527"/>
            <a:ext cx="4163125" cy="861803"/>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8" y="5166804"/>
            <a:ext cx="1401355" cy="1406545"/>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8"/>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5914548" y="563894"/>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546365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4"/>
            <a:ext cx="4159950" cy="110812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031326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7603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3" Type="http://schemas.openxmlformats.org/officeDocument/2006/relationships/slideLayout" Target="../slideLayouts/slideLayout159.xml"/><Relationship Id="rId21" Type="http://schemas.openxmlformats.org/officeDocument/2006/relationships/slideLayout" Target="../slideLayouts/slideLayout177.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slideLayout" Target="../slideLayouts/slideLayout176.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24" Type="http://schemas.openxmlformats.org/officeDocument/2006/relationships/image" Target="../media/image16.png"/><Relationship Id="rId5" Type="http://schemas.openxmlformats.org/officeDocument/2006/relationships/slideLayout" Target="../slideLayouts/slideLayout161.xml"/><Relationship Id="rId15" Type="http://schemas.openxmlformats.org/officeDocument/2006/relationships/slideLayout" Target="../slideLayouts/slideLayout171.xml"/><Relationship Id="rId23" Type="http://schemas.openxmlformats.org/officeDocument/2006/relationships/theme" Target="../theme/theme10.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 Id="rId22" Type="http://schemas.openxmlformats.org/officeDocument/2006/relationships/slideLayout" Target="../slideLayouts/slideLayout17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86.xml"/><Relationship Id="rId13" Type="http://schemas.openxmlformats.org/officeDocument/2006/relationships/slideLayout" Target="../slideLayouts/slideLayout191.xml"/><Relationship Id="rId18" Type="http://schemas.openxmlformats.org/officeDocument/2006/relationships/slideLayout" Target="../slideLayouts/slideLayout196.xml"/><Relationship Id="rId3" Type="http://schemas.openxmlformats.org/officeDocument/2006/relationships/slideLayout" Target="../slideLayouts/slideLayout181.xml"/><Relationship Id="rId21" Type="http://schemas.openxmlformats.org/officeDocument/2006/relationships/slideLayout" Target="../slideLayouts/slideLayout199.xml"/><Relationship Id="rId7" Type="http://schemas.openxmlformats.org/officeDocument/2006/relationships/slideLayout" Target="../slideLayouts/slideLayout185.xml"/><Relationship Id="rId12" Type="http://schemas.openxmlformats.org/officeDocument/2006/relationships/slideLayout" Target="../slideLayouts/slideLayout190.xml"/><Relationship Id="rId17" Type="http://schemas.openxmlformats.org/officeDocument/2006/relationships/slideLayout" Target="../slideLayouts/slideLayout195.xml"/><Relationship Id="rId25" Type="http://schemas.openxmlformats.org/officeDocument/2006/relationships/image" Target="../media/image1.emf"/><Relationship Id="rId2" Type="http://schemas.openxmlformats.org/officeDocument/2006/relationships/slideLayout" Target="../slideLayouts/slideLayout180.xml"/><Relationship Id="rId16" Type="http://schemas.openxmlformats.org/officeDocument/2006/relationships/slideLayout" Target="../slideLayouts/slideLayout194.xml"/><Relationship Id="rId20" Type="http://schemas.openxmlformats.org/officeDocument/2006/relationships/slideLayout" Target="../slideLayouts/slideLayout198.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24" Type="http://schemas.openxmlformats.org/officeDocument/2006/relationships/theme" Target="../theme/theme11.xml"/><Relationship Id="rId5" Type="http://schemas.openxmlformats.org/officeDocument/2006/relationships/slideLayout" Target="../slideLayouts/slideLayout183.xml"/><Relationship Id="rId15" Type="http://schemas.openxmlformats.org/officeDocument/2006/relationships/slideLayout" Target="../slideLayouts/slideLayout193.xml"/><Relationship Id="rId23" Type="http://schemas.openxmlformats.org/officeDocument/2006/relationships/slideLayout" Target="../slideLayouts/slideLayout201.xml"/><Relationship Id="rId10" Type="http://schemas.openxmlformats.org/officeDocument/2006/relationships/slideLayout" Target="../slideLayouts/slideLayout188.xml"/><Relationship Id="rId19" Type="http://schemas.openxmlformats.org/officeDocument/2006/relationships/slideLayout" Target="../slideLayouts/slideLayout197.xml"/><Relationship Id="rId4" Type="http://schemas.openxmlformats.org/officeDocument/2006/relationships/slideLayout" Target="../slideLayouts/slideLayout182.xml"/><Relationship Id="rId9" Type="http://schemas.openxmlformats.org/officeDocument/2006/relationships/slideLayout" Target="../slideLayouts/slideLayout187.xml"/><Relationship Id="rId14" Type="http://schemas.openxmlformats.org/officeDocument/2006/relationships/slideLayout" Target="../slideLayouts/slideLayout192.xml"/><Relationship Id="rId22" Type="http://schemas.openxmlformats.org/officeDocument/2006/relationships/slideLayout" Target="../slideLayouts/slideLayout20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09.xml"/><Relationship Id="rId13" Type="http://schemas.openxmlformats.org/officeDocument/2006/relationships/slideLayout" Target="../slideLayouts/slideLayout214.xml"/><Relationship Id="rId18" Type="http://schemas.openxmlformats.org/officeDocument/2006/relationships/slideLayout" Target="../slideLayouts/slideLayout219.xml"/><Relationship Id="rId26" Type="http://schemas.openxmlformats.org/officeDocument/2006/relationships/slideLayout" Target="../slideLayouts/slideLayout227.xml"/><Relationship Id="rId3" Type="http://schemas.openxmlformats.org/officeDocument/2006/relationships/slideLayout" Target="../slideLayouts/slideLayout204.xml"/><Relationship Id="rId21" Type="http://schemas.openxmlformats.org/officeDocument/2006/relationships/slideLayout" Target="../slideLayouts/slideLayout222.xml"/><Relationship Id="rId7" Type="http://schemas.openxmlformats.org/officeDocument/2006/relationships/slideLayout" Target="../slideLayouts/slideLayout208.xml"/><Relationship Id="rId12" Type="http://schemas.openxmlformats.org/officeDocument/2006/relationships/slideLayout" Target="../slideLayouts/slideLayout213.xml"/><Relationship Id="rId17" Type="http://schemas.openxmlformats.org/officeDocument/2006/relationships/slideLayout" Target="../slideLayouts/slideLayout218.xml"/><Relationship Id="rId25" Type="http://schemas.openxmlformats.org/officeDocument/2006/relationships/slideLayout" Target="../slideLayouts/slideLayout226.xml"/><Relationship Id="rId2" Type="http://schemas.openxmlformats.org/officeDocument/2006/relationships/slideLayout" Target="../slideLayouts/slideLayout203.xml"/><Relationship Id="rId16" Type="http://schemas.openxmlformats.org/officeDocument/2006/relationships/slideLayout" Target="../slideLayouts/slideLayout217.xml"/><Relationship Id="rId20" Type="http://schemas.openxmlformats.org/officeDocument/2006/relationships/slideLayout" Target="../slideLayouts/slideLayout221.xml"/><Relationship Id="rId1" Type="http://schemas.openxmlformats.org/officeDocument/2006/relationships/slideLayout" Target="../slideLayouts/slideLayout202.xml"/><Relationship Id="rId6" Type="http://schemas.openxmlformats.org/officeDocument/2006/relationships/slideLayout" Target="../slideLayouts/slideLayout207.xml"/><Relationship Id="rId11" Type="http://schemas.openxmlformats.org/officeDocument/2006/relationships/slideLayout" Target="../slideLayouts/slideLayout212.xml"/><Relationship Id="rId24" Type="http://schemas.openxmlformats.org/officeDocument/2006/relationships/slideLayout" Target="../slideLayouts/slideLayout225.xml"/><Relationship Id="rId5" Type="http://schemas.openxmlformats.org/officeDocument/2006/relationships/slideLayout" Target="../slideLayouts/slideLayout206.xml"/><Relationship Id="rId15" Type="http://schemas.openxmlformats.org/officeDocument/2006/relationships/slideLayout" Target="../slideLayouts/slideLayout216.xml"/><Relationship Id="rId23" Type="http://schemas.openxmlformats.org/officeDocument/2006/relationships/slideLayout" Target="../slideLayouts/slideLayout224.xml"/><Relationship Id="rId28" Type="http://schemas.openxmlformats.org/officeDocument/2006/relationships/image" Target="../media/image1.emf"/><Relationship Id="rId10" Type="http://schemas.openxmlformats.org/officeDocument/2006/relationships/slideLayout" Target="../slideLayouts/slideLayout211.xml"/><Relationship Id="rId19" Type="http://schemas.openxmlformats.org/officeDocument/2006/relationships/slideLayout" Target="../slideLayouts/slideLayout220.xml"/><Relationship Id="rId4" Type="http://schemas.openxmlformats.org/officeDocument/2006/relationships/slideLayout" Target="../slideLayouts/slideLayout205.xml"/><Relationship Id="rId9" Type="http://schemas.openxmlformats.org/officeDocument/2006/relationships/slideLayout" Target="../slideLayouts/slideLayout210.xml"/><Relationship Id="rId14" Type="http://schemas.openxmlformats.org/officeDocument/2006/relationships/slideLayout" Target="../slideLayouts/slideLayout215.xml"/><Relationship Id="rId22" Type="http://schemas.openxmlformats.org/officeDocument/2006/relationships/slideLayout" Target="../slideLayouts/slideLayout223.xml"/><Relationship Id="rId27" Type="http://schemas.openxmlformats.org/officeDocument/2006/relationships/theme" Target="../theme/theme1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image" Target="../media/image1.emf"/><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theme" Target="../theme/theme3.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theme" Target="../theme/theme4.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image" Target="../media/image9.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image" Target="../media/image16.png"/><Relationship Id="rId10" Type="http://schemas.openxmlformats.org/officeDocument/2006/relationships/slideLayout" Target="../slideLayouts/slideLayout75.xml"/><Relationship Id="rId19" Type="http://schemas.openxmlformats.org/officeDocument/2006/relationships/slideLayout" Target="../slideLayouts/slideLayout84.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26" Type="http://schemas.openxmlformats.org/officeDocument/2006/relationships/image" Target="../media/image32.emf"/><Relationship Id="rId3" Type="http://schemas.openxmlformats.org/officeDocument/2006/relationships/slideLayout" Target="../slideLayouts/slideLayout89.xml"/><Relationship Id="rId21" Type="http://schemas.openxmlformats.org/officeDocument/2006/relationships/slideLayout" Target="../slideLayouts/slideLayout107.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theme" Target="../theme/theme6.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slideLayout" Target="../slideLayouts/slideLayout108.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26" Type="http://schemas.openxmlformats.org/officeDocument/2006/relationships/slideLayout" Target="../slideLayouts/slideLayout136.xml"/><Relationship Id="rId3" Type="http://schemas.openxmlformats.org/officeDocument/2006/relationships/slideLayout" Target="../slideLayouts/slideLayout113.xml"/><Relationship Id="rId21" Type="http://schemas.openxmlformats.org/officeDocument/2006/relationships/slideLayout" Target="../slideLayouts/slideLayout131.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5" Type="http://schemas.openxmlformats.org/officeDocument/2006/relationships/slideLayout" Target="../slideLayouts/slideLayout135.xml"/><Relationship Id="rId33" Type="http://schemas.openxmlformats.org/officeDocument/2006/relationships/image" Target="../media/image32.emf"/><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slideLayout" Target="../slideLayouts/slideLayout130.xml"/><Relationship Id="rId29" Type="http://schemas.openxmlformats.org/officeDocument/2006/relationships/slideLayout" Target="../slideLayouts/slideLayout139.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24" Type="http://schemas.openxmlformats.org/officeDocument/2006/relationships/slideLayout" Target="../slideLayouts/slideLayout134.xml"/><Relationship Id="rId32" Type="http://schemas.openxmlformats.org/officeDocument/2006/relationships/theme" Target="../theme/theme7.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slideLayout" Target="../slideLayouts/slideLayout133.xml"/><Relationship Id="rId28" Type="http://schemas.openxmlformats.org/officeDocument/2006/relationships/slideLayout" Target="../slideLayouts/slideLayout138.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31" Type="http://schemas.openxmlformats.org/officeDocument/2006/relationships/slideLayout" Target="../slideLayouts/slideLayout141.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 Id="rId27" Type="http://schemas.openxmlformats.org/officeDocument/2006/relationships/slideLayout" Target="../slideLayouts/slideLayout137.xml"/><Relationship Id="rId30" Type="http://schemas.openxmlformats.org/officeDocument/2006/relationships/slideLayout" Target="../slideLayouts/slideLayout140.xml"/><Relationship Id="rId8" Type="http://schemas.openxmlformats.org/officeDocument/2006/relationships/slideLayout" Target="../slideLayouts/slideLayout11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theme" Target="../theme/theme8.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0" Type="http://schemas.openxmlformats.org/officeDocument/2006/relationships/slideLayout" Target="../slideLayouts/slideLayout151.xml"/><Relationship Id="rId4" Type="http://schemas.openxmlformats.org/officeDocument/2006/relationships/slideLayout" Target="../slideLayouts/slideLayout145.xml"/><Relationship Id="rId9" Type="http://schemas.openxmlformats.org/officeDocument/2006/relationships/slideLayout" Target="../slideLayouts/slideLayout150.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156.xml"/><Relationship Id="rId2" Type="http://schemas.openxmlformats.org/officeDocument/2006/relationships/slideLayout" Target="../slideLayouts/slideLayout155.xml"/><Relationship Id="rId1" Type="http://schemas.openxmlformats.org/officeDocument/2006/relationships/slideLayout" Target="../slideLayouts/slideLayout154.xml"/><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8211527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904"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p:nvPicPr>
        <p:blipFill rotWithShape="1">
          <a:blip r:embed="rId24"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Dynamics 365 </a:t>
            </a:r>
            <a:endParaRPr lang="en-US" dirty="0">
              <a:solidFill>
                <a:srgbClr val="FFFFFF">
                  <a:lumMod val="65000"/>
                </a:srgbClr>
              </a:solidFill>
            </a:endParaRPr>
          </a:p>
        </p:txBody>
      </p:sp>
    </p:spTree>
    <p:extLst>
      <p:ext uri="{BB962C8B-B14F-4D97-AF65-F5344CB8AC3E}">
        <p14:creationId xmlns:p14="http://schemas.microsoft.com/office/powerpoint/2010/main" val="418125115"/>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 id="2147483875" r:id="rId18"/>
    <p:sldLayoutId id="2147483876" r:id="rId19"/>
    <p:sldLayoutId id="2147483877" r:id="rId20"/>
    <p:sldLayoutId id="2147483878" r:id="rId21"/>
    <p:sldLayoutId id="2147483879" r:id="rId22"/>
  </p:sldLayoutIdLst>
  <p:transition>
    <p:fade/>
  </p:transition>
  <p:txStyles>
    <p:titleStyle>
      <a:lvl1pPr algn="l" defTabSz="914192"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252610"/>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 id="2147483894" r:id="rId14"/>
    <p:sldLayoutId id="2147483895" r:id="rId15"/>
    <p:sldLayoutId id="2147483896" r:id="rId16"/>
    <p:sldLayoutId id="2147483897" r:id="rId17"/>
    <p:sldLayoutId id="2147483898" r:id="rId18"/>
    <p:sldLayoutId id="2147483899" r:id="rId19"/>
    <p:sldLayoutId id="2147483900" r:id="rId20"/>
    <p:sldLayoutId id="2147483901" r:id="rId21"/>
    <p:sldLayoutId id="2147483902" r:id="rId22"/>
    <p:sldLayoutId id="2147483903" r:id="rId23"/>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76926008"/>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 id="2147483923" r:id="rId17"/>
    <p:sldLayoutId id="2147483924" r:id="rId18"/>
    <p:sldLayoutId id="2147483925" r:id="rId19"/>
    <p:sldLayoutId id="2147483927" r:id="rId20"/>
    <p:sldLayoutId id="2147483928" r:id="rId21"/>
    <p:sldLayoutId id="2147483929" r:id="rId22"/>
    <p:sldLayoutId id="2147483930" r:id="rId23"/>
    <p:sldLayoutId id="2147483931" r:id="rId24"/>
    <p:sldLayoutId id="2147483932" r:id="rId25"/>
    <p:sldLayoutId id="2147483933" r:id="rId2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55612280"/>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Lst>
  <p:transition>
    <p:fade/>
  </p:transition>
  <p:hf sldNum="0" hdr="0" ftr="0" dt="0"/>
  <p:txStyles>
    <p:title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591653"/>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722217371"/>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905" r:id="rId25"/>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p:nvPicPr>
        <p:blipFill rotWithShape="1">
          <a:blip r:embed="rId23"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Dynamics 365 </a:t>
            </a:r>
            <a:endParaRPr lang="en-US" dirty="0">
              <a:solidFill>
                <a:srgbClr val="FFFFFF">
                  <a:lumMod val="65000"/>
                </a:srgbClr>
              </a:solidFill>
            </a:endParaRPr>
          </a:p>
        </p:txBody>
      </p:sp>
    </p:spTree>
    <p:extLst>
      <p:ext uri="{BB962C8B-B14F-4D97-AF65-F5344CB8AC3E}">
        <p14:creationId xmlns:p14="http://schemas.microsoft.com/office/powerpoint/2010/main" val="3712075944"/>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2" r:id="rId19"/>
    <p:sldLayoutId id="2147483753" r:id="rId20"/>
    <p:sldLayoutId id="2147483754" r:id="rId21"/>
  </p:sldLayoutIdLst>
  <p:transition>
    <p:fade/>
  </p:transition>
  <p:txStyles>
    <p:titleStyle>
      <a:lvl1pPr algn="l" defTabSz="914192"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26"/>
          <a:srcRect l="762"/>
          <a:stretch/>
        </p:blipFill>
        <p:spPr>
          <a:xfrm rot="5400000">
            <a:off x="9464500" y="2843775"/>
            <a:ext cx="6858000" cy="1170455"/>
          </a:xfrm>
          <a:prstGeom prst="rect">
            <a:avLst/>
          </a:prstGeom>
        </p:spPr>
      </p:pic>
    </p:spTree>
    <p:extLst>
      <p:ext uri="{BB962C8B-B14F-4D97-AF65-F5344CB8AC3E}">
        <p14:creationId xmlns:p14="http://schemas.microsoft.com/office/powerpoint/2010/main" val="3028453384"/>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Lst>
  <p:transition>
    <p:fade/>
  </p:transition>
  <p:hf sldNum="0" hdr="0" ftr="0" dt="0"/>
  <p:txStyles>
    <p:titleStyle>
      <a:lvl1pPr algn="l" defTabSz="932384"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706800327"/>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826" r:id="rId18"/>
    <p:sldLayoutId id="2147483827" r:id="rId19"/>
    <p:sldLayoutId id="2147483828" r:id="rId20"/>
    <p:sldLayoutId id="2147483829" r:id="rId21"/>
    <p:sldLayoutId id="2147483830" r:id="rId22"/>
    <p:sldLayoutId id="2147483831" r:id="rId23"/>
    <p:sldLayoutId id="2147483832" r:id="rId24"/>
    <p:sldLayoutId id="2147483833" r:id="rId25"/>
    <p:sldLayoutId id="2147483834" r:id="rId26"/>
    <p:sldLayoutId id="2147483835" r:id="rId27"/>
    <p:sldLayoutId id="2147483836" r:id="rId28"/>
    <p:sldLayoutId id="2147483837" r:id="rId29"/>
    <p:sldLayoutId id="2147483838" r:id="rId30"/>
    <p:sldLayoutId id="2147483839"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07716F-3B53-4C33-A5E9-5A313F9FEA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62841E-60F8-4CBC-BC24-18A75808B9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EAAF1-D2B7-4DC4-B14E-F0BBE9F04E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DAE4F9-EBB8-48DE-8E1D-68938C296561}" type="datetimeFigureOut">
              <a:rPr lang="en-US" smtClean="0"/>
              <a:t>11/6/2019</a:t>
            </a:fld>
            <a:endParaRPr lang="en-US"/>
          </a:p>
        </p:txBody>
      </p:sp>
      <p:sp>
        <p:nvSpPr>
          <p:cNvPr id="5" name="Footer Placeholder 4">
            <a:extLst>
              <a:ext uri="{FF2B5EF4-FFF2-40B4-BE49-F238E27FC236}">
                <a16:creationId xmlns:a16="http://schemas.microsoft.com/office/drawing/2014/main" id="{DD10B893-082A-42D5-8C2F-D295EF173B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0A3FD59-0F67-44B2-B0A0-76DF4D393E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446461-B1E0-4420-B0ED-6BB7D152D486}" type="slidenum">
              <a:rPr lang="en-US" smtClean="0"/>
              <a:t>‹#›</a:t>
            </a:fld>
            <a:endParaRPr lang="en-US"/>
          </a:p>
        </p:txBody>
      </p:sp>
    </p:spTree>
    <p:extLst>
      <p:ext uri="{BB962C8B-B14F-4D97-AF65-F5344CB8AC3E}">
        <p14:creationId xmlns:p14="http://schemas.microsoft.com/office/powerpoint/2010/main" val="2205923689"/>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2776752"/>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Lst>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5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61.png"/><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51.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image" Target="../media/image62.svg"/></Relationships>
</file>

<file path=ppt/slides/_rels/slide12.xml.rels><?xml version="1.0" encoding="UTF-8" standalone="yes"?>
<Relationships xmlns="http://schemas.openxmlformats.org/package/2006/relationships"><Relationship Id="rId3" Type="http://schemas.openxmlformats.org/officeDocument/2006/relationships/image" Target="../media/image63.jpg"/><Relationship Id="rId7"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156.xml"/><Relationship Id="rId6" Type="http://schemas.openxmlformats.org/officeDocument/2006/relationships/image" Target="../media/image65.emf"/><Relationship Id="rId5" Type="http://schemas.openxmlformats.org/officeDocument/2006/relationships/hyperlink" Target="https://customers.microsoft.com/en-us/story/allscripts-partner-professional-services-azure" TargetMode="External"/><Relationship Id="rId4" Type="http://schemas.openxmlformats.org/officeDocument/2006/relationships/image" Target="../media/image64.png"/></Relationships>
</file>

<file path=ppt/slides/_rels/slide1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1.xml"/><Relationship Id="rId1" Type="http://schemas.openxmlformats.org/officeDocument/2006/relationships/slideLayout" Target="../slideLayouts/slideLayout60.xml"/></Relationships>
</file>

<file path=ppt/slides/_rels/slide14.xml.rels><?xml version="1.0" encoding="UTF-8" standalone="yes"?>
<Relationships xmlns="http://schemas.openxmlformats.org/package/2006/relationships"><Relationship Id="rId8" Type="http://schemas.openxmlformats.org/officeDocument/2006/relationships/hyperlink" Target="https://customers.microsoft.com/en-us/search?sq=%2522Azure%2520API%2520Management%2522&amp;ff=&amp;p=0&amp;so=null" TargetMode="External"/><Relationship Id="rId13" Type="http://schemas.openxmlformats.org/officeDocument/2006/relationships/hyperlink" Target="https://customers.microsoft.com/en-us/search?sq=%2522Azure%2520Storage%2522&amp;ff=&amp;p=0&amp;so=null" TargetMode="External"/><Relationship Id="rId3" Type="http://schemas.openxmlformats.org/officeDocument/2006/relationships/image" Target="../media/image68.jpg"/><Relationship Id="rId7" Type="http://schemas.openxmlformats.org/officeDocument/2006/relationships/image" Target="../media/image64.png"/><Relationship Id="rId12" Type="http://schemas.openxmlformats.org/officeDocument/2006/relationships/hyperlink" Target="https://customers.microsoft.com/en-us/search?sq=%2522Azure%2520SQL%2520Database%2522&amp;ff=&amp;p=0&amp;so=null" TargetMode="External"/><Relationship Id="rId2" Type="http://schemas.openxmlformats.org/officeDocument/2006/relationships/notesSlide" Target="../notesSlides/notesSlide12.xml"/><Relationship Id="rId16" Type="http://schemas.openxmlformats.org/officeDocument/2006/relationships/image" Target="../media/image70.png"/><Relationship Id="rId1" Type="http://schemas.openxmlformats.org/officeDocument/2006/relationships/slideLayout" Target="../slideLayouts/slideLayout175.xml"/><Relationship Id="rId6" Type="http://schemas.openxmlformats.org/officeDocument/2006/relationships/hyperlink" Target="https://azure.microsoft.com/en-us/services/sql-database/" TargetMode="External"/><Relationship Id="rId11" Type="http://schemas.openxmlformats.org/officeDocument/2006/relationships/hyperlink" Target="https://customers.microsoft.com/en-us/search?sq=%2522Azure%2520Machine%2520Learning%2522&amp;ff=&amp;p=0&amp;so=null" TargetMode="External"/><Relationship Id="rId5" Type="http://schemas.openxmlformats.org/officeDocument/2006/relationships/hyperlink" Target="https://azure.microsoft.com/en-us/services/data-factory/" TargetMode="External"/><Relationship Id="rId15" Type="http://schemas.openxmlformats.org/officeDocument/2006/relationships/image" Target="../media/image69.png"/><Relationship Id="rId10" Type="http://schemas.openxmlformats.org/officeDocument/2006/relationships/hyperlink" Target="https://customers.microsoft.com/en-us/search?sq=%2522Azure%2520Data%2520Factory%2522&amp;ff=&amp;p=0&amp;so=null" TargetMode="External"/><Relationship Id="rId4" Type="http://schemas.openxmlformats.org/officeDocument/2006/relationships/hyperlink" Target="https://azure.microsoft.com/en-us/services/storage/blobs/" TargetMode="External"/><Relationship Id="rId9" Type="http://schemas.openxmlformats.org/officeDocument/2006/relationships/hyperlink" Target="https://customers.microsoft.com/en-us/search?sq=%2522Azure%2520App%2520Service%2522&amp;ff=&amp;p=0&amp;so=null" TargetMode="External"/><Relationship Id="rId14" Type="http://schemas.openxmlformats.org/officeDocument/2006/relationships/hyperlink" Target="http://www.tribridge.co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3.xml"/><Relationship Id="rId1" Type="http://schemas.openxmlformats.org/officeDocument/2006/relationships/slideLayout" Target="../slideLayouts/slideLayout60.xml"/><Relationship Id="rId4" Type="http://schemas.openxmlformats.org/officeDocument/2006/relationships/image" Target="../media/image72.jpeg"/></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azure/virtual-machines/windows/premium-storage-performance#premium-storage-disk-sizes" TargetMode="External"/><Relationship Id="rId2" Type="http://schemas.openxmlformats.org/officeDocument/2006/relationships/notesSlide" Target="../notesSlides/notesSlide14.xml"/><Relationship Id="rId1" Type="http://schemas.openxmlformats.org/officeDocument/2006/relationships/slideLayout" Target="../slideLayouts/slideLayout185.xml"/><Relationship Id="rId4" Type="http://schemas.openxmlformats.org/officeDocument/2006/relationships/hyperlink" Target="https://docs.microsoft.com/en-us/azure/service-fabric/service-fabric-overview"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azure/sql-database/sql-database-in-memory" TargetMode="External"/><Relationship Id="rId2" Type="http://schemas.openxmlformats.org/officeDocument/2006/relationships/notesSlide" Target="../notesSlides/notesSlide15.xml"/><Relationship Id="rId1" Type="http://schemas.openxmlformats.org/officeDocument/2006/relationships/slideLayout" Target="../slideLayouts/slideLayout185.xml"/><Relationship Id="rId6" Type="http://schemas.openxmlformats.org/officeDocument/2006/relationships/hyperlink" Target="https://docs.microsoft.com/en-us/azure/service-fabric/service-fabric-overview" TargetMode="External"/><Relationship Id="rId5" Type="http://schemas.openxmlformats.org/officeDocument/2006/relationships/hyperlink" Target="https://docs.microsoft.com/sql/database-engine/availability-groups/windows/always-on-availability-groups-sql-server" TargetMode="External"/><Relationship Id="rId4" Type="http://schemas.openxmlformats.org/officeDocument/2006/relationships/hyperlink" Target="https://docs.microsoft.com/en-us/azure/sql-database/sql-database-read-scale-out"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6.xml"/><Relationship Id="rId1" Type="http://schemas.openxmlformats.org/officeDocument/2006/relationships/slideLayout" Target="../slideLayouts/slideLayout185.xml"/></Relationships>
</file>

<file path=ppt/slides/_rels/slide1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7.xml"/><Relationship Id="rId1" Type="http://schemas.openxmlformats.org/officeDocument/2006/relationships/slideLayout" Target="../slideLayouts/slideLayout207.xml"/><Relationship Id="rId4" Type="http://schemas.openxmlformats.org/officeDocument/2006/relationships/image" Target="../media/image75.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4.xml"/></Relationships>
</file>

<file path=ppt/slides/_rels/slide21.xml.rels><?xml version="1.0" encoding="UTF-8" standalone="yes"?>
<Relationships xmlns="http://schemas.openxmlformats.org/package/2006/relationships"><Relationship Id="rId3" Type="http://schemas.openxmlformats.org/officeDocument/2006/relationships/hyperlink" Target="https://azure.microsoft.com/en-us/pricing/details/sql-database/" TargetMode="External"/><Relationship Id="rId2" Type="http://schemas.openxmlformats.org/officeDocument/2006/relationships/notesSlide" Target="../notesSlides/notesSlide19.xml"/><Relationship Id="rId1" Type="http://schemas.openxmlformats.org/officeDocument/2006/relationships/slideLayout" Target="../slideLayouts/slideLayout50.xml"/></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en-us/azure/sql-database/sql-database-features" TargetMode="External"/><Relationship Id="rId2" Type="http://schemas.openxmlformats.org/officeDocument/2006/relationships/notesSlide" Target="../notesSlides/notesSlide20.xml"/><Relationship Id="rId1" Type="http://schemas.openxmlformats.org/officeDocument/2006/relationships/slideLayout" Target="../slideLayouts/slideLayout220.xml"/><Relationship Id="rId4" Type="http://schemas.openxmlformats.org/officeDocument/2006/relationships/image" Target="../media/image109.png"/></Relationships>
</file>

<file path=ppt/slides/_rels/slide23.xml.rels><?xml version="1.0" encoding="UTF-8" standalone="yes"?>
<Relationships xmlns="http://schemas.openxmlformats.org/package/2006/relationships"><Relationship Id="rId3" Type="http://schemas.openxmlformats.org/officeDocument/2006/relationships/image" Target="../media/image77.emf"/><Relationship Id="rId7" Type="http://schemas.openxmlformats.org/officeDocument/2006/relationships/image" Target="../media/image80.emf"/><Relationship Id="rId2" Type="http://schemas.openxmlformats.org/officeDocument/2006/relationships/image" Target="../media/image76.emf"/><Relationship Id="rId1" Type="http://schemas.openxmlformats.org/officeDocument/2006/relationships/slideLayout" Target="../slideLayouts/slideLayout207.xml"/><Relationship Id="rId6" Type="http://schemas.openxmlformats.org/officeDocument/2006/relationships/image" Target="../media/image79.emf"/><Relationship Id="rId5" Type="http://schemas.openxmlformats.org/officeDocument/2006/relationships/image" Target="../media/image78.png"/><Relationship Id="rId4" Type="http://schemas.openxmlformats.org/officeDocument/2006/relationships/hyperlink" Target="https://www.google.com/url?sa=i&amp;rct=j&amp;q=&amp;esrc=s&amp;source=images&amp;cd=&amp;ved=2ahUKEwjT_cqR3-HfAhXIi1QKHfYCDKQQjRx6BAgBEAU&amp;url=https://docs.microsoft.com/en-us/azure/sql-data-warehouse/&amp;psig=AOvVaw0wWXITeZwteCyfFvtW_iYJ&amp;ust=1547159154842547"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0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84.png"/></Relationships>
</file>

<file path=ppt/slides/_rels/slide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s://azure.microsoft.com/en-us/pricing/details/sql-database/" TargetMode="External"/><Relationship Id="rId2" Type="http://schemas.openxmlformats.org/officeDocument/2006/relationships/notesSlide" Target="../notesSlides/notesSlide27.xml"/><Relationship Id="rId1" Type="http://schemas.openxmlformats.org/officeDocument/2006/relationships/slideLayout" Target="../slideLayouts/slideLayout5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86.png"/></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92.png"/></Relationships>
</file>

<file path=ppt/slides/_rels/slide43.xml.rels><?xml version="1.0" encoding="UTF-8" standalone="yes"?>
<Relationships xmlns="http://schemas.openxmlformats.org/package/2006/relationships"><Relationship Id="rId3" Type="http://schemas.openxmlformats.org/officeDocument/2006/relationships/hyperlink" Target="https://aka.ms/OptimizeMigrations" TargetMode="External"/><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hyperlink" Target="https://aka.ms/ScaleMigrations"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5.xml"/><Relationship Id="rId1" Type="http://schemas.openxmlformats.org/officeDocument/2006/relationships/slideLayout" Target="../slideLayouts/slideLayout206.xml"/></Relationships>
</file>

<file path=ppt/slides/_rels/slide4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7.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hyperlink" Target="http://aka.ms/annalytics" TargetMode="External"/><Relationship Id="rId7" Type="http://schemas.openxmlformats.org/officeDocument/2006/relationships/diagramColors" Target="../diagrams/colors5.xml"/><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4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4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emf"/><Relationship Id="rId2" Type="http://schemas.openxmlformats.org/officeDocument/2006/relationships/notesSlide" Target="../notesSlides/notesSlide4.xml"/><Relationship Id="rId1" Type="http://schemas.openxmlformats.org/officeDocument/2006/relationships/slideLayout" Target="../slideLayouts/slideLayout6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50.xml.rels><?xml version="1.0" encoding="UTF-8" standalone="yes"?>
<Relationships xmlns="http://schemas.openxmlformats.org/package/2006/relationships"><Relationship Id="rId2" Type="http://schemas.openxmlformats.org/officeDocument/2006/relationships/hyperlink" Target="https://nam06.safelinks.protection.outlook.com/?url=http%3A%2F%2Fbit.ly%2F36lege5&amp;data=02%7C01%7CLana.Koprivica%40microsoft.com%7Cc09206357fee44485bc108d762ed2065%7C72f988bf86f141af91ab2d7cd011db47%7C1%7C0%7C637086642908725191&amp;sdata=lyubBxaFTvsdsFyfSPsm2b%2FCGY9o5yT%2F%2FVKA5vPOyGA%3D&amp;reserved=0" TargetMode="External"/><Relationship Id="rId1" Type="http://schemas.openxmlformats.org/officeDocument/2006/relationships/slideLayout" Target="../slideLayouts/slideLayout65.xml"/></Relationships>
</file>

<file path=ppt/slides/_rels/slide5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40.xml"/><Relationship Id="rId1" Type="http://schemas.openxmlformats.org/officeDocument/2006/relationships/slideLayout" Target="../slideLayouts/slideLayout113.xml"/><Relationship Id="rId6" Type="http://schemas.openxmlformats.org/officeDocument/2006/relationships/image" Target="../media/image98.png"/><Relationship Id="rId5" Type="http://schemas.openxmlformats.org/officeDocument/2006/relationships/image" Target="../media/image47.png"/><Relationship Id="rId4" Type="http://schemas.openxmlformats.org/officeDocument/2006/relationships/image" Target="../media/image96.svg"/><Relationship Id="rId9" Type="http://schemas.openxmlformats.org/officeDocument/2006/relationships/image" Target="../media/image10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4.xml"/></Relationships>
</file>

<file path=ppt/slides/_rels/slide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153.xml"/><Relationship Id="rId4" Type="http://schemas.openxmlformats.org/officeDocument/2006/relationships/image" Target="../media/image53.png"/></Relationships>
</file>

<file path=ppt/slides/_rels/slide8.xml.rels><?xml version="1.0" encoding="UTF-8" standalone="yes"?>
<Relationships xmlns="http://schemas.openxmlformats.org/package/2006/relationships"><Relationship Id="rId3" Type="http://schemas.openxmlformats.org/officeDocument/2006/relationships/image" Target="../media/image54.png"/><Relationship Id="rId2" Type="http://schemas.microsoft.com/office/2017/06/relationships/model3d" Target="../media/model3d1.glb"/><Relationship Id="rId1" Type="http://schemas.openxmlformats.org/officeDocument/2006/relationships/slideLayout" Target="../slideLayouts/slideLayout203.xml"/><Relationship Id="rId4" Type="http://schemas.openxmlformats.org/officeDocument/2006/relationships/image" Target="../media/image97.png"/></Relationships>
</file>

<file path=ppt/slides/_rels/slide9.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203.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672002"/>
            <a:ext cx="10780486" cy="861774"/>
          </a:xfrm>
        </p:spPr>
        <p:txBody>
          <a:bodyPr/>
          <a:lstStyle/>
          <a:p>
            <a:r>
              <a:rPr lang="en-US" dirty="0"/>
              <a:t>Migrating SQL databases to Azure</a:t>
            </a:r>
            <a:br>
              <a:rPr lang="en-US" b="1" dirty="0">
                <a:solidFill>
                  <a:schemeClr val="tx1"/>
                </a:solidFill>
              </a:rPr>
            </a:br>
            <a:r>
              <a:rPr lang="en-US" sz="2000" b="1" spc="0" dirty="0" err="1">
                <a:solidFill>
                  <a:schemeClr val="tx1"/>
                </a:solidFill>
              </a:rPr>
              <a:t>Azure</a:t>
            </a:r>
            <a:r>
              <a:rPr lang="en-US" sz="2000" b="1" spc="0" dirty="0">
                <a:solidFill>
                  <a:schemeClr val="tx1"/>
                </a:solidFill>
              </a:rPr>
              <a:t> SQL Managed Instance Migration Workshop</a:t>
            </a:r>
            <a:endParaRPr lang="en-US" sz="2000" spc="0" dirty="0">
              <a:solidFill>
                <a:schemeClr val="tx1"/>
              </a:solidFill>
            </a:endParaRPr>
          </a:p>
        </p:txBody>
      </p:sp>
      <p:sp>
        <p:nvSpPr>
          <p:cNvPr id="2" name="TextBox 1">
            <a:extLst>
              <a:ext uri="{FF2B5EF4-FFF2-40B4-BE49-F238E27FC236}">
                <a16:creationId xmlns:a16="http://schemas.microsoft.com/office/drawing/2014/main" id="{CDA252E5-31A0-408B-899B-C52D1782F585}"/>
              </a:ext>
            </a:extLst>
          </p:cNvPr>
          <p:cNvSpPr txBox="1"/>
          <p:nvPr/>
        </p:nvSpPr>
        <p:spPr>
          <a:xfrm>
            <a:off x="773083" y="5119233"/>
            <a:ext cx="7024255"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Lana Koprivica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Cloud Solution Architect – Data&amp; AI</a:t>
            </a:r>
          </a:p>
        </p:txBody>
      </p:sp>
    </p:spTree>
    <p:extLst>
      <p:ext uri="{BB962C8B-B14F-4D97-AF65-F5344CB8AC3E}">
        <p14:creationId xmlns:p14="http://schemas.microsoft.com/office/powerpoint/2010/main" val="155353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SQL Database — Everything built-in</a:t>
            </a:r>
          </a:p>
        </p:txBody>
      </p:sp>
      <p:graphicFrame>
        <p:nvGraphicFramePr>
          <p:cNvPr id="3" name="Diagram 2">
            <a:extLst>
              <a:ext uri="{FF2B5EF4-FFF2-40B4-BE49-F238E27FC236}">
                <a16:creationId xmlns:a16="http://schemas.microsoft.com/office/drawing/2014/main" id="{20D76EE0-796D-4698-A77E-CDF50CB2634E}"/>
              </a:ext>
            </a:extLst>
          </p:cNvPr>
          <p:cNvGraphicFramePr/>
          <p:nvPr/>
        </p:nvGraphicFramePr>
        <p:xfrm>
          <a:off x="0" y="1113820"/>
          <a:ext cx="6542314"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37B6DE66-4189-48D6-BA39-9D4A34216E81}"/>
              </a:ext>
            </a:extLst>
          </p:cNvPr>
          <p:cNvGraphicFramePr/>
          <p:nvPr/>
        </p:nvGraphicFramePr>
        <p:xfrm>
          <a:off x="5649687" y="1113820"/>
          <a:ext cx="6237513"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0" name="Light_Bulb">
            <a:extLst>
              <a:ext uri="{FF2B5EF4-FFF2-40B4-BE49-F238E27FC236}">
                <a16:creationId xmlns:a16="http://schemas.microsoft.com/office/drawing/2014/main" id="{63A7E458-1233-4130-9C25-AA71A0A6204A}"/>
              </a:ext>
            </a:extLst>
          </p:cNvPr>
          <p:cNvGrpSpPr/>
          <p:nvPr/>
        </p:nvGrpSpPr>
        <p:grpSpPr>
          <a:xfrm>
            <a:off x="6698590" y="5746370"/>
            <a:ext cx="452690" cy="702850"/>
            <a:chOff x="2026143" y="1624779"/>
            <a:chExt cx="497504" cy="772427"/>
          </a:xfrm>
        </p:grpSpPr>
        <p:sp>
          <p:nvSpPr>
            <p:cNvPr id="11" name="Freeform: Shape 10">
              <a:extLst>
                <a:ext uri="{FF2B5EF4-FFF2-40B4-BE49-F238E27FC236}">
                  <a16:creationId xmlns:a16="http://schemas.microsoft.com/office/drawing/2014/main" id="{42F04A2F-820D-4891-B42E-2F79FF233084}"/>
                </a:ext>
              </a:extLst>
            </p:cNvPr>
            <p:cNvSpPr/>
            <p:nvPr/>
          </p:nvSpPr>
          <p:spPr>
            <a:xfrm>
              <a:off x="2026143" y="1624779"/>
              <a:ext cx="497504" cy="597006"/>
            </a:xfrm>
            <a:custGeom>
              <a:avLst/>
              <a:gdLst/>
              <a:ahLst/>
              <a:cxnLst/>
              <a:rect l="0" t="0" r="0" b="0"/>
              <a:pathLst>
                <a:path w="497504" h="597005">
                  <a:moveTo>
                    <a:pt x="499595" y="253364"/>
                  </a:moveTo>
                  <a:cubicBezTo>
                    <a:pt x="499595" y="111852"/>
                    <a:pt x="379088" y="-2021"/>
                    <a:pt x="235365" y="9034"/>
                  </a:cubicBezTo>
                  <a:cubicBezTo>
                    <a:pt x="113752" y="17879"/>
                    <a:pt x="15357" y="117380"/>
                    <a:pt x="8724" y="240097"/>
                  </a:cubicBezTo>
                  <a:cubicBezTo>
                    <a:pt x="4301" y="315276"/>
                    <a:pt x="34152" y="382715"/>
                    <a:pt x="83902" y="430255"/>
                  </a:cubicBezTo>
                  <a:cubicBezTo>
                    <a:pt x="128125" y="472266"/>
                    <a:pt x="151342" y="531967"/>
                    <a:pt x="151342" y="592773"/>
                  </a:cubicBezTo>
                  <a:lnTo>
                    <a:pt x="151342" y="597195"/>
                  </a:lnTo>
                  <a:lnTo>
                    <a:pt x="358082" y="597195"/>
                  </a:lnTo>
                  <a:lnTo>
                    <a:pt x="358082" y="592773"/>
                  </a:lnTo>
                  <a:cubicBezTo>
                    <a:pt x="358082" y="530861"/>
                    <a:pt x="384616" y="471160"/>
                    <a:pt x="428839" y="428043"/>
                  </a:cubicBezTo>
                  <a:cubicBezTo>
                    <a:pt x="471956" y="382715"/>
                    <a:pt x="499595" y="320804"/>
                    <a:pt x="499595" y="253364"/>
                  </a:cubicBez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4884486C-4C5C-4DB5-B4C9-2A13940085DC}"/>
                </a:ext>
              </a:extLst>
            </p:cNvPr>
            <p:cNvSpPr/>
            <p:nvPr/>
          </p:nvSpPr>
          <p:spPr>
            <a:xfrm>
              <a:off x="2142659" y="1811257"/>
              <a:ext cx="121612" cy="475393"/>
            </a:xfrm>
            <a:custGeom>
              <a:avLst/>
              <a:gdLst/>
              <a:ahLst/>
              <a:cxnLst/>
              <a:rect l="0" t="0" r="0" b="0"/>
              <a:pathLst>
                <a:path w="121612" h="475393">
                  <a:moveTo>
                    <a:pt x="105582" y="118848"/>
                  </a:moveTo>
                  <a:lnTo>
                    <a:pt x="104476" y="100054"/>
                  </a:lnTo>
                  <a:cubicBezTo>
                    <a:pt x="104476" y="100054"/>
                    <a:pt x="104476" y="100054"/>
                    <a:pt x="104476" y="100054"/>
                  </a:cubicBezTo>
                  <a:lnTo>
                    <a:pt x="103370" y="55831"/>
                  </a:lnTo>
                  <a:cubicBezTo>
                    <a:pt x="103370" y="30403"/>
                    <a:pt x="82365" y="8292"/>
                    <a:pt x="55831" y="8292"/>
                  </a:cubicBezTo>
                  <a:cubicBezTo>
                    <a:pt x="30403" y="8292"/>
                    <a:pt x="8292" y="29297"/>
                    <a:pt x="8292" y="55831"/>
                  </a:cubicBezTo>
                  <a:lnTo>
                    <a:pt x="8292" y="58042"/>
                  </a:lnTo>
                  <a:cubicBezTo>
                    <a:pt x="8292" y="76837"/>
                    <a:pt x="19347" y="94526"/>
                    <a:pt x="37036" y="101159"/>
                  </a:cubicBezTo>
                  <a:lnTo>
                    <a:pt x="38142" y="101159"/>
                  </a:lnTo>
                  <a:cubicBezTo>
                    <a:pt x="53620" y="107793"/>
                    <a:pt x="69098" y="112215"/>
                    <a:pt x="84576" y="115532"/>
                  </a:cubicBezTo>
                  <a:lnTo>
                    <a:pt x="96737" y="470418"/>
                  </a:lnTo>
                  <a:lnTo>
                    <a:pt x="115532" y="469312"/>
                  </a:lnTo>
                  <a:lnTo>
                    <a:pt x="105582" y="118848"/>
                  </a:lnTo>
                  <a:cubicBezTo>
                    <a:pt x="105582" y="118848"/>
                    <a:pt x="105582" y="118848"/>
                    <a:pt x="105582" y="118848"/>
                  </a:cubicBezTo>
                  <a:close/>
                  <a:moveTo>
                    <a:pt x="46987" y="84576"/>
                  </a:moveTo>
                  <a:lnTo>
                    <a:pt x="45881" y="84576"/>
                  </a:lnTo>
                  <a:cubicBezTo>
                    <a:pt x="34825" y="80153"/>
                    <a:pt x="28192" y="70203"/>
                    <a:pt x="28192" y="59148"/>
                  </a:cubicBezTo>
                  <a:lnTo>
                    <a:pt x="28192" y="56937"/>
                  </a:lnTo>
                  <a:cubicBezTo>
                    <a:pt x="28192" y="41459"/>
                    <a:pt x="40353" y="29297"/>
                    <a:pt x="55831" y="29297"/>
                  </a:cubicBezTo>
                  <a:cubicBezTo>
                    <a:pt x="71309" y="29297"/>
                    <a:pt x="83470" y="41459"/>
                    <a:pt x="83470" y="58042"/>
                  </a:cubicBezTo>
                  <a:lnTo>
                    <a:pt x="84576" y="98948"/>
                  </a:lnTo>
                  <a:cubicBezTo>
                    <a:pt x="72415" y="93420"/>
                    <a:pt x="59148" y="88998"/>
                    <a:pt x="46987" y="84576"/>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992E077B-7E66-4ACB-8F82-D3FD6F305BC3}"/>
                </a:ext>
              </a:extLst>
            </p:cNvPr>
            <p:cNvSpPr/>
            <p:nvPr/>
          </p:nvSpPr>
          <p:spPr>
            <a:xfrm>
              <a:off x="2253215" y="1811257"/>
              <a:ext cx="154779" cy="475393"/>
            </a:xfrm>
            <a:custGeom>
              <a:avLst/>
              <a:gdLst/>
              <a:ahLst/>
              <a:cxnLst/>
              <a:rect l="0" t="0" r="0" b="0"/>
              <a:pathLst>
                <a:path w="154779" h="475393">
                  <a:moveTo>
                    <a:pt x="108898" y="8292"/>
                  </a:moveTo>
                  <a:lnTo>
                    <a:pt x="108898" y="8292"/>
                  </a:lnTo>
                  <a:cubicBezTo>
                    <a:pt x="82365" y="8292"/>
                    <a:pt x="61359" y="29297"/>
                    <a:pt x="61359" y="54725"/>
                  </a:cubicBezTo>
                  <a:lnTo>
                    <a:pt x="60253" y="98948"/>
                  </a:lnTo>
                  <a:cubicBezTo>
                    <a:pt x="42564" y="101159"/>
                    <a:pt x="25981" y="101159"/>
                    <a:pt x="8292" y="100054"/>
                  </a:cubicBezTo>
                  <a:lnTo>
                    <a:pt x="9397" y="118848"/>
                  </a:lnTo>
                  <a:cubicBezTo>
                    <a:pt x="25981" y="119954"/>
                    <a:pt x="43670" y="119954"/>
                    <a:pt x="60253" y="117743"/>
                  </a:cubicBezTo>
                  <a:lnTo>
                    <a:pt x="46987" y="470418"/>
                  </a:lnTo>
                  <a:lnTo>
                    <a:pt x="65781" y="471524"/>
                  </a:lnTo>
                  <a:lnTo>
                    <a:pt x="77942" y="116637"/>
                  </a:lnTo>
                  <a:lnTo>
                    <a:pt x="79048" y="96737"/>
                  </a:lnTo>
                  <a:lnTo>
                    <a:pt x="80154" y="55831"/>
                  </a:lnTo>
                  <a:cubicBezTo>
                    <a:pt x="80154" y="40353"/>
                    <a:pt x="92315" y="28192"/>
                    <a:pt x="107793" y="28192"/>
                  </a:cubicBezTo>
                  <a:lnTo>
                    <a:pt x="108898" y="28192"/>
                  </a:lnTo>
                  <a:cubicBezTo>
                    <a:pt x="124376" y="28192"/>
                    <a:pt x="136537" y="40353"/>
                    <a:pt x="136537" y="55831"/>
                  </a:cubicBezTo>
                  <a:lnTo>
                    <a:pt x="136537" y="58042"/>
                  </a:lnTo>
                  <a:cubicBezTo>
                    <a:pt x="136537" y="69098"/>
                    <a:pt x="129904" y="79048"/>
                    <a:pt x="118848" y="83470"/>
                  </a:cubicBezTo>
                  <a:cubicBezTo>
                    <a:pt x="111109" y="86787"/>
                    <a:pt x="102265" y="90104"/>
                    <a:pt x="93420" y="92315"/>
                  </a:cubicBezTo>
                  <a:lnTo>
                    <a:pt x="92315" y="112215"/>
                  </a:lnTo>
                  <a:cubicBezTo>
                    <a:pt x="103370" y="108898"/>
                    <a:pt x="114426" y="105581"/>
                    <a:pt x="125482" y="101159"/>
                  </a:cubicBezTo>
                  <a:cubicBezTo>
                    <a:pt x="143171" y="93420"/>
                    <a:pt x="154226" y="76837"/>
                    <a:pt x="154226" y="58042"/>
                  </a:cubicBezTo>
                  <a:lnTo>
                    <a:pt x="154226" y="55831"/>
                  </a:lnTo>
                  <a:cubicBezTo>
                    <a:pt x="156438" y="29297"/>
                    <a:pt x="135432" y="8292"/>
                    <a:pt x="108898" y="8292"/>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6AFCA76D-E1C8-4D75-A89D-84A8B3F60AD6}"/>
                </a:ext>
              </a:extLst>
            </p:cNvPr>
            <p:cNvSpPr/>
            <p:nvPr/>
          </p:nvSpPr>
          <p:spPr>
            <a:xfrm>
              <a:off x="2169192" y="2209260"/>
              <a:ext cx="221113" cy="187946"/>
            </a:xfrm>
            <a:custGeom>
              <a:avLst/>
              <a:gdLst/>
              <a:ahLst/>
              <a:cxnLst/>
              <a:rect l="0" t="0" r="0" b="0"/>
              <a:pathLst>
                <a:path w="221113" h="187946">
                  <a:moveTo>
                    <a:pt x="8292" y="8292"/>
                  </a:moveTo>
                  <a:lnTo>
                    <a:pt x="8292" y="125482"/>
                  </a:lnTo>
                  <a:cubicBezTo>
                    <a:pt x="8292" y="142065"/>
                    <a:pt x="21559" y="156438"/>
                    <a:pt x="39248" y="156438"/>
                  </a:cubicBezTo>
                  <a:lnTo>
                    <a:pt x="81259" y="156438"/>
                  </a:lnTo>
                  <a:lnTo>
                    <a:pt x="81259" y="182971"/>
                  </a:lnTo>
                  <a:lnTo>
                    <a:pt x="144276" y="182971"/>
                  </a:lnTo>
                  <a:lnTo>
                    <a:pt x="144276" y="156438"/>
                  </a:lnTo>
                  <a:lnTo>
                    <a:pt x="186288" y="156438"/>
                  </a:lnTo>
                  <a:cubicBezTo>
                    <a:pt x="202871" y="156438"/>
                    <a:pt x="217244" y="143171"/>
                    <a:pt x="217244" y="125482"/>
                  </a:cubicBezTo>
                  <a:lnTo>
                    <a:pt x="217244" y="8292"/>
                  </a:lnTo>
                  <a:lnTo>
                    <a:pt x="8292" y="8292"/>
                  </a:lnTo>
                  <a:close/>
                </a:path>
              </a:pathLst>
            </a:custGeom>
            <a:solidFill>
              <a:srgbClr val="163E6A"/>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4B2F2411-9A67-4840-BDF9-C91CAF71A6AA}"/>
                </a:ext>
              </a:extLst>
            </p:cNvPr>
            <p:cNvSpPr/>
            <p:nvPr/>
          </p:nvSpPr>
          <p:spPr>
            <a:xfrm>
              <a:off x="2169192" y="2242427"/>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D28A53FF-9A43-4EE1-A1AD-06C5D4CF22D9}"/>
                </a:ext>
              </a:extLst>
            </p:cNvPr>
            <p:cNvSpPr/>
            <p:nvPr/>
          </p:nvSpPr>
          <p:spPr>
            <a:xfrm>
              <a:off x="2169192" y="2294389"/>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2D4C57BB-69E4-4FEF-B7C2-CFD9CBDB5667}"/>
              </a:ext>
            </a:extLst>
          </p:cNvPr>
          <p:cNvGrpSpPr/>
          <p:nvPr/>
        </p:nvGrpSpPr>
        <p:grpSpPr>
          <a:xfrm>
            <a:off x="6579943" y="1275628"/>
            <a:ext cx="670649" cy="451667"/>
            <a:chOff x="6579943" y="1275628"/>
            <a:chExt cx="670649" cy="451667"/>
          </a:xfrm>
        </p:grpSpPr>
        <p:sp>
          <p:nvSpPr>
            <p:cNvPr id="18" name="Freeform 5">
              <a:extLst>
                <a:ext uri="{FF2B5EF4-FFF2-40B4-BE49-F238E27FC236}">
                  <a16:creationId xmlns:a16="http://schemas.microsoft.com/office/drawing/2014/main" id="{85C4B39A-5FF0-4883-9670-EABAFF4A2880}"/>
                </a:ext>
              </a:extLst>
            </p:cNvPr>
            <p:cNvSpPr>
              <a:spLocks/>
            </p:cNvSpPr>
            <p:nvPr/>
          </p:nvSpPr>
          <p:spPr bwMode="auto">
            <a:xfrm>
              <a:off x="6579943" y="1275628"/>
              <a:ext cx="670649" cy="451667"/>
            </a:xfrm>
            <a:custGeom>
              <a:avLst/>
              <a:gdLst>
                <a:gd name="T0" fmla="*/ 113 w 172"/>
                <a:gd name="T1" fmla="*/ 103 h 104"/>
                <a:gd name="T2" fmla="*/ 146 w 172"/>
                <a:gd name="T3" fmla="*/ 103 h 104"/>
                <a:gd name="T4" fmla="*/ 172 w 172"/>
                <a:gd name="T5" fmla="*/ 77 h 104"/>
                <a:gd name="T6" fmla="*/ 146 w 172"/>
                <a:gd name="T7" fmla="*/ 51 h 104"/>
                <a:gd name="T8" fmla="*/ 135 w 172"/>
                <a:gd name="T9" fmla="*/ 54 h 104"/>
                <a:gd name="T10" fmla="*/ 138 w 172"/>
                <a:gd name="T11" fmla="*/ 40 h 104"/>
                <a:gd name="T12" fmla="*/ 98 w 172"/>
                <a:gd name="T13" fmla="*/ 0 h 104"/>
                <a:gd name="T14" fmla="*/ 60 w 172"/>
                <a:gd name="T15" fmla="*/ 31 h 104"/>
                <a:gd name="T16" fmla="*/ 44 w 172"/>
                <a:gd name="T17" fmla="*/ 24 h 104"/>
                <a:gd name="T18" fmla="*/ 23 w 172"/>
                <a:gd name="T19" fmla="*/ 46 h 104"/>
                <a:gd name="T20" fmla="*/ 23 w 172"/>
                <a:gd name="T21" fmla="*/ 46 h 104"/>
                <a:gd name="T22" fmla="*/ 0 w 172"/>
                <a:gd name="T23" fmla="*/ 74 h 104"/>
                <a:gd name="T24" fmla="*/ 29 w 172"/>
                <a:gd name="T25" fmla="*/ 103 h 104"/>
                <a:gd name="T26" fmla="*/ 55 w 172"/>
                <a:gd name="T27" fmla="*/ 104 h 104"/>
                <a:gd name="T28" fmla="*/ 99 w 172"/>
                <a:gd name="T29" fmla="*/ 7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4">
                  <a:moveTo>
                    <a:pt x="113" y="103"/>
                  </a:moveTo>
                  <a:cubicBezTo>
                    <a:pt x="132" y="103"/>
                    <a:pt x="146" y="103"/>
                    <a:pt x="146" y="103"/>
                  </a:cubicBezTo>
                  <a:cubicBezTo>
                    <a:pt x="160" y="103"/>
                    <a:pt x="172" y="92"/>
                    <a:pt x="172" y="77"/>
                  </a:cubicBezTo>
                  <a:cubicBezTo>
                    <a:pt x="172" y="63"/>
                    <a:pt x="160" y="51"/>
                    <a:pt x="146" y="51"/>
                  </a:cubicBezTo>
                  <a:cubicBezTo>
                    <a:pt x="142" y="51"/>
                    <a:pt x="139" y="52"/>
                    <a:pt x="135" y="54"/>
                  </a:cubicBezTo>
                  <a:cubicBezTo>
                    <a:pt x="137" y="49"/>
                    <a:pt x="138" y="45"/>
                    <a:pt x="138" y="40"/>
                  </a:cubicBezTo>
                  <a:cubicBezTo>
                    <a:pt x="138" y="18"/>
                    <a:pt x="120" y="0"/>
                    <a:pt x="98" y="0"/>
                  </a:cubicBezTo>
                  <a:cubicBezTo>
                    <a:pt x="79" y="0"/>
                    <a:pt x="64" y="13"/>
                    <a:pt x="60" y="31"/>
                  </a:cubicBezTo>
                  <a:cubicBezTo>
                    <a:pt x="56" y="27"/>
                    <a:pt x="50" y="24"/>
                    <a:pt x="44" y="24"/>
                  </a:cubicBezTo>
                  <a:cubicBezTo>
                    <a:pt x="33" y="24"/>
                    <a:pt x="23" y="34"/>
                    <a:pt x="23" y="46"/>
                  </a:cubicBezTo>
                  <a:cubicBezTo>
                    <a:pt x="23" y="46"/>
                    <a:pt x="23" y="46"/>
                    <a:pt x="23" y="46"/>
                  </a:cubicBezTo>
                  <a:cubicBezTo>
                    <a:pt x="10" y="49"/>
                    <a:pt x="0" y="60"/>
                    <a:pt x="0" y="74"/>
                  </a:cubicBezTo>
                  <a:cubicBezTo>
                    <a:pt x="0" y="90"/>
                    <a:pt x="13" y="103"/>
                    <a:pt x="29" y="103"/>
                  </a:cubicBezTo>
                  <a:cubicBezTo>
                    <a:pt x="30" y="103"/>
                    <a:pt x="30" y="104"/>
                    <a:pt x="55" y="104"/>
                  </a:cubicBezTo>
                  <a:cubicBezTo>
                    <a:pt x="76" y="104"/>
                    <a:pt x="80" y="95"/>
                    <a:pt x="99" y="74"/>
                  </a:cubicBezTo>
                </a:path>
              </a:pathLst>
            </a:custGeom>
            <a:noFill/>
            <a:ln w="19050" cap="rnd">
              <a:solidFill>
                <a:srgbClr val="163E6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9" name="Freeform 6">
              <a:extLst>
                <a:ext uri="{FF2B5EF4-FFF2-40B4-BE49-F238E27FC236}">
                  <a16:creationId xmlns:a16="http://schemas.microsoft.com/office/drawing/2014/main" id="{AB0FB94C-8F9E-4EA6-ABA7-4873398318C9}"/>
                </a:ext>
              </a:extLst>
            </p:cNvPr>
            <p:cNvSpPr>
              <a:spLocks/>
            </p:cNvSpPr>
            <p:nvPr/>
          </p:nvSpPr>
          <p:spPr bwMode="auto">
            <a:xfrm>
              <a:off x="6908363" y="1532609"/>
              <a:ext cx="76708" cy="96613"/>
            </a:xfrm>
            <a:custGeom>
              <a:avLst/>
              <a:gdLst>
                <a:gd name="T0" fmla="*/ 0 w 35"/>
                <a:gd name="T1" fmla="*/ 16 h 40"/>
                <a:gd name="T2" fmla="*/ 35 w 35"/>
                <a:gd name="T3" fmla="*/ 0 h 40"/>
                <a:gd name="T4" fmla="*/ 33 w 35"/>
                <a:gd name="T5" fmla="*/ 40 h 40"/>
                <a:gd name="T6" fmla="*/ 0 w 35"/>
                <a:gd name="T7" fmla="*/ 16 h 40"/>
              </a:gdLst>
              <a:ahLst/>
              <a:cxnLst>
                <a:cxn ang="0">
                  <a:pos x="T0" y="T1"/>
                </a:cxn>
                <a:cxn ang="0">
                  <a:pos x="T2" y="T3"/>
                </a:cxn>
                <a:cxn ang="0">
                  <a:pos x="T4" y="T5"/>
                </a:cxn>
                <a:cxn ang="0">
                  <a:pos x="T6" y="T7"/>
                </a:cxn>
              </a:cxnLst>
              <a:rect l="0" t="0" r="r" b="b"/>
              <a:pathLst>
                <a:path w="35" h="40">
                  <a:moveTo>
                    <a:pt x="0" y="16"/>
                  </a:moveTo>
                  <a:lnTo>
                    <a:pt x="35" y="0"/>
                  </a:lnTo>
                  <a:lnTo>
                    <a:pt x="33" y="40"/>
                  </a:lnTo>
                  <a:lnTo>
                    <a:pt x="0" y="16"/>
                  </a:lnTo>
                  <a:close/>
                </a:path>
              </a:pathLst>
            </a:custGeom>
            <a:solidFill>
              <a:srgbClr val="163E6A"/>
            </a:solidFill>
            <a:ln w="9525">
              <a:solidFill>
                <a:srgbClr val="163E6A"/>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3D317BB0-2E5C-403A-9F46-F106B0F03E2E}"/>
              </a:ext>
            </a:extLst>
          </p:cNvPr>
          <p:cNvGrpSpPr/>
          <p:nvPr/>
        </p:nvGrpSpPr>
        <p:grpSpPr>
          <a:xfrm>
            <a:off x="6671951" y="2443041"/>
            <a:ext cx="486632" cy="549320"/>
            <a:chOff x="9592192" y="1744460"/>
            <a:chExt cx="551498" cy="552450"/>
          </a:xfrm>
        </p:grpSpPr>
        <p:sp>
          <p:nvSpPr>
            <p:cNvPr id="21" name="Freeform: Shape 20">
              <a:extLst>
                <a:ext uri="{FF2B5EF4-FFF2-40B4-BE49-F238E27FC236}">
                  <a16:creationId xmlns:a16="http://schemas.microsoft.com/office/drawing/2014/main" id="{DA2B5ABE-9C59-4F74-843E-9C1DF4CF86D4}"/>
                </a:ext>
              </a:extLst>
            </p:cNvPr>
            <p:cNvSpPr/>
            <p:nvPr/>
          </p:nvSpPr>
          <p:spPr>
            <a:xfrm>
              <a:off x="9848415" y="1744460"/>
              <a:ext cx="295275" cy="552450"/>
            </a:xfrm>
            <a:custGeom>
              <a:avLst/>
              <a:gdLst/>
              <a:ahLst/>
              <a:cxnLst/>
              <a:rect l="0" t="0" r="0" b="0"/>
              <a:pathLst>
                <a:path w="295275" h="552450">
                  <a:moveTo>
                    <a:pt x="19526" y="7144"/>
                  </a:moveTo>
                  <a:lnTo>
                    <a:pt x="7144" y="246221"/>
                  </a:lnTo>
                  <a:lnTo>
                    <a:pt x="19526" y="547211"/>
                  </a:lnTo>
                  <a:lnTo>
                    <a:pt x="42386" y="534829"/>
                  </a:lnTo>
                  <a:cubicBezTo>
                    <a:pt x="194786" y="451009"/>
                    <a:pt x="290036" y="290036"/>
                    <a:pt x="290036" y="115729"/>
                  </a:cubicBezTo>
                  <a:lnTo>
                    <a:pt x="290036" y="7144"/>
                  </a:lnTo>
                  <a:lnTo>
                    <a:pt x="290036" y="7144"/>
                  </a:lnTo>
                  <a:cubicBezTo>
                    <a:pt x="204311" y="50006"/>
                    <a:pt x="104299" y="50006"/>
                    <a:pt x="19526" y="7144"/>
                  </a:cubicBezTo>
                  <a:lnTo>
                    <a:pt x="19526" y="7144"/>
                  </a:lnTo>
                  <a:close/>
                </a:path>
              </a:pathLst>
            </a:custGeom>
            <a:solidFill>
              <a:schemeClr val="accent5"/>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F9320BAD-1D24-4C11-AAAF-8FDF3DF28A06}"/>
                </a:ext>
              </a:extLst>
            </p:cNvPr>
            <p:cNvSpPr/>
            <p:nvPr/>
          </p:nvSpPr>
          <p:spPr>
            <a:xfrm>
              <a:off x="9592192" y="1744460"/>
              <a:ext cx="485775" cy="552450"/>
            </a:xfrm>
            <a:custGeom>
              <a:avLst/>
              <a:gdLst/>
              <a:ahLst/>
              <a:cxnLst/>
              <a:rect l="0" t="0" r="0" b="0"/>
              <a:pathLst>
                <a:path w="485775" h="552450">
                  <a:moveTo>
                    <a:pt x="481489" y="214789"/>
                  </a:moveTo>
                  <a:lnTo>
                    <a:pt x="442436" y="175736"/>
                  </a:lnTo>
                  <a:lnTo>
                    <a:pt x="277654" y="340519"/>
                  </a:lnTo>
                  <a:lnTo>
                    <a:pt x="277654" y="7144"/>
                  </a:lnTo>
                  <a:cubicBezTo>
                    <a:pt x="192881" y="50006"/>
                    <a:pt x="91916" y="50006"/>
                    <a:pt x="7144" y="7144"/>
                  </a:cubicBezTo>
                  <a:lnTo>
                    <a:pt x="7144" y="115729"/>
                  </a:lnTo>
                  <a:cubicBezTo>
                    <a:pt x="7144" y="290036"/>
                    <a:pt x="101441" y="450056"/>
                    <a:pt x="254794" y="534829"/>
                  </a:cubicBezTo>
                  <a:lnTo>
                    <a:pt x="277654" y="547211"/>
                  </a:lnTo>
                  <a:lnTo>
                    <a:pt x="277654" y="419576"/>
                  </a:lnTo>
                  <a:lnTo>
                    <a:pt x="481489" y="214789"/>
                  </a:lnTo>
                  <a:close/>
                </a:path>
              </a:pathLst>
            </a:custGeom>
            <a:solidFill>
              <a:schemeClr val="tx2"/>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564E159A-616F-4B6E-9BD6-79BC290FBFF5}"/>
                </a:ext>
              </a:extLst>
            </p:cNvPr>
            <p:cNvSpPr/>
            <p:nvPr/>
          </p:nvSpPr>
          <p:spPr bwMode="auto">
            <a:xfrm rot="18900000">
              <a:off x="9773899" y="1883265"/>
              <a:ext cx="284225" cy="150955"/>
            </a:xfrm>
            <a:custGeom>
              <a:avLst/>
              <a:gdLst>
                <a:gd name="connsiteX0" fmla="*/ 284225 w 284225"/>
                <a:gd name="connsiteY0" fmla="*/ 107849 h 150955"/>
                <a:gd name="connsiteX1" fmla="*/ 284225 w 284225"/>
                <a:gd name="connsiteY1" fmla="*/ 150955 h 150955"/>
                <a:gd name="connsiteX2" fmla="*/ 0 w 284225"/>
                <a:gd name="connsiteY2" fmla="*/ 150955 h 150955"/>
                <a:gd name="connsiteX3" fmla="*/ 0 w 284225"/>
                <a:gd name="connsiteY3" fmla="*/ 0 h 150955"/>
                <a:gd name="connsiteX4" fmla="*/ 43779 w 284225"/>
                <a:gd name="connsiteY4" fmla="*/ 0 h 150955"/>
                <a:gd name="connsiteX5" fmla="*/ 43779 w 284225"/>
                <a:gd name="connsiteY5" fmla="*/ 107176 h 150955"/>
                <a:gd name="connsiteX6" fmla="*/ 284225 w 284225"/>
                <a:gd name="connsiteY6" fmla="*/ 107849 h 15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225" h="150955">
                  <a:moveTo>
                    <a:pt x="284225" y="107849"/>
                  </a:moveTo>
                  <a:lnTo>
                    <a:pt x="284225" y="150955"/>
                  </a:lnTo>
                  <a:lnTo>
                    <a:pt x="0" y="150955"/>
                  </a:lnTo>
                  <a:lnTo>
                    <a:pt x="0" y="0"/>
                  </a:lnTo>
                  <a:lnTo>
                    <a:pt x="43779" y="0"/>
                  </a:lnTo>
                  <a:lnTo>
                    <a:pt x="43779" y="107176"/>
                  </a:lnTo>
                  <a:lnTo>
                    <a:pt x="284225" y="10784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AB69674B-275A-45DF-A95E-3F980FBF63E1}"/>
              </a:ext>
            </a:extLst>
          </p:cNvPr>
          <p:cNvGrpSpPr/>
          <p:nvPr/>
        </p:nvGrpSpPr>
        <p:grpSpPr>
          <a:xfrm>
            <a:off x="6642703" y="4654884"/>
            <a:ext cx="545130" cy="670507"/>
            <a:chOff x="9654309" y="1660397"/>
            <a:chExt cx="577922" cy="641131"/>
          </a:xfrm>
        </p:grpSpPr>
        <p:sp>
          <p:nvSpPr>
            <p:cNvPr id="25" name="Oval 24">
              <a:extLst>
                <a:ext uri="{FF2B5EF4-FFF2-40B4-BE49-F238E27FC236}">
                  <a16:creationId xmlns:a16="http://schemas.microsoft.com/office/drawing/2014/main" id="{6C7E41C9-8496-404A-BC9F-36E20B01E5EE}"/>
                </a:ext>
              </a:extLst>
            </p:cNvPr>
            <p:cNvSpPr/>
            <p:nvPr/>
          </p:nvSpPr>
          <p:spPr bwMode="auto">
            <a:xfrm>
              <a:off x="9761229" y="1802607"/>
              <a:ext cx="361195" cy="44767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 name="Group 25">
              <a:extLst>
                <a:ext uri="{FF2B5EF4-FFF2-40B4-BE49-F238E27FC236}">
                  <a16:creationId xmlns:a16="http://schemas.microsoft.com/office/drawing/2014/main" id="{2318337E-2949-4EE4-8BC5-CAACF3F9537D}"/>
                </a:ext>
              </a:extLst>
            </p:cNvPr>
            <p:cNvGrpSpPr/>
            <p:nvPr/>
          </p:nvGrpSpPr>
          <p:grpSpPr>
            <a:xfrm>
              <a:off x="9654309" y="1660397"/>
              <a:ext cx="577922" cy="641131"/>
              <a:chOff x="8836356" y="1762284"/>
              <a:chExt cx="260789" cy="289312"/>
            </a:xfrm>
          </p:grpSpPr>
          <p:sp>
            <p:nvSpPr>
              <p:cNvPr id="27" name="Freeform 732">
                <a:extLst>
                  <a:ext uri="{FF2B5EF4-FFF2-40B4-BE49-F238E27FC236}">
                    <a16:creationId xmlns:a16="http://schemas.microsoft.com/office/drawing/2014/main" id="{A27786A7-170B-45DA-952F-31FBAC37217F}"/>
                  </a:ext>
                </a:extLst>
              </p:cNvPr>
              <p:cNvSpPr>
                <a:spLocks/>
              </p:cNvSpPr>
              <p:nvPr/>
            </p:nvSpPr>
            <p:spPr bwMode="auto">
              <a:xfrm>
                <a:off x="8874605" y="1789464"/>
                <a:ext cx="182986" cy="148759"/>
              </a:xfrm>
              <a:custGeom>
                <a:avLst/>
                <a:gdLst>
                  <a:gd name="T0" fmla="*/ 183 w 277"/>
                  <a:gd name="T1" fmla="*/ 4 h 227"/>
                  <a:gd name="T2" fmla="*/ 238 w 277"/>
                  <a:gd name="T3" fmla="*/ 34 h 227"/>
                  <a:gd name="T4" fmla="*/ 271 w 277"/>
                  <a:gd name="T5" fmla="*/ 81 h 227"/>
                  <a:gd name="T6" fmla="*/ 277 w 277"/>
                  <a:gd name="T7" fmla="*/ 128 h 227"/>
                  <a:gd name="T8" fmla="*/ 275 w 277"/>
                  <a:gd name="T9" fmla="*/ 164 h 227"/>
                  <a:gd name="T10" fmla="*/ 271 w 277"/>
                  <a:gd name="T11" fmla="*/ 195 h 227"/>
                  <a:gd name="T12" fmla="*/ 269 w 277"/>
                  <a:gd name="T13" fmla="*/ 205 h 227"/>
                  <a:gd name="T14" fmla="*/ 263 w 277"/>
                  <a:gd name="T15" fmla="*/ 221 h 227"/>
                  <a:gd name="T16" fmla="*/ 251 w 277"/>
                  <a:gd name="T17" fmla="*/ 227 h 227"/>
                  <a:gd name="T18" fmla="*/ 251 w 277"/>
                  <a:gd name="T19" fmla="*/ 215 h 227"/>
                  <a:gd name="T20" fmla="*/ 253 w 277"/>
                  <a:gd name="T21" fmla="*/ 205 h 227"/>
                  <a:gd name="T22" fmla="*/ 253 w 277"/>
                  <a:gd name="T23" fmla="*/ 175 h 227"/>
                  <a:gd name="T24" fmla="*/ 244 w 277"/>
                  <a:gd name="T25" fmla="*/ 136 h 227"/>
                  <a:gd name="T26" fmla="*/ 214 w 277"/>
                  <a:gd name="T27" fmla="*/ 124 h 227"/>
                  <a:gd name="T28" fmla="*/ 181 w 277"/>
                  <a:gd name="T29" fmla="*/ 120 h 227"/>
                  <a:gd name="T30" fmla="*/ 133 w 277"/>
                  <a:gd name="T31" fmla="*/ 110 h 227"/>
                  <a:gd name="T32" fmla="*/ 102 w 277"/>
                  <a:gd name="T33" fmla="*/ 89 h 227"/>
                  <a:gd name="T34" fmla="*/ 90 w 277"/>
                  <a:gd name="T35" fmla="*/ 83 h 227"/>
                  <a:gd name="T36" fmla="*/ 72 w 277"/>
                  <a:gd name="T37" fmla="*/ 83 h 227"/>
                  <a:gd name="T38" fmla="*/ 53 w 277"/>
                  <a:gd name="T39" fmla="*/ 104 h 227"/>
                  <a:gd name="T40" fmla="*/ 29 w 277"/>
                  <a:gd name="T41" fmla="*/ 146 h 227"/>
                  <a:gd name="T42" fmla="*/ 21 w 277"/>
                  <a:gd name="T43" fmla="*/ 183 h 227"/>
                  <a:gd name="T44" fmla="*/ 21 w 277"/>
                  <a:gd name="T45" fmla="*/ 209 h 227"/>
                  <a:gd name="T46" fmla="*/ 21 w 277"/>
                  <a:gd name="T47" fmla="*/ 223 h 227"/>
                  <a:gd name="T48" fmla="*/ 7 w 277"/>
                  <a:gd name="T49" fmla="*/ 227 h 227"/>
                  <a:gd name="T50" fmla="*/ 7 w 277"/>
                  <a:gd name="T51" fmla="*/ 221 h 227"/>
                  <a:gd name="T52" fmla="*/ 7 w 277"/>
                  <a:gd name="T53" fmla="*/ 201 h 227"/>
                  <a:gd name="T54" fmla="*/ 2 w 277"/>
                  <a:gd name="T55" fmla="*/ 173 h 227"/>
                  <a:gd name="T56" fmla="*/ 0 w 277"/>
                  <a:gd name="T57" fmla="*/ 138 h 227"/>
                  <a:gd name="T58" fmla="*/ 2 w 277"/>
                  <a:gd name="T59" fmla="*/ 100 h 227"/>
                  <a:gd name="T60" fmla="*/ 13 w 277"/>
                  <a:gd name="T61" fmla="*/ 67 h 227"/>
                  <a:gd name="T62" fmla="*/ 39 w 277"/>
                  <a:gd name="T63" fmla="*/ 47 h 227"/>
                  <a:gd name="T64" fmla="*/ 76 w 277"/>
                  <a:gd name="T65" fmla="*/ 16 h 227"/>
                  <a:gd name="T66" fmla="*/ 126 w 277"/>
                  <a:gd name="T67" fmla="*/ 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7" h="227">
                    <a:moveTo>
                      <a:pt x="149" y="0"/>
                    </a:moveTo>
                    <a:lnTo>
                      <a:pt x="183" y="4"/>
                    </a:lnTo>
                    <a:lnTo>
                      <a:pt x="212" y="16"/>
                    </a:lnTo>
                    <a:lnTo>
                      <a:pt x="238" y="34"/>
                    </a:lnTo>
                    <a:lnTo>
                      <a:pt x="259" y="57"/>
                    </a:lnTo>
                    <a:lnTo>
                      <a:pt x="271" y="81"/>
                    </a:lnTo>
                    <a:lnTo>
                      <a:pt x="277" y="104"/>
                    </a:lnTo>
                    <a:lnTo>
                      <a:pt x="277" y="128"/>
                    </a:lnTo>
                    <a:lnTo>
                      <a:pt x="275" y="154"/>
                    </a:lnTo>
                    <a:lnTo>
                      <a:pt x="275" y="164"/>
                    </a:lnTo>
                    <a:lnTo>
                      <a:pt x="273" y="177"/>
                    </a:lnTo>
                    <a:lnTo>
                      <a:pt x="271" y="195"/>
                    </a:lnTo>
                    <a:lnTo>
                      <a:pt x="269" y="199"/>
                    </a:lnTo>
                    <a:lnTo>
                      <a:pt x="269" y="205"/>
                    </a:lnTo>
                    <a:lnTo>
                      <a:pt x="267" y="213"/>
                    </a:lnTo>
                    <a:lnTo>
                      <a:pt x="263" y="221"/>
                    </a:lnTo>
                    <a:lnTo>
                      <a:pt x="261" y="227"/>
                    </a:lnTo>
                    <a:lnTo>
                      <a:pt x="251" y="227"/>
                    </a:lnTo>
                    <a:lnTo>
                      <a:pt x="251" y="221"/>
                    </a:lnTo>
                    <a:lnTo>
                      <a:pt x="251" y="215"/>
                    </a:lnTo>
                    <a:lnTo>
                      <a:pt x="253" y="209"/>
                    </a:lnTo>
                    <a:lnTo>
                      <a:pt x="253" y="205"/>
                    </a:lnTo>
                    <a:lnTo>
                      <a:pt x="253" y="201"/>
                    </a:lnTo>
                    <a:lnTo>
                      <a:pt x="253" y="175"/>
                    </a:lnTo>
                    <a:lnTo>
                      <a:pt x="251" y="148"/>
                    </a:lnTo>
                    <a:lnTo>
                      <a:pt x="244" y="136"/>
                    </a:lnTo>
                    <a:lnTo>
                      <a:pt x="232" y="128"/>
                    </a:lnTo>
                    <a:lnTo>
                      <a:pt x="214" y="124"/>
                    </a:lnTo>
                    <a:lnTo>
                      <a:pt x="196" y="122"/>
                    </a:lnTo>
                    <a:lnTo>
                      <a:pt x="181" y="120"/>
                    </a:lnTo>
                    <a:lnTo>
                      <a:pt x="165" y="120"/>
                    </a:lnTo>
                    <a:lnTo>
                      <a:pt x="133" y="110"/>
                    </a:lnTo>
                    <a:lnTo>
                      <a:pt x="106" y="93"/>
                    </a:lnTo>
                    <a:lnTo>
                      <a:pt x="102" y="89"/>
                    </a:lnTo>
                    <a:lnTo>
                      <a:pt x="96" y="87"/>
                    </a:lnTo>
                    <a:lnTo>
                      <a:pt x="90" y="83"/>
                    </a:lnTo>
                    <a:lnTo>
                      <a:pt x="84" y="81"/>
                    </a:lnTo>
                    <a:lnTo>
                      <a:pt x="72" y="83"/>
                    </a:lnTo>
                    <a:lnTo>
                      <a:pt x="61" y="93"/>
                    </a:lnTo>
                    <a:lnTo>
                      <a:pt x="53" y="104"/>
                    </a:lnTo>
                    <a:lnTo>
                      <a:pt x="41" y="124"/>
                    </a:lnTo>
                    <a:lnTo>
                      <a:pt x="29" y="146"/>
                    </a:lnTo>
                    <a:lnTo>
                      <a:pt x="21" y="167"/>
                    </a:lnTo>
                    <a:lnTo>
                      <a:pt x="21" y="183"/>
                    </a:lnTo>
                    <a:lnTo>
                      <a:pt x="21" y="199"/>
                    </a:lnTo>
                    <a:lnTo>
                      <a:pt x="21" y="209"/>
                    </a:lnTo>
                    <a:lnTo>
                      <a:pt x="21" y="219"/>
                    </a:lnTo>
                    <a:lnTo>
                      <a:pt x="21" y="223"/>
                    </a:lnTo>
                    <a:lnTo>
                      <a:pt x="21" y="227"/>
                    </a:lnTo>
                    <a:lnTo>
                      <a:pt x="7" y="227"/>
                    </a:lnTo>
                    <a:lnTo>
                      <a:pt x="7" y="223"/>
                    </a:lnTo>
                    <a:lnTo>
                      <a:pt x="7" y="221"/>
                    </a:lnTo>
                    <a:lnTo>
                      <a:pt x="7" y="211"/>
                    </a:lnTo>
                    <a:lnTo>
                      <a:pt x="7" y="201"/>
                    </a:lnTo>
                    <a:lnTo>
                      <a:pt x="5" y="191"/>
                    </a:lnTo>
                    <a:lnTo>
                      <a:pt x="2" y="173"/>
                    </a:lnTo>
                    <a:lnTo>
                      <a:pt x="2" y="154"/>
                    </a:lnTo>
                    <a:lnTo>
                      <a:pt x="0" y="138"/>
                    </a:lnTo>
                    <a:lnTo>
                      <a:pt x="0" y="120"/>
                    </a:lnTo>
                    <a:lnTo>
                      <a:pt x="2" y="100"/>
                    </a:lnTo>
                    <a:lnTo>
                      <a:pt x="5" y="83"/>
                    </a:lnTo>
                    <a:lnTo>
                      <a:pt x="13" y="67"/>
                    </a:lnTo>
                    <a:lnTo>
                      <a:pt x="23" y="53"/>
                    </a:lnTo>
                    <a:lnTo>
                      <a:pt x="39" y="47"/>
                    </a:lnTo>
                    <a:lnTo>
                      <a:pt x="55" y="30"/>
                    </a:lnTo>
                    <a:lnTo>
                      <a:pt x="76" y="16"/>
                    </a:lnTo>
                    <a:lnTo>
                      <a:pt x="100" y="8"/>
                    </a:lnTo>
                    <a:lnTo>
                      <a:pt x="126" y="2"/>
                    </a:lnTo>
                    <a:lnTo>
                      <a:pt x="149"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8" name="Freeform 739">
                <a:extLst>
                  <a:ext uri="{FF2B5EF4-FFF2-40B4-BE49-F238E27FC236}">
                    <a16:creationId xmlns:a16="http://schemas.microsoft.com/office/drawing/2014/main" id="{93C4A83A-915F-4E34-9E60-1169BFAFFBDB}"/>
                  </a:ext>
                </a:extLst>
              </p:cNvPr>
              <p:cNvSpPr>
                <a:spLocks/>
              </p:cNvSpPr>
              <p:nvPr/>
            </p:nvSpPr>
            <p:spPr bwMode="auto">
              <a:xfrm>
                <a:off x="8836356" y="1762284"/>
                <a:ext cx="260789" cy="289312"/>
              </a:xfrm>
              <a:custGeom>
                <a:avLst/>
                <a:gdLst>
                  <a:gd name="T0" fmla="*/ 233 w 384"/>
                  <a:gd name="T1" fmla="*/ 4 h 426"/>
                  <a:gd name="T2" fmla="*/ 302 w 384"/>
                  <a:gd name="T3" fmla="*/ 36 h 426"/>
                  <a:gd name="T4" fmla="*/ 343 w 384"/>
                  <a:gd name="T5" fmla="*/ 89 h 426"/>
                  <a:gd name="T6" fmla="*/ 361 w 384"/>
                  <a:gd name="T7" fmla="*/ 152 h 426"/>
                  <a:gd name="T8" fmla="*/ 361 w 384"/>
                  <a:gd name="T9" fmla="*/ 213 h 426"/>
                  <a:gd name="T10" fmla="*/ 380 w 384"/>
                  <a:gd name="T11" fmla="*/ 239 h 426"/>
                  <a:gd name="T12" fmla="*/ 382 w 384"/>
                  <a:gd name="T13" fmla="*/ 278 h 426"/>
                  <a:gd name="T14" fmla="*/ 365 w 384"/>
                  <a:gd name="T15" fmla="*/ 314 h 426"/>
                  <a:gd name="T16" fmla="*/ 288 w 384"/>
                  <a:gd name="T17" fmla="*/ 391 h 426"/>
                  <a:gd name="T18" fmla="*/ 286 w 384"/>
                  <a:gd name="T19" fmla="*/ 398 h 426"/>
                  <a:gd name="T20" fmla="*/ 254 w 384"/>
                  <a:gd name="T21" fmla="*/ 426 h 426"/>
                  <a:gd name="T22" fmla="*/ 246 w 384"/>
                  <a:gd name="T23" fmla="*/ 424 h 426"/>
                  <a:gd name="T24" fmla="*/ 239 w 384"/>
                  <a:gd name="T25" fmla="*/ 414 h 426"/>
                  <a:gd name="T26" fmla="*/ 243 w 384"/>
                  <a:gd name="T27" fmla="*/ 406 h 426"/>
                  <a:gd name="T28" fmla="*/ 272 w 384"/>
                  <a:gd name="T29" fmla="*/ 379 h 426"/>
                  <a:gd name="T30" fmla="*/ 280 w 384"/>
                  <a:gd name="T31" fmla="*/ 381 h 426"/>
                  <a:gd name="T32" fmla="*/ 331 w 384"/>
                  <a:gd name="T33" fmla="*/ 320 h 426"/>
                  <a:gd name="T34" fmla="*/ 349 w 384"/>
                  <a:gd name="T35" fmla="*/ 209 h 426"/>
                  <a:gd name="T36" fmla="*/ 349 w 384"/>
                  <a:gd name="T37" fmla="*/ 152 h 426"/>
                  <a:gd name="T38" fmla="*/ 333 w 384"/>
                  <a:gd name="T39" fmla="*/ 93 h 426"/>
                  <a:gd name="T40" fmla="*/ 294 w 384"/>
                  <a:gd name="T41" fmla="*/ 46 h 426"/>
                  <a:gd name="T42" fmla="*/ 231 w 384"/>
                  <a:gd name="T43" fmla="*/ 16 h 426"/>
                  <a:gd name="T44" fmla="*/ 154 w 384"/>
                  <a:gd name="T45" fmla="*/ 16 h 426"/>
                  <a:gd name="T46" fmla="*/ 89 w 384"/>
                  <a:gd name="T47" fmla="*/ 46 h 426"/>
                  <a:gd name="T48" fmla="*/ 52 w 384"/>
                  <a:gd name="T49" fmla="*/ 93 h 426"/>
                  <a:gd name="T50" fmla="*/ 36 w 384"/>
                  <a:gd name="T51" fmla="*/ 152 h 426"/>
                  <a:gd name="T52" fmla="*/ 34 w 384"/>
                  <a:gd name="T53" fmla="*/ 209 h 426"/>
                  <a:gd name="T54" fmla="*/ 52 w 384"/>
                  <a:gd name="T55" fmla="*/ 320 h 426"/>
                  <a:gd name="T56" fmla="*/ 16 w 384"/>
                  <a:gd name="T57" fmla="*/ 314 h 426"/>
                  <a:gd name="T58" fmla="*/ 0 w 384"/>
                  <a:gd name="T59" fmla="*/ 278 h 426"/>
                  <a:gd name="T60" fmla="*/ 2 w 384"/>
                  <a:gd name="T61" fmla="*/ 239 h 426"/>
                  <a:gd name="T62" fmla="*/ 22 w 384"/>
                  <a:gd name="T63" fmla="*/ 213 h 426"/>
                  <a:gd name="T64" fmla="*/ 22 w 384"/>
                  <a:gd name="T65" fmla="*/ 152 h 426"/>
                  <a:gd name="T66" fmla="*/ 40 w 384"/>
                  <a:gd name="T67" fmla="*/ 89 h 426"/>
                  <a:gd name="T68" fmla="*/ 83 w 384"/>
                  <a:gd name="T69" fmla="*/ 36 h 426"/>
                  <a:gd name="T70" fmla="*/ 152 w 384"/>
                  <a:gd name="T71" fmla="*/ 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4" h="426">
                    <a:moveTo>
                      <a:pt x="191" y="0"/>
                    </a:moveTo>
                    <a:lnTo>
                      <a:pt x="233" y="4"/>
                    </a:lnTo>
                    <a:lnTo>
                      <a:pt x="270" y="18"/>
                    </a:lnTo>
                    <a:lnTo>
                      <a:pt x="302" y="36"/>
                    </a:lnTo>
                    <a:lnTo>
                      <a:pt x="325" y="60"/>
                    </a:lnTo>
                    <a:lnTo>
                      <a:pt x="343" y="89"/>
                    </a:lnTo>
                    <a:lnTo>
                      <a:pt x="355" y="121"/>
                    </a:lnTo>
                    <a:lnTo>
                      <a:pt x="361" y="152"/>
                    </a:lnTo>
                    <a:lnTo>
                      <a:pt x="363" y="184"/>
                    </a:lnTo>
                    <a:lnTo>
                      <a:pt x="361" y="213"/>
                    </a:lnTo>
                    <a:lnTo>
                      <a:pt x="374" y="223"/>
                    </a:lnTo>
                    <a:lnTo>
                      <a:pt x="380" y="239"/>
                    </a:lnTo>
                    <a:lnTo>
                      <a:pt x="384" y="259"/>
                    </a:lnTo>
                    <a:lnTo>
                      <a:pt x="382" y="278"/>
                    </a:lnTo>
                    <a:lnTo>
                      <a:pt x="376" y="302"/>
                    </a:lnTo>
                    <a:lnTo>
                      <a:pt x="365" y="314"/>
                    </a:lnTo>
                    <a:lnTo>
                      <a:pt x="349" y="320"/>
                    </a:lnTo>
                    <a:lnTo>
                      <a:pt x="288" y="391"/>
                    </a:lnTo>
                    <a:lnTo>
                      <a:pt x="288" y="394"/>
                    </a:lnTo>
                    <a:lnTo>
                      <a:pt x="286" y="398"/>
                    </a:lnTo>
                    <a:lnTo>
                      <a:pt x="258" y="424"/>
                    </a:lnTo>
                    <a:lnTo>
                      <a:pt x="254" y="426"/>
                    </a:lnTo>
                    <a:lnTo>
                      <a:pt x="250" y="426"/>
                    </a:lnTo>
                    <a:lnTo>
                      <a:pt x="246" y="424"/>
                    </a:lnTo>
                    <a:lnTo>
                      <a:pt x="241" y="418"/>
                    </a:lnTo>
                    <a:lnTo>
                      <a:pt x="239" y="414"/>
                    </a:lnTo>
                    <a:lnTo>
                      <a:pt x="239" y="410"/>
                    </a:lnTo>
                    <a:lnTo>
                      <a:pt x="243" y="406"/>
                    </a:lnTo>
                    <a:lnTo>
                      <a:pt x="268" y="381"/>
                    </a:lnTo>
                    <a:lnTo>
                      <a:pt x="272" y="379"/>
                    </a:lnTo>
                    <a:lnTo>
                      <a:pt x="276" y="379"/>
                    </a:lnTo>
                    <a:lnTo>
                      <a:pt x="280" y="381"/>
                    </a:lnTo>
                    <a:lnTo>
                      <a:pt x="333" y="320"/>
                    </a:lnTo>
                    <a:lnTo>
                      <a:pt x="331" y="320"/>
                    </a:lnTo>
                    <a:lnTo>
                      <a:pt x="349" y="209"/>
                    </a:lnTo>
                    <a:lnTo>
                      <a:pt x="349" y="209"/>
                    </a:lnTo>
                    <a:lnTo>
                      <a:pt x="351" y="182"/>
                    </a:lnTo>
                    <a:lnTo>
                      <a:pt x="349" y="152"/>
                    </a:lnTo>
                    <a:lnTo>
                      <a:pt x="343" y="123"/>
                    </a:lnTo>
                    <a:lnTo>
                      <a:pt x="333" y="93"/>
                    </a:lnTo>
                    <a:lnTo>
                      <a:pt x="315" y="67"/>
                    </a:lnTo>
                    <a:lnTo>
                      <a:pt x="294" y="46"/>
                    </a:lnTo>
                    <a:lnTo>
                      <a:pt x="266" y="28"/>
                    </a:lnTo>
                    <a:lnTo>
                      <a:pt x="231" y="16"/>
                    </a:lnTo>
                    <a:lnTo>
                      <a:pt x="191" y="12"/>
                    </a:lnTo>
                    <a:lnTo>
                      <a:pt x="154" y="16"/>
                    </a:lnTo>
                    <a:lnTo>
                      <a:pt x="120" y="28"/>
                    </a:lnTo>
                    <a:lnTo>
                      <a:pt x="89" y="46"/>
                    </a:lnTo>
                    <a:lnTo>
                      <a:pt x="67" y="67"/>
                    </a:lnTo>
                    <a:lnTo>
                      <a:pt x="52" y="93"/>
                    </a:lnTo>
                    <a:lnTo>
                      <a:pt x="42" y="123"/>
                    </a:lnTo>
                    <a:lnTo>
                      <a:pt x="36" y="152"/>
                    </a:lnTo>
                    <a:lnTo>
                      <a:pt x="34" y="182"/>
                    </a:lnTo>
                    <a:lnTo>
                      <a:pt x="34" y="209"/>
                    </a:lnTo>
                    <a:lnTo>
                      <a:pt x="34" y="209"/>
                    </a:lnTo>
                    <a:lnTo>
                      <a:pt x="52" y="320"/>
                    </a:lnTo>
                    <a:lnTo>
                      <a:pt x="32" y="320"/>
                    </a:lnTo>
                    <a:lnTo>
                      <a:pt x="16" y="314"/>
                    </a:lnTo>
                    <a:lnTo>
                      <a:pt x="6" y="300"/>
                    </a:lnTo>
                    <a:lnTo>
                      <a:pt x="0" y="278"/>
                    </a:lnTo>
                    <a:lnTo>
                      <a:pt x="0" y="259"/>
                    </a:lnTo>
                    <a:lnTo>
                      <a:pt x="2" y="239"/>
                    </a:lnTo>
                    <a:lnTo>
                      <a:pt x="10" y="223"/>
                    </a:lnTo>
                    <a:lnTo>
                      <a:pt x="22" y="213"/>
                    </a:lnTo>
                    <a:lnTo>
                      <a:pt x="20" y="184"/>
                    </a:lnTo>
                    <a:lnTo>
                      <a:pt x="22" y="152"/>
                    </a:lnTo>
                    <a:lnTo>
                      <a:pt x="28" y="121"/>
                    </a:lnTo>
                    <a:lnTo>
                      <a:pt x="40" y="89"/>
                    </a:lnTo>
                    <a:lnTo>
                      <a:pt x="58" y="60"/>
                    </a:lnTo>
                    <a:lnTo>
                      <a:pt x="83" y="36"/>
                    </a:lnTo>
                    <a:lnTo>
                      <a:pt x="115" y="18"/>
                    </a:lnTo>
                    <a:lnTo>
                      <a:pt x="152" y="4"/>
                    </a:lnTo>
                    <a:lnTo>
                      <a:pt x="191"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grpSp>
        <p:nvGrpSpPr>
          <p:cNvPr id="29" name="Group 28">
            <a:extLst>
              <a:ext uri="{FF2B5EF4-FFF2-40B4-BE49-F238E27FC236}">
                <a16:creationId xmlns:a16="http://schemas.microsoft.com/office/drawing/2014/main" id="{D3CD4161-965C-4BB9-84BA-9F621190490F}"/>
              </a:ext>
            </a:extLst>
          </p:cNvPr>
          <p:cNvGrpSpPr/>
          <p:nvPr/>
        </p:nvGrpSpPr>
        <p:grpSpPr>
          <a:xfrm>
            <a:off x="1053949" y="3555789"/>
            <a:ext cx="555420" cy="549320"/>
            <a:chOff x="7771092" y="4169735"/>
            <a:chExt cx="875142" cy="786170"/>
          </a:xfrm>
        </p:grpSpPr>
        <p:sp>
          <p:nvSpPr>
            <p:cNvPr id="30" name="Rectangle 29">
              <a:extLst>
                <a:ext uri="{FF2B5EF4-FFF2-40B4-BE49-F238E27FC236}">
                  <a16:creationId xmlns:a16="http://schemas.microsoft.com/office/drawing/2014/main" id="{55E6F043-CED2-4B94-95CD-21DFD2D6E77E}"/>
                </a:ext>
              </a:extLst>
            </p:cNvPr>
            <p:cNvSpPr/>
            <p:nvPr/>
          </p:nvSpPr>
          <p:spPr bwMode="auto">
            <a:xfrm>
              <a:off x="7771092" y="4169735"/>
              <a:ext cx="875142" cy="786170"/>
            </a:xfrm>
            <a:prstGeom prst="rect">
              <a:avLst/>
            </a:prstGeom>
            <a:solidFill>
              <a:schemeClr val="accent5">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 name="Group 20">
              <a:extLst>
                <a:ext uri="{FF2B5EF4-FFF2-40B4-BE49-F238E27FC236}">
                  <a16:creationId xmlns:a16="http://schemas.microsoft.com/office/drawing/2014/main" id="{A5EB98D0-4A59-4632-B149-B37B6028C1F8}"/>
                </a:ext>
              </a:extLst>
            </p:cNvPr>
            <p:cNvGrpSpPr>
              <a:grpSpLocks noChangeAspect="1"/>
            </p:cNvGrpSpPr>
            <p:nvPr/>
          </p:nvGrpSpPr>
          <p:grpSpPr bwMode="auto">
            <a:xfrm>
              <a:off x="7885262" y="4290522"/>
              <a:ext cx="636599" cy="557250"/>
              <a:chOff x="3764" y="3313"/>
              <a:chExt cx="353" cy="309"/>
            </a:xfrm>
          </p:grpSpPr>
          <p:sp>
            <p:nvSpPr>
              <p:cNvPr id="32" name="Freeform 21">
                <a:extLst>
                  <a:ext uri="{FF2B5EF4-FFF2-40B4-BE49-F238E27FC236}">
                    <a16:creationId xmlns:a16="http://schemas.microsoft.com/office/drawing/2014/main" id="{7A513C0E-75FB-494F-A20D-A54323ACBF31}"/>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Freeform 22">
                <a:extLst>
                  <a:ext uri="{FF2B5EF4-FFF2-40B4-BE49-F238E27FC236}">
                    <a16:creationId xmlns:a16="http://schemas.microsoft.com/office/drawing/2014/main" id="{B75B1C48-D6FF-411F-B977-DF6693F59EBD}"/>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Freeform 23">
                <a:extLst>
                  <a:ext uri="{FF2B5EF4-FFF2-40B4-BE49-F238E27FC236}">
                    <a16:creationId xmlns:a16="http://schemas.microsoft.com/office/drawing/2014/main" id="{6300013C-2D87-4025-B8D3-6ADC7C427A86}"/>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 name="Freeform 24">
                <a:extLst>
                  <a:ext uri="{FF2B5EF4-FFF2-40B4-BE49-F238E27FC236}">
                    <a16:creationId xmlns:a16="http://schemas.microsoft.com/office/drawing/2014/main" id="{B3CB9B63-2BB2-41F0-AC63-60722FDA9485}"/>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Freeform 25">
                <a:extLst>
                  <a:ext uri="{FF2B5EF4-FFF2-40B4-BE49-F238E27FC236}">
                    <a16:creationId xmlns:a16="http://schemas.microsoft.com/office/drawing/2014/main" id="{2DF1DBA0-293E-4FC4-93F6-1EAF796487E3}"/>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26">
                <a:extLst>
                  <a:ext uri="{FF2B5EF4-FFF2-40B4-BE49-F238E27FC236}">
                    <a16:creationId xmlns:a16="http://schemas.microsoft.com/office/drawing/2014/main" id="{B40DF091-19EA-4FAD-A429-04F44682F6E8}"/>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27">
                <a:extLst>
                  <a:ext uri="{FF2B5EF4-FFF2-40B4-BE49-F238E27FC236}">
                    <a16:creationId xmlns:a16="http://schemas.microsoft.com/office/drawing/2014/main" id="{701C2D6D-5E2D-4219-9396-B985D88BDC32}"/>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28">
                <a:extLst>
                  <a:ext uri="{FF2B5EF4-FFF2-40B4-BE49-F238E27FC236}">
                    <a16:creationId xmlns:a16="http://schemas.microsoft.com/office/drawing/2014/main" id="{00705550-03E9-4622-B2FF-6E9F0AF56AD1}"/>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29">
                <a:extLst>
                  <a:ext uri="{FF2B5EF4-FFF2-40B4-BE49-F238E27FC236}">
                    <a16:creationId xmlns:a16="http://schemas.microsoft.com/office/drawing/2014/main" id="{AF244329-C509-4ECC-974D-D4D62C712A53}"/>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1" name="Freeform 30">
                <a:extLst>
                  <a:ext uri="{FF2B5EF4-FFF2-40B4-BE49-F238E27FC236}">
                    <a16:creationId xmlns:a16="http://schemas.microsoft.com/office/drawing/2014/main" id="{CEDFDE19-11FB-48B3-8EA0-B30E219AF5E5}"/>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2" name="Freeform 31">
                <a:extLst>
                  <a:ext uri="{FF2B5EF4-FFF2-40B4-BE49-F238E27FC236}">
                    <a16:creationId xmlns:a16="http://schemas.microsoft.com/office/drawing/2014/main" id="{26D4F1CF-F2A6-45B6-97F6-C34391DB04E4}"/>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3" name="Freeform 32">
                <a:extLst>
                  <a:ext uri="{FF2B5EF4-FFF2-40B4-BE49-F238E27FC236}">
                    <a16:creationId xmlns:a16="http://schemas.microsoft.com/office/drawing/2014/main" id="{E203DC34-9EA4-4716-8386-A70798B6D69B}"/>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Freeform 33">
                <a:extLst>
                  <a:ext uri="{FF2B5EF4-FFF2-40B4-BE49-F238E27FC236}">
                    <a16:creationId xmlns:a16="http://schemas.microsoft.com/office/drawing/2014/main" id="{31E55BFA-152F-4700-9B7C-94D8EA7A335E}"/>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5" name="Freeform 34">
                <a:extLst>
                  <a:ext uri="{FF2B5EF4-FFF2-40B4-BE49-F238E27FC236}">
                    <a16:creationId xmlns:a16="http://schemas.microsoft.com/office/drawing/2014/main" id="{FC76AF30-4BAD-4838-BE0C-E80A5FCD2FE2}"/>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6" name="Freeform 35">
                <a:extLst>
                  <a:ext uri="{FF2B5EF4-FFF2-40B4-BE49-F238E27FC236}">
                    <a16:creationId xmlns:a16="http://schemas.microsoft.com/office/drawing/2014/main" id="{30B16EEA-58A7-4C05-AF3F-6451C764F578}"/>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7" name="Freeform 36">
                <a:extLst>
                  <a:ext uri="{FF2B5EF4-FFF2-40B4-BE49-F238E27FC236}">
                    <a16:creationId xmlns:a16="http://schemas.microsoft.com/office/drawing/2014/main" id="{25FD287F-1949-457B-BCB6-267221FE9574}"/>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8" name="Freeform 37">
                <a:extLst>
                  <a:ext uri="{FF2B5EF4-FFF2-40B4-BE49-F238E27FC236}">
                    <a16:creationId xmlns:a16="http://schemas.microsoft.com/office/drawing/2014/main" id="{18668241-E7A2-46D5-94EA-D68359C1A7EC}"/>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9" name="Freeform 38">
                <a:extLst>
                  <a:ext uri="{FF2B5EF4-FFF2-40B4-BE49-F238E27FC236}">
                    <a16:creationId xmlns:a16="http://schemas.microsoft.com/office/drawing/2014/main" id="{8AB0299A-DC95-4712-9B22-7D30CF3D91D1}"/>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50" name="Group 49" descr="eye, visual">
            <a:extLst>
              <a:ext uri="{FF2B5EF4-FFF2-40B4-BE49-F238E27FC236}">
                <a16:creationId xmlns:a16="http://schemas.microsoft.com/office/drawing/2014/main" id="{09011B34-59CC-4BD8-93AA-4302BB9AEAD2}"/>
              </a:ext>
            </a:extLst>
          </p:cNvPr>
          <p:cNvGrpSpPr/>
          <p:nvPr/>
        </p:nvGrpSpPr>
        <p:grpSpPr>
          <a:xfrm>
            <a:off x="975500" y="2492600"/>
            <a:ext cx="716701" cy="422783"/>
            <a:chOff x="9125687" y="3118633"/>
            <a:chExt cx="502135" cy="275278"/>
          </a:xfrm>
        </p:grpSpPr>
        <p:sp>
          <p:nvSpPr>
            <p:cNvPr id="51" name="Freeform 5">
              <a:extLst>
                <a:ext uri="{FF2B5EF4-FFF2-40B4-BE49-F238E27FC236}">
                  <a16:creationId xmlns:a16="http://schemas.microsoft.com/office/drawing/2014/main" id="{86E963A1-5575-4EDD-9B09-B3081E4E8C18}"/>
                </a:ext>
              </a:extLst>
            </p:cNvPr>
            <p:cNvSpPr>
              <a:spLocks/>
            </p:cNvSpPr>
            <p:nvPr/>
          </p:nvSpPr>
          <p:spPr bwMode="auto">
            <a:xfrm>
              <a:off x="9125687" y="3118633"/>
              <a:ext cx="502135" cy="275278"/>
            </a:xfrm>
            <a:custGeom>
              <a:avLst/>
              <a:gdLst>
                <a:gd name="T0" fmla="*/ 249 w 250"/>
                <a:gd name="T1" fmla="*/ 66 h 136"/>
                <a:gd name="T2" fmla="*/ 199 w 250"/>
                <a:gd name="T3" fmla="*/ 22 h 136"/>
                <a:gd name="T4" fmla="*/ 124 w 250"/>
                <a:gd name="T5" fmla="*/ 0 h 136"/>
                <a:gd name="T6" fmla="*/ 50 w 250"/>
                <a:gd name="T7" fmla="*/ 22 h 136"/>
                <a:gd name="T8" fmla="*/ 0 w 250"/>
                <a:gd name="T9" fmla="*/ 66 h 136"/>
                <a:gd name="T10" fmla="*/ 1 w 250"/>
                <a:gd name="T11" fmla="*/ 70 h 136"/>
                <a:gd name="T12" fmla="*/ 50 w 250"/>
                <a:gd name="T13" fmla="*/ 113 h 136"/>
                <a:gd name="T14" fmla="*/ 125 w 250"/>
                <a:gd name="T15" fmla="*/ 136 h 136"/>
                <a:gd name="T16" fmla="*/ 203 w 250"/>
                <a:gd name="T17" fmla="*/ 112 h 136"/>
                <a:gd name="T18" fmla="*/ 249 w 250"/>
                <a:gd name="T19" fmla="*/ 70 h 136"/>
                <a:gd name="T20" fmla="*/ 249 w 250"/>
                <a:gd name="T21" fmla="*/ 6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136">
                  <a:moveTo>
                    <a:pt x="249" y="66"/>
                  </a:moveTo>
                  <a:cubicBezTo>
                    <a:pt x="236" y="50"/>
                    <a:pt x="221" y="36"/>
                    <a:pt x="199" y="22"/>
                  </a:cubicBezTo>
                  <a:cubicBezTo>
                    <a:pt x="174" y="7"/>
                    <a:pt x="150" y="0"/>
                    <a:pt x="124" y="0"/>
                  </a:cubicBezTo>
                  <a:cubicBezTo>
                    <a:pt x="95" y="0"/>
                    <a:pt x="76" y="8"/>
                    <a:pt x="50" y="22"/>
                  </a:cubicBezTo>
                  <a:cubicBezTo>
                    <a:pt x="30" y="34"/>
                    <a:pt x="12" y="50"/>
                    <a:pt x="0" y="66"/>
                  </a:cubicBezTo>
                  <a:cubicBezTo>
                    <a:pt x="0" y="67"/>
                    <a:pt x="0" y="69"/>
                    <a:pt x="1" y="70"/>
                  </a:cubicBezTo>
                  <a:cubicBezTo>
                    <a:pt x="14" y="89"/>
                    <a:pt x="26" y="98"/>
                    <a:pt x="50" y="113"/>
                  </a:cubicBezTo>
                  <a:cubicBezTo>
                    <a:pt x="76" y="128"/>
                    <a:pt x="101" y="136"/>
                    <a:pt x="125" y="136"/>
                  </a:cubicBezTo>
                  <a:cubicBezTo>
                    <a:pt x="152" y="136"/>
                    <a:pt x="178" y="128"/>
                    <a:pt x="203" y="112"/>
                  </a:cubicBezTo>
                  <a:cubicBezTo>
                    <a:pt x="222" y="100"/>
                    <a:pt x="238" y="86"/>
                    <a:pt x="249" y="70"/>
                  </a:cubicBezTo>
                  <a:cubicBezTo>
                    <a:pt x="250" y="70"/>
                    <a:pt x="250" y="67"/>
                    <a:pt x="249" y="6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2" name="Oval 6">
              <a:extLst>
                <a:ext uri="{FF2B5EF4-FFF2-40B4-BE49-F238E27FC236}">
                  <a16:creationId xmlns:a16="http://schemas.microsoft.com/office/drawing/2014/main" id="{2EB5CBCF-0745-4175-997B-B40C7191BE50}"/>
                </a:ext>
              </a:extLst>
            </p:cNvPr>
            <p:cNvSpPr>
              <a:spLocks noChangeArrowheads="1"/>
            </p:cNvSpPr>
            <p:nvPr/>
          </p:nvSpPr>
          <p:spPr bwMode="auto">
            <a:xfrm>
              <a:off x="9259250" y="3133334"/>
              <a:ext cx="235009" cy="237380"/>
            </a:xfrm>
            <a:prstGeom prst="ellipse">
              <a:avLst/>
            </a:prstGeom>
            <a:solidFill>
              <a:schemeClr val="accent5">
                <a:lumMod val="60000"/>
                <a:lumOff val="40000"/>
              </a:schemeClr>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3" name="Oval 6">
              <a:extLst>
                <a:ext uri="{FF2B5EF4-FFF2-40B4-BE49-F238E27FC236}">
                  <a16:creationId xmlns:a16="http://schemas.microsoft.com/office/drawing/2014/main" id="{956460F8-AB9E-455F-8EAC-6A9D65FBEFF7}"/>
                </a:ext>
              </a:extLst>
            </p:cNvPr>
            <p:cNvSpPr>
              <a:spLocks noChangeArrowheads="1"/>
            </p:cNvSpPr>
            <p:nvPr/>
          </p:nvSpPr>
          <p:spPr bwMode="auto">
            <a:xfrm>
              <a:off x="9334698" y="3209543"/>
              <a:ext cx="84114" cy="8496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1FAEA670-2FB1-4BC6-81FD-4E0F38C64253}"/>
              </a:ext>
            </a:extLst>
          </p:cNvPr>
          <p:cNvGrpSpPr/>
          <p:nvPr/>
        </p:nvGrpSpPr>
        <p:grpSpPr>
          <a:xfrm rot="2700000">
            <a:off x="1038936" y="1286822"/>
            <a:ext cx="589827" cy="588186"/>
            <a:chOff x="1349297" y="3122177"/>
            <a:chExt cx="1040782" cy="1040780"/>
          </a:xfrm>
          <a:solidFill>
            <a:schemeClr val="bg1"/>
          </a:solidFill>
        </p:grpSpPr>
        <p:sp>
          <p:nvSpPr>
            <p:cNvPr id="55" name="Freeform 35">
              <a:extLst>
                <a:ext uri="{FF2B5EF4-FFF2-40B4-BE49-F238E27FC236}">
                  <a16:creationId xmlns:a16="http://schemas.microsoft.com/office/drawing/2014/main" id="{04B69217-E6AD-4353-BEC4-5A0899F89896}"/>
                </a:ext>
              </a:extLst>
            </p:cNvPr>
            <p:cNvSpPr/>
            <p:nvPr/>
          </p:nvSpPr>
          <p:spPr bwMode="auto">
            <a:xfrm rot="5400000">
              <a:off x="2040673" y="3471748"/>
              <a:ext cx="356841" cy="341971"/>
            </a:xfrm>
            <a:custGeom>
              <a:avLst/>
              <a:gdLst>
                <a:gd name="connsiteX0" fmla="*/ 52258 w 356841"/>
                <a:gd name="connsiteY0" fmla="*/ 52258 h 341971"/>
                <a:gd name="connsiteX1" fmla="*/ 178420 w 356841"/>
                <a:gd name="connsiteY1" fmla="*/ 0 h 341971"/>
                <a:gd name="connsiteX2" fmla="*/ 178421 w 356841"/>
                <a:gd name="connsiteY2" fmla="*/ 1 h 341971"/>
                <a:gd name="connsiteX3" fmla="*/ 356841 w 356841"/>
                <a:gd name="connsiteY3" fmla="*/ 178421 h 341971"/>
                <a:gd name="connsiteX4" fmla="*/ 356841 w 356841"/>
                <a:gd name="connsiteY4" fmla="*/ 341971 h 341971"/>
                <a:gd name="connsiteX5" fmla="*/ 0 w 356841"/>
                <a:gd name="connsiteY5" fmla="*/ 341971 h 341971"/>
                <a:gd name="connsiteX6" fmla="*/ 0 w 356841"/>
                <a:gd name="connsiteY6" fmla="*/ 178420 h 341971"/>
                <a:gd name="connsiteX7" fmla="*/ 52258 w 356841"/>
                <a:gd name="connsiteY7" fmla="*/ 52258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841" h="341971">
                  <a:moveTo>
                    <a:pt x="52258" y="52258"/>
                  </a:moveTo>
                  <a:cubicBezTo>
                    <a:pt x="84546" y="19970"/>
                    <a:pt x="129151" y="-1"/>
                    <a:pt x="178420" y="0"/>
                  </a:cubicBezTo>
                  <a:lnTo>
                    <a:pt x="178421" y="1"/>
                  </a:lnTo>
                  <a:cubicBezTo>
                    <a:pt x="276959" y="1"/>
                    <a:pt x="356840" y="79882"/>
                    <a:pt x="356841" y="178421"/>
                  </a:cubicBezTo>
                  <a:lnTo>
                    <a:pt x="356841" y="341971"/>
                  </a:lnTo>
                  <a:lnTo>
                    <a:pt x="0" y="341971"/>
                  </a:lnTo>
                  <a:lnTo>
                    <a:pt x="0" y="178420"/>
                  </a:lnTo>
                  <a:cubicBezTo>
                    <a:pt x="0" y="129150"/>
                    <a:pt x="19971" y="84545"/>
                    <a:pt x="52258" y="52258"/>
                  </a:cubicBez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6" name="Freeform 36">
              <a:extLst>
                <a:ext uri="{FF2B5EF4-FFF2-40B4-BE49-F238E27FC236}">
                  <a16:creationId xmlns:a16="http://schemas.microsoft.com/office/drawing/2014/main" id="{9554B7F9-FDED-4392-AD63-BC9480D28790}"/>
                </a:ext>
              </a:extLst>
            </p:cNvPr>
            <p:cNvSpPr/>
            <p:nvPr/>
          </p:nvSpPr>
          <p:spPr bwMode="auto">
            <a:xfrm rot="5400000">
              <a:off x="1341863" y="3471747"/>
              <a:ext cx="356840" cy="341971"/>
            </a:xfrm>
            <a:custGeom>
              <a:avLst/>
              <a:gdLst>
                <a:gd name="connsiteX0" fmla="*/ 0 w 356840"/>
                <a:gd name="connsiteY0" fmla="*/ 0 h 341971"/>
                <a:gd name="connsiteX1" fmla="*/ 356840 w 356840"/>
                <a:gd name="connsiteY1" fmla="*/ 1 h 341971"/>
                <a:gd name="connsiteX2" fmla="*/ 356840 w 356840"/>
                <a:gd name="connsiteY2" fmla="*/ 163551 h 341971"/>
                <a:gd name="connsiteX3" fmla="*/ 178420 w 356840"/>
                <a:gd name="connsiteY3" fmla="*/ 341971 h 341971"/>
                <a:gd name="connsiteX4" fmla="*/ 178420 w 356840"/>
                <a:gd name="connsiteY4" fmla="*/ 341970 h 341971"/>
                <a:gd name="connsiteX5" fmla="*/ 0 w 356840"/>
                <a:gd name="connsiteY5" fmla="*/ 163550 h 341971"/>
                <a:gd name="connsiteX6" fmla="*/ 0 w 356840"/>
                <a:gd name="connsiteY6" fmla="*/ 0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840" h="341971">
                  <a:moveTo>
                    <a:pt x="0" y="0"/>
                  </a:moveTo>
                  <a:lnTo>
                    <a:pt x="356840" y="1"/>
                  </a:lnTo>
                  <a:lnTo>
                    <a:pt x="356840" y="163551"/>
                  </a:lnTo>
                  <a:cubicBezTo>
                    <a:pt x="356840" y="262089"/>
                    <a:pt x="276959" y="341970"/>
                    <a:pt x="178420" y="341971"/>
                  </a:cubicBezTo>
                  <a:lnTo>
                    <a:pt x="178420" y="341970"/>
                  </a:lnTo>
                  <a:cubicBezTo>
                    <a:pt x="79882" y="341970"/>
                    <a:pt x="1" y="262089"/>
                    <a:pt x="0" y="163550"/>
                  </a:cubicBezTo>
                  <a:lnTo>
                    <a:pt x="0" y="0"/>
                  </a:ln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7" name="Rounded Rectangle 37">
              <a:extLst>
                <a:ext uri="{FF2B5EF4-FFF2-40B4-BE49-F238E27FC236}">
                  <a16:creationId xmlns:a16="http://schemas.microsoft.com/office/drawing/2014/main" id="{BC841F56-17B8-402C-96EA-4263F6B510EF}"/>
                </a:ext>
              </a:extLst>
            </p:cNvPr>
            <p:cNvSpPr/>
            <p:nvPr/>
          </p:nvSpPr>
          <p:spPr bwMode="auto">
            <a:xfrm rot="5400000">
              <a:off x="1349130" y="3464147"/>
              <a:ext cx="1040780" cy="356839"/>
            </a:xfrm>
            <a:prstGeom prst="roundRect">
              <a:avLst>
                <a:gd name="adj" fmla="val 50000"/>
              </a:avLst>
            </a:prstGeom>
            <a:solidFill>
              <a:schemeClr val="accent4"/>
            </a:solid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58" name="Group 57">
              <a:extLst>
                <a:ext uri="{FF2B5EF4-FFF2-40B4-BE49-F238E27FC236}">
                  <a16:creationId xmlns:a16="http://schemas.microsoft.com/office/drawing/2014/main" id="{FD4EA7E4-8F50-4AAC-AFCC-CDC010B0B047}"/>
                </a:ext>
              </a:extLst>
            </p:cNvPr>
            <p:cNvGrpSpPr/>
            <p:nvPr/>
          </p:nvGrpSpPr>
          <p:grpSpPr>
            <a:xfrm>
              <a:off x="1940029" y="3517313"/>
              <a:ext cx="45720" cy="217170"/>
              <a:chOff x="1859166" y="3501176"/>
              <a:chExt cx="45720" cy="217170"/>
            </a:xfrm>
            <a:grpFill/>
          </p:grpSpPr>
          <p:sp>
            <p:nvSpPr>
              <p:cNvPr id="67" name="Oval 66">
                <a:extLst>
                  <a:ext uri="{FF2B5EF4-FFF2-40B4-BE49-F238E27FC236}">
                    <a16:creationId xmlns:a16="http://schemas.microsoft.com/office/drawing/2014/main" id="{B2C9A82A-BEA0-430B-89A4-4887770DEA1D}"/>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8" name="Oval 67">
                <a:extLst>
                  <a:ext uri="{FF2B5EF4-FFF2-40B4-BE49-F238E27FC236}">
                    <a16:creationId xmlns:a16="http://schemas.microsoft.com/office/drawing/2014/main" id="{8ACB5084-4B07-4287-A2AB-CF47A198BE5B}"/>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9" name="Oval 68">
                <a:extLst>
                  <a:ext uri="{FF2B5EF4-FFF2-40B4-BE49-F238E27FC236}">
                    <a16:creationId xmlns:a16="http://schemas.microsoft.com/office/drawing/2014/main" id="{95B5BBFA-E1B7-4C59-ADFA-2B877DE1022E}"/>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59" name="Group 58">
              <a:extLst>
                <a:ext uri="{FF2B5EF4-FFF2-40B4-BE49-F238E27FC236}">
                  <a16:creationId xmlns:a16="http://schemas.microsoft.com/office/drawing/2014/main" id="{FE0E5331-A9B4-4EC4-BE4B-817CA10F7F49}"/>
                </a:ext>
              </a:extLst>
            </p:cNvPr>
            <p:cNvGrpSpPr/>
            <p:nvPr/>
          </p:nvGrpSpPr>
          <p:grpSpPr>
            <a:xfrm>
              <a:off x="1847981" y="3517313"/>
              <a:ext cx="45720" cy="217170"/>
              <a:chOff x="1859166" y="3501176"/>
              <a:chExt cx="45720" cy="217170"/>
            </a:xfrm>
            <a:grpFill/>
          </p:grpSpPr>
          <p:sp>
            <p:nvSpPr>
              <p:cNvPr id="64" name="Oval 63">
                <a:extLst>
                  <a:ext uri="{FF2B5EF4-FFF2-40B4-BE49-F238E27FC236}">
                    <a16:creationId xmlns:a16="http://schemas.microsoft.com/office/drawing/2014/main" id="{F26002EF-77ED-4D6F-A8AE-211292DE60A3}"/>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5" name="Oval 64">
                <a:extLst>
                  <a:ext uri="{FF2B5EF4-FFF2-40B4-BE49-F238E27FC236}">
                    <a16:creationId xmlns:a16="http://schemas.microsoft.com/office/drawing/2014/main" id="{D07AB34C-5F0B-4B31-8A00-00B2AE847AA3}"/>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6" name="Oval 65">
                <a:extLst>
                  <a:ext uri="{FF2B5EF4-FFF2-40B4-BE49-F238E27FC236}">
                    <a16:creationId xmlns:a16="http://schemas.microsoft.com/office/drawing/2014/main" id="{88864808-5F77-4798-9B0A-C0786C86374D}"/>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60" name="Group 59">
              <a:extLst>
                <a:ext uri="{FF2B5EF4-FFF2-40B4-BE49-F238E27FC236}">
                  <a16:creationId xmlns:a16="http://schemas.microsoft.com/office/drawing/2014/main" id="{2E43EC71-8FCF-4A80-88D3-E3802244D287}"/>
                </a:ext>
              </a:extLst>
            </p:cNvPr>
            <p:cNvGrpSpPr/>
            <p:nvPr/>
          </p:nvGrpSpPr>
          <p:grpSpPr>
            <a:xfrm>
              <a:off x="1755933" y="3517313"/>
              <a:ext cx="45720" cy="217170"/>
              <a:chOff x="1859166" y="3501176"/>
              <a:chExt cx="45720" cy="217170"/>
            </a:xfrm>
            <a:grpFill/>
          </p:grpSpPr>
          <p:sp>
            <p:nvSpPr>
              <p:cNvPr id="61" name="Oval 60">
                <a:extLst>
                  <a:ext uri="{FF2B5EF4-FFF2-40B4-BE49-F238E27FC236}">
                    <a16:creationId xmlns:a16="http://schemas.microsoft.com/office/drawing/2014/main" id="{82E210A8-5C58-4ED8-B7FE-DF67C6258850}"/>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2" name="Oval 61">
                <a:extLst>
                  <a:ext uri="{FF2B5EF4-FFF2-40B4-BE49-F238E27FC236}">
                    <a16:creationId xmlns:a16="http://schemas.microsoft.com/office/drawing/2014/main" id="{805FB53E-F249-4758-A7D2-B69B454285CF}"/>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3" name="Oval 62">
                <a:extLst>
                  <a:ext uri="{FF2B5EF4-FFF2-40B4-BE49-F238E27FC236}">
                    <a16:creationId xmlns:a16="http://schemas.microsoft.com/office/drawing/2014/main" id="{E233C03C-2ED4-4524-B631-8147E76B4ADA}"/>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grpSp>
        <p:nvGrpSpPr>
          <p:cNvPr id="70" name="Group 69" descr="scale, elasticity">
            <a:extLst>
              <a:ext uri="{FF2B5EF4-FFF2-40B4-BE49-F238E27FC236}">
                <a16:creationId xmlns:a16="http://schemas.microsoft.com/office/drawing/2014/main" id="{D7EE364D-9066-4B91-97C1-0A591B2603B2}"/>
              </a:ext>
            </a:extLst>
          </p:cNvPr>
          <p:cNvGrpSpPr/>
          <p:nvPr/>
        </p:nvGrpSpPr>
        <p:grpSpPr>
          <a:xfrm>
            <a:off x="1047271" y="5876741"/>
            <a:ext cx="545551" cy="511192"/>
            <a:chOff x="690617" y="3992880"/>
            <a:chExt cx="367168" cy="365760"/>
          </a:xfrm>
        </p:grpSpPr>
        <p:sp>
          <p:nvSpPr>
            <p:cNvPr id="71" name="Freeform 330">
              <a:extLst>
                <a:ext uri="{FF2B5EF4-FFF2-40B4-BE49-F238E27FC236}">
                  <a16:creationId xmlns:a16="http://schemas.microsoft.com/office/drawing/2014/main" id="{DDBE03DA-03CC-4E44-89D2-A27B1A37DDEC}"/>
                </a:ext>
              </a:extLst>
            </p:cNvPr>
            <p:cNvSpPr>
              <a:spLocks noEditPoints="1"/>
            </p:cNvSpPr>
            <p:nvPr/>
          </p:nvSpPr>
          <p:spPr bwMode="auto">
            <a:xfrm>
              <a:off x="690617" y="3992880"/>
              <a:ext cx="367168" cy="365760"/>
            </a:xfrm>
            <a:custGeom>
              <a:avLst/>
              <a:gdLst>
                <a:gd name="T0" fmla="*/ 233 w 261"/>
                <a:gd name="T1" fmla="*/ 27 h 260"/>
                <a:gd name="T2" fmla="*/ 233 w 261"/>
                <a:gd name="T3" fmla="*/ 233 h 260"/>
                <a:gd name="T4" fmla="*/ 27 w 261"/>
                <a:gd name="T5" fmla="*/ 233 h 260"/>
                <a:gd name="T6" fmla="*/ 27 w 261"/>
                <a:gd name="T7" fmla="*/ 27 h 260"/>
                <a:gd name="T8" fmla="*/ 233 w 261"/>
                <a:gd name="T9" fmla="*/ 27 h 260"/>
                <a:gd name="T10" fmla="*/ 261 w 261"/>
                <a:gd name="T11" fmla="*/ 0 h 260"/>
                <a:gd name="T12" fmla="*/ 0 w 261"/>
                <a:gd name="T13" fmla="*/ 0 h 260"/>
                <a:gd name="T14" fmla="*/ 0 w 261"/>
                <a:gd name="T15" fmla="*/ 260 h 260"/>
                <a:gd name="T16" fmla="*/ 261 w 261"/>
                <a:gd name="T17" fmla="*/ 260 h 260"/>
                <a:gd name="T18" fmla="*/ 261 w 261"/>
                <a:gd name="T1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60">
                  <a:moveTo>
                    <a:pt x="233" y="27"/>
                  </a:moveTo>
                  <a:lnTo>
                    <a:pt x="233" y="233"/>
                  </a:lnTo>
                  <a:lnTo>
                    <a:pt x="27" y="233"/>
                  </a:lnTo>
                  <a:lnTo>
                    <a:pt x="27" y="27"/>
                  </a:lnTo>
                  <a:lnTo>
                    <a:pt x="233" y="27"/>
                  </a:lnTo>
                  <a:close/>
                  <a:moveTo>
                    <a:pt x="261" y="0"/>
                  </a:moveTo>
                  <a:lnTo>
                    <a:pt x="0" y="0"/>
                  </a:lnTo>
                  <a:lnTo>
                    <a:pt x="0" y="260"/>
                  </a:lnTo>
                  <a:lnTo>
                    <a:pt x="261" y="260"/>
                  </a:lnTo>
                  <a:lnTo>
                    <a:pt x="26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2" name="Rectangle 331">
              <a:extLst>
                <a:ext uri="{FF2B5EF4-FFF2-40B4-BE49-F238E27FC236}">
                  <a16:creationId xmlns:a16="http://schemas.microsoft.com/office/drawing/2014/main" id="{EE6D08ED-4A4B-42F3-A4F7-24F6C54CEBB7}"/>
                </a:ext>
              </a:extLst>
            </p:cNvPr>
            <p:cNvSpPr>
              <a:spLocks noChangeArrowheads="1"/>
            </p:cNvSpPr>
            <p:nvPr/>
          </p:nvSpPr>
          <p:spPr bwMode="auto">
            <a:xfrm>
              <a:off x="690617" y="4185607"/>
              <a:ext cx="173033" cy="17303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3" name="Freeform 332">
              <a:extLst>
                <a:ext uri="{FF2B5EF4-FFF2-40B4-BE49-F238E27FC236}">
                  <a16:creationId xmlns:a16="http://schemas.microsoft.com/office/drawing/2014/main" id="{C9DDD8B0-FC13-4DC4-9F4F-F9B0269F94ED}"/>
                </a:ext>
              </a:extLst>
            </p:cNvPr>
            <p:cNvSpPr>
              <a:spLocks/>
            </p:cNvSpPr>
            <p:nvPr/>
          </p:nvSpPr>
          <p:spPr bwMode="auto">
            <a:xfrm>
              <a:off x="922734" y="3992880"/>
              <a:ext cx="135050" cy="135050"/>
            </a:xfrm>
            <a:custGeom>
              <a:avLst/>
              <a:gdLst>
                <a:gd name="T0" fmla="*/ 0 w 96"/>
                <a:gd name="T1" fmla="*/ 0 h 96"/>
                <a:gd name="T2" fmla="*/ 0 w 96"/>
                <a:gd name="T3" fmla="*/ 27 h 96"/>
                <a:gd name="T4" fmla="*/ 68 w 96"/>
                <a:gd name="T5" fmla="*/ 27 h 96"/>
                <a:gd name="T6" fmla="*/ 68 w 96"/>
                <a:gd name="T7" fmla="*/ 96 h 96"/>
                <a:gd name="T8" fmla="*/ 96 w 96"/>
                <a:gd name="T9" fmla="*/ 96 h 96"/>
                <a:gd name="T10" fmla="*/ 96 w 96"/>
                <a:gd name="T11" fmla="*/ 0 h 96"/>
                <a:gd name="T12" fmla="*/ 0 w 96"/>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96" h="96">
                  <a:moveTo>
                    <a:pt x="0" y="0"/>
                  </a:moveTo>
                  <a:lnTo>
                    <a:pt x="0" y="27"/>
                  </a:lnTo>
                  <a:lnTo>
                    <a:pt x="68" y="27"/>
                  </a:lnTo>
                  <a:lnTo>
                    <a:pt x="68" y="96"/>
                  </a:lnTo>
                  <a:lnTo>
                    <a:pt x="96" y="96"/>
                  </a:lnTo>
                  <a:lnTo>
                    <a:pt x="96"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74" name="Graphic 261" descr="protect">
            <a:extLst>
              <a:ext uri="{FF2B5EF4-FFF2-40B4-BE49-F238E27FC236}">
                <a16:creationId xmlns:a16="http://schemas.microsoft.com/office/drawing/2014/main" id="{764C25DD-24C2-4F3F-B246-3E1FBD6A0E21}"/>
              </a:ext>
            </a:extLst>
          </p:cNvPr>
          <p:cNvGrpSpPr/>
          <p:nvPr/>
        </p:nvGrpSpPr>
        <p:grpSpPr>
          <a:xfrm>
            <a:off x="1053949" y="4717408"/>
            <a:ext cx="540987" cy="534502"/>
            <a:chOff x="10236634" y="4964871"/>
            <a:chExt cx="220903" cy="218255"/>
          </a:xfrm>
        </p:grpSpPr>
        <p:sp>
          <p:nvSpPr>
            <p:cNvPr id="75" name="Freeform: Shape 74">
              <a:extLst>
                <a:ext uri="{FF2B5EF4-FFF2-40B4-BE49-F238E27FC236}">
                  <a16:creationId xmlns:a16="http://schemas.microsoft.com/office/drawing/2014/main" id="{595993E6-034D-4750-BCA5-B35A0A67A16E}"/>
                </a:ext>
              </a:extLst>
            </p:cNvPr>
            <p:cNvSpPr/>
            <p:nvPr/>
          </p:nvSpPr>
          <p:spPr>
            <a:xfrm>
              <a:off x="10236634" y="5111093"/>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ED51A7C-A646-400C-9537-63C3176369E1}"/>
                </a:ext>
              </a:extLst>
            </p:cNvPr>
            <p:cNvSpPr/>
            <p:nvPr/>
          </p:nvSpPr>
          <p:spPr>
            <a:xfrm>
              <a:off x="10236634" y="508618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CC79CB1E-7835-436F-8C8A-0780760DB266}"/>
                </a:ext>
              </a:extLst>
            </p:cNvPr>
            <p:cNvSpPr/>
            <p:nvPr/>
          </p:nvSpPr>
          <p:spPr>
            <a:xfrm>
              <a:off x="10236634" y="506095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0DC365DC-49A6-4B5C-A3FF-A7D9FD5131FE}"/>
                </a:ext>
              </a:extLst>
            </p:cNvPr>
            <p:cNvSpPr/>
            <p:nvPr/>
          </p:nvSpPr>
          <p:spPr>
            <a:xfrm>
              <a:off x="10236634" y="5035234"/>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F794EBF4-48F0-40B9-B368-F50E8E4B4EDF}"/>
                </a:ext>
              </a:extLst>
            </p:cNvPr>
            <p:cNvSpPr/>
            <p:nvPr/>
          </p:nvSpPr>
          <p:spPr>
            <a:xfrm>
              <a:off x="10236634" y="5011542"/>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F413BEEA-313A-4850-9691-D797321923B7}"/>
                </a:ext>
              </a:extLst>
            </p:cNvPr>
            <p:cNvSpPr/>
            <p:nvPr/>
          </p:nvSpPr>
          <p:spPr>
            <a:xfrm>
              <a:off x="10236634" y="4986555"/>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922D729E-9793-4F66-AFF5-D3F93C78E329}"/>
                </a:ext>
              </a:extLst>
            </p:cNvPr>
            <p:cNvSpPr/>
            <p:nvPr/>
          </p:nvSpPr>
          <p:spPr>
            <a:xfrm>
              <a:off x="10236634" y="4964871"/>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0"/>
                    <a:pt x="219690" y="37954"/>
                  </a:cubicBezTo>
                  <a:cubicBezTo>
                    <a:pt x="219690" y="17987"/>
                    <a:pt x="170914" y="1801"/>
                    <a:pt x="110746" y="1801"/>
                  </a:cubicBezTo>
                  <a:cubicBezTo>
                    <a:pt x="50577" y="1801"/>
                    <a:pt x="1801" y="17987"/>
                    <a:pt x="1801" y="37954"/>
                  </a:cubicBezTo>
                  <a:cubicBezTo>
                    <a:pt x="1801" y="57920"/>
                    <a:pt x="50577" y="74106"/>
                    <a:pt x="110746" y="74106"/>
                  </a:cubicBezTo>
                  <a:close/>
                </a:path>
              </a:pathLst>
            </a:custGeom>
            <a:solidFill>
              <a:srgbClr val="163E6A"/>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82" name="Graphic 291" descr="gear, wrench, engineer">
            <a:extLst>
              <a:ext uri="{FF2B5EF4-FFF2-40B4-BE49-F238E27FC236}">
                <a16:creationId xmlns:a16="http://schemas.microsoft.com/office/drawing/2014/main" id="{13E7CC8C-B86B-46A5-9F5A-DBD5C10DA822}"/>
              </a:ext>
            </a:extLst>
          </p:cNvPr>
          <p:cNvGrpSpPr/>
          <p:nvPr/>
        </p:nvGrpSpPr>
        <p:grpSpPr>
          <a:xfrm>
            <a:off x="6652522" y="3555789"/>
            <a:ext cx="555420" cy="549320"/>
            <a:chOff x="3513079" y="2994448"/>
            <a:chExt cx="498751" cy="498751"/>
          </a:xfrm>
        </p:grpSpPr>
        <p:sp>
          <p:nvSpPr>
            <p:cNvPr id="83" name="Freeform: Shape 82">
              <a:extLst>
                <a:ext uri="{FF2B5EF4-FFF2-40B4-BE49-F238E27FC236}">
                  <a16:creationId xmlns:a16="http://schemas.microsoft.com/office/drawing/2014/main" id="{21093A60-C2EB-42C0-B04C-FB116CC3DB97}"/>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163E6A"/>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0727B711-3796-4BB8-8C01-07674CF1542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spTree>
    <p:extLst>
      <p:ext uri="{BB962C8B-B14F-4D97-AF65-F5344CB8AC3E}">
        <p14:creationId xmlns:p14="http://schemas.microsoft.com/office/powerpoint/2010/main" val="686053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SQL Database — Everything built in</a:t>
            </a:r>
          </a:p>
        </p:txBody>
      </p:sp>
      <p:graphicFrame>
        <p:nvGraphicFramePr>
          <p:cNvPr id="3" name="Diagram 2">
            <a:extLst>
              <a:ext uri="{FF2B5EF4-FFF2-40B4-BE49-F238E27FC236}">
                <a16:creationId xmlns:a16="http://schemas.microsoft.com/office/drawing/2014/main" id="{20D76EE0-796D-4698-A77E-CDF50CB2634E}"/>
              </a:ext>
            </a:extLst>
          </p:cNvPr>
          <p:cNvGraphicFramePr/>
          <p:nvPr/>
        </p:nvGraphicFramePr>
        <p:xfrm>
          <a:off x="0" y="1113820"/>
          <a:ext cx="6542314"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37B6DE66-4189-48D6-BA39-9D4A34216E81}"/>
              </a:ext>
            </a:extLst>
          </p:cNvPr>
          <p:cNvGraphicFramePr/>
          <p:nvPr/>
        </p:nvGraphicFramePr>
        <p:xfrm>
          <a:off x="5649687" y="1113820"/>
          <a:ext cx="6237513"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0" name="Light_Bulb">
            <a:extLst>
              <a:ext uri="{FF2B5EF4-FFF2-40B4-BE49-F238E27FC236}">
                <a16:creationId xmlns:a16="http://schemas.microsoft.com/office/drawing/2014/main" id="{63A7E458-1233-4130-9C25-AA71A0A6204A}"/>
              </a:ext>
            </a:extLst>
          </p:cNvPr>
          <p:cNvGrpSpPr/>
          <p:nvPr/>
        </p:nvGrpSpPr>
        <p:grpSpPr>
          <a:xfrm>
            <a:off x="6698590" y="5746370"/>
            <a:ext cx="452690" cy="702850"/>
            <a:chOff x="2026143" y="1624779"/>
            <a:chExt cx="497504" cy="772427"/>
          </a:xfrm>
        </p:grpSpPr>
        <p:sp>
          <p:nvSpPr>
            <p:cNvPr id="11" name="Freeform: Shape 10">
              <a:extLst>
                <a:ext uri="{FF2B5EF4-FFF2-40B4-BE49-F238E27FC236}">
                  <a16:creationId xmlns:a16="http://schemas.microsoft.com/office/drawing/2014/main" id="{42F04A2F-820D-4891-B42E-2F79FF233084}"/>
                </a:ext>
              </a:extLst>
            </p:cNvPr>
            <p:cNvSpPr/>
            <p:nvPr/>
          </p:nvSpPr>
          <p:spPr>
            <a:xfrm>
              <a:off x="2026143" y="1624779"/>
              <a:ext cx="497504" cy="597006"/>
            </a:xfrm>
            <a:custGeom>
              <a:avLst/>
              <a:gdLst/>
              <a:ahLst/>
              <a:cxnLst/>
              <a:rect l="0" t="0" r="0" b="0"/>
              <a:pathLst>
                <a:path w="497504" h="597005">
                  <a:moveTo>
                    <a:pt x="499595" y="253364"/>
                  </a:moveTo>
                  <a:cubicBezTo>
                    <a:pt x="499595" y="111852"/>
                    <a:pt x="379088" y="-2021"/>
                    <a:pt x="235365" y="9034"/>
                  </a:cubicBezTo>
                  <a:cubicBezTo>
                    <a:pt x="113752" y="17879"/>
                    <a:pt x="15357" y="117380"/>
                    <a:pt x="8724" y="240097"/>
                  </a:cubicBezTo>
                  <a:cubicBezTo>
                    <a:pt x="4301" y="315276"/>
                    <a:pt x="34152" y="382715"/>
                    <a:pt x="83902" y="430255"/>
                  </a:cubicBezTo>
                  <a:cubicBezTo>
                    <a:pt x="128125" y="472266"/>
                    <a:pt x="151342" y="531967"/>
                    <a:pt x="151342" y="592773"/>
                  </a:cubicBezTo>
                  <a:lnTo>
                    <a:pt x="151342" y="597195"/>
                  </a:lnTo>
                  <a:lnTo>
                    <a:pt x="358082" y="597195"/>
                  </a:lnTo>
                  <a:lnTo>
                    <a:pt x="358082" y="592773"/>
                  </a:lnTo>
                  <a:cubicBezTo>
                    <a:pt x="358082" y="530861"/>
                    <a:pt x="384616" y="471160"/>
                    <a:pt x="428839" y="428043"/>
                  </a:cubicBezTo>
                  <a:cubicBezTo>
                    <a:pt x="471956" y="382715"/>
                    <a:pt x="499595" y="320804"/>
                    <a:pt x="499595" y="253364"/>
                  </a:cubicBez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4884486C-4C5C-4DB5-B4C9-2A13940085DC}"/>
                </a:ext>
              </a:extLst>
            </p:cNvPr>
            <p:cNvSpPr/>
            <p:nvPr/>
          </p:nvSpPr>
          <p:spPr>
            <a:xfrm>
              <a:off x="2142659" y="1811257"/>
              <a:ext cx="121612" cy="475393"/>
            </a:xfrm>
            <a:custGeom>
              <a:avLst/>
              <a:gdLst/>
              <a:ahLst/>
              <a:cxnLst/>
              <a:rect l="0" t="0" r="0" b="0"/>
              <a:pathLst>
                <a:path w="121612" h="475393">
                  <a:moveTo>
                    <a:pt x="105582" y="118848"/>
                  </a:moveTo>
                  <a:lnTo>
                    <a:pt x="104476" y="100054"/>
                  </a:lnTo>
                  <a:cubicBezTo>
                    <a:pt x="104476" y="100054"/>
                    <a:pt x="104476" y="100054"/>
                    <a:pt x="104476" y="100054"/>
                  </a:cubicBezTo>
                  <a:lnTo>
                    <a:pt x="103370" y="55831"/>
                  </a:lnTo>
                  <a:cubicBezTo>
                    <a:pt x="103370" y="30403"/>
                    <a:pt x="82365" y="8292"/>
                    <a:pt x="55831" y="8292"/>
                  </a:cubicBezTo>
                  <a:cubicBezTo>
                    <a:pt x="30403" y="8292"/>
                    <a:pt x="8292" y="29297"/>
                    <a:pt x="8292" y="55831"/>
                  </a:cubicBezTo>
                  <a:lnTo>
                    <a:pt x="8292" y="58042"/>
                  </a:lnTo>
                  <a:cubicBezTo>
                    <a:pt x="8292" y="76837"/>
                    <a:pt x="19347" y="94526"/>
                    <a:pt x="37036" y="101159"/>
                  </a:cubicBezTo>
                  <a:lnTo>
                    <a:pt x="38142" y="101159"/>
                  </a:lnTo>
                  <a:cubicBezTo>
                    <a:pt x="53620" y="107793"/>
                    <a:pt x="69098" y="112215"/>
                    <a:pt x="84576" y="115532"/>
                  </a:cubicBezTo>
                  <a:lnTo>
                    <a:pt x="96737" y="470418"/>
                  </a:lnTo>
                  <a:lnTo>
                    <a:pt x="115532" y="469312"/>
                  </a:lnTo>
                  <a:lnTo>
                    <a:pt x="105582" y="118848"/>
                  </a:lnTo>
                  <a:cubicBezTo>
                    <a:pt x="105582" y="118848"/>
                    <a:pt x="105582" y="118848"/>
                    <a:pt x="105582" y="118848"/>
                  </a:cubicBezTo>
                  <a:close/>
                  <a:moveTo>
                    <a:pt x="46987" y="84576"/>
                  </a:moveTo>
                  <a:lnTo>
                    <a:pt x="45881" y="84576"/>
                  </a:lnTo>
                  <a:cubicBezTo>
                    <a:pt x="34825" y="80153"/>
                    <a:pt x="28192" y="70203"/>
                    <a:pt x="28192" y="59148"/>
                  </a:cubicBezTo>
                  <a:lnTo>
                    <a:pt x="28192" y="56937"/>
                  </a:lnTo>
                  <a:cubicBezTo>
                    <a:pt x="28192" y="41459"/>
                    <a:pt x="40353" y="29297"/>
                    <a:pt x="55831" y="29297"/>
                  </a:cubicBezTo>
                  <a:cubicBezTo>
                    <a:pt x="71309" y="29297"/>
                    <a:pt x="83470" y="41459"/>
                    <a:pt x="83470" y="58042"/>
                  </a:cubicBezTo>
                  <a:lnTo>
                    <a:pt x="84576" y="98948"/>
                  </a:lnTo>
                  <a:cubicBezTo>
                    <a:pt x="72415" y="93420"/>
                    <a:pt x="59148" y="88998"/>
                    <a:pt x="46987" y="84576"/>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992E077B-7E66-4ACB-8F82-D3FD6F305BC3}"/>
                </a:ext>
              </a:extLst>
            </p:cNvPr>
            <p:cNvSpPr/>
            <p:nvPr/>
          </p:nvSpPr>
          <p:spPr>
            <a:xfrm>
              <a:off x="2253215" y="1811257"/>
              <a:ext cx="154779" cy="475393"/>
            </a:xfrm>
            <a:custGeom>
              <a:avLst/>
              <a:gdLst/>
              <a:ahLst/>
              <a:cxnLst/>
              <a:rect l="0" t="0" r="0" b="0"/>
              <a:pathLst>
                <a:path w="154779" h="475393">
                  <a:moveTo>
                    <a:pt x="108898" y="8292"/>
                  </a:moveTo>
                  <a:lnTo>
                    <a:pt x="108898" y="8292"/>
                  </a:lnTo>
                  <a:cubicBezTo>
                    <a:pt x="82365" y="8292"/>
                    <a:pt x="61359" y="29297"/>
                    <a:pt x="61359" y="54725"/>
                  </a:cubicBezTo>
                  <a:lnTo>
                    <a:pt x="60253" y="98948"/>
                  </a:lnTo>
                  <a:cubicBezTo>
                    <a:pt x="42564" y="101159"/>
                    <a:pt x="25981" y="101159"/>
                    <a:pt x="8292" y="100054"/>
                  </a:cubicBezTo>
                  <a:lnTo>
                    <a:pt x="9397" y="118848"/>
                  </a:lnTo>
                  <a:cubicBezTo>
                    <a:pt x="25981" y="119954"/>
                    <a:pt x="43670" y="119954"/>
                    <a:pt x="60253" y="117743"/>
                  </a:cubicBezTo>
                  <a:lnTo>
                    <a:pt x="46987" y="470418"/>
                  </a:lnTo>
                  <a:lnTo>
                    <a:pt x="65781" y="471524"/>
                  </a:lnTo>
                  <a:lnTo>
                    <a:pt x="77942" y="116637"/>
                  </a:lnTo>
                  <a:lnTo>
                    <a:pt x="79048" y="96737"/>
                  </a:lnTo>
                  <a:lnTo>
                    <a:pt x="80154" y="55831"/>
                  </a:lnTo>
                  <a:cubicBezTo>
                    <a:pt x="80154" y="40353"/>
                    <a:pt x="92315" y="28192"/>
                    <a:pt x="107793" y="28192"/>
                  </a:cubicBezTo>
                  <a:lnTo>
                    <a:pt x="108898" y="28192"/>
                  </a:lnTo>
                  <a:cubicBezTo>
                    <a:pt x="124376" y="28192"/>
                    <a:pt x="136537" y="40353"/>
                    <a:pt x="136537" y="55831"/>
                  </a:cubicBezTo>
                  <a:lnTo>
                    <a:pt x="136537" y="58042"/>
                  </a:lnTo>
                  <a:cubicBezTo>
                    <a:pt x="136537" y="69098"/>
                    <a:pt x="129904" y="79048"/>
                    <a:pt x="118848" y="83470"/>
                  </a:cubicBezTo>
                  <a:cubicBezTo>
                    <a:pt x="111109" y="86787"/>
                    <a:pt x="102265" y="90104"/>
                    <a:pt x="93420" y="92315"/>
                  </a:cubicBezTo>
                  <a:lnTo>
                    <a:pt x="92315" y="112215"/>
                  </a:lnTo>
                  <a:cubicBezTo>
                    <a:pt x="103370" y="108898"/>
                    <a:pt x="114426" y="105581"/>
                    <a:pt x="125482" y="101159"/>
                  </a:cubicBezTo>
                  <a:cubicBezTo>
                    <a:pt x="143171" y="93420"/>
                    <a:pt x="154226" y="76837"/>
                    <a:pt x="154226" y="58042"/>
                  </a:cubicBezTo>
                  <a:lnTo>
                    <a:pt x="154226" y="55831"/>
                  </a:lnTo>
                  <a:cubicBezTo>
                    <a:pt x="156438" y="29297"/>
                    <a:pt x="135432" y="8292"/>
                    <a:pt x="108898" y="8292"/>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6AFCA76D-E1C8-4D75-A89D-84A8B3F60AD6}"/>
                </a:ext>
              </a:extLst>
            </p:cNvPr>
            <p:cNvSpPr/>
            <p:nvPr/>
          </p:nvSpPr>
          <p:spPr>
            <a:xfrm>
              <a:off x="2169192" y="2209260"/>
              <a:ext cx="221113" cy="187946"/>
            </a:xfrm>
            <a:custGeom>
              <a:avLst/>
              <a:gdLst/>
              <a:ahLst/>
              <a:cxnLst/>
              <a:rect l="0" t="0" r="0" b="0"/>
              <a:pathLst>
                <a:path w="221113" h="187946">
                  <a:moveTo>
                    <a:pt x="8292" y="8292"/>
                  </a:moveTo>
                  <a:lnTo>
                    <a:pt x="8292" y="125482"/>
                  </a:lnTo>
                  <a:cubicBezTo>
                    <a:pt x="8292" y="142065"/>
                    <a:pt x="21559" y="156438"/>
                    <a:pt x="39248" y="156438"/>
                  </a:cubicBezTo>
                  <a:lnTo>
                    <a:pt x="81259" y="156438"/>
                  </a:lnTo>
                  <a:lnTo>
                    <a:pt x="81259" y="182971"/>
                  </a:lnTo>
                  <a:lnTo>
                    <a:pt x="144276" y="182971"/>
                  </a:lnTo>
                  <a:lnTo>
                    <a:pt x="144276" y="156438"/>
                  </a:lnTo>
                  <a:lnTo>
                    <a:pt x="186288" y="156438"/>
                  </a:lnTo>
                  <a:cubicBezTo>
                    <a:pt x="202871" y="156438"/>
                    <a:pt x="217244" y="143171"/>
                    <a:pt x="217244" y="125482"/>
                  </a:cubicBezTo>
                  <a:lnTo>
                    <a:pt x="217244" y="8292"/>
                  </a:lnTo>
                  <a:lnTo>
                    <a:pt x="8292" y="8292"/>
                  </a:lnTo>
                  <a:close/>
                </a:path>
              </a:pathLst>
            </a:custGeom>
            <a:solidFill>
              <a:srgbClr val="163E6A"/>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4B2F2411-9A67-4840-BDF9-C91CAF71A6AA}"/>
                </a:ext>
              </a:extLst>
            </p:cNvPr>
            <p:cNvSpPr/>
            <p:nvPr/>
          </p:nvSpPr>
          <p:spPr>
            <a:xfrm>
              <a:off x="2169192" y="2242427"/>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D28A53FF-9A43-4EE1-A1AD-06C5D4CF22D9}"/>
                </a:ext>
              </a:extLst>
            </p:cNvPr>
            <p:cNvSpPr/>
            <p:nvPr/>
          </p:nvSpPr>
          <p:spPr>
            <a:xfrm>
              <a:off x="2169192" y="2294389"/>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2D4C57BB-69E4-4FEF-B7C2-CFD9CBDB5667}"/>
              </a:ext>
            </a:extLst>
          </p:cNvPr>
          <p:cNvGrpSpPr/>
          <p:nvPr/>
        </p:nvGrpSpPr>
        <p:grpSpPr>
          <a:xfrm>
            <a:off x="6579943" y="1275628"/>
            <a:ext cx="670649" cy="451667"/>
            <a:chOff x="6579943" y="1275628"/>
            <a:chExt cx="670649" cy="451667"/>
          </a:xfrm>
        </p:grpSpPr>
        <p:sp>
          <p:nvSpPr>
            <p:cNvPr id="18" name="Freeform 5">
              <a:extLst>
                <a:ext uri="{FF2B5EF4-FFF2-40B4-BE49-F238E27FC236}">
                  <a16:creationId xmlns:a16="http://schemas.microsoft.com/office/drawing/2014/main" id="{85C4B39A-5FF0-4883-9670-EABAFF4A2880}"/>
                </a:ext>
              </a:extLst>
            </p:cNvPr>
            <p:cNvSpPr>
              <a:spLocks/>
            </p:cNvSpPr>
            <p:nvPr/>
          </p:nvSpPr>
          <p:spPr bwMode="auto">
            <a:xfrm>
              <a:off x="6579943" y="1275628"/>
              <a:ext cx="670649" cy="451667"/>
            </a:xfrm>
            <a:custGeom>
              <a:avLst/>
              <a:gdLst>
                <a:gd name="T0" fmla="*/ 113 w 172"/>
                <a:gd name="T1" fmla="*/ 103 h 104"/>
                <a:gd name="T2" fmla="*/ 146 w 172"/>
                <a:gd name="T3" fmla="*/ 103 h 104"/>
                <a:gd name="T4" fmla="*/ 172 w 172"/>
                <a:gd name="T5" fmla="*/ 77 h 104"/>
                <a:gd name="T6" fmla="*/ 146 w 172"/>
                <a:gd name="T7" fmla="*/ 51 h 104"/>
                <a:gd name="T8" fmla="*/ 135 w 172"/>
                <a:gd name="T9" fmla="*/ 54 h 104"/>
                <a:gd name="T10" fmla="*/ 138 w 172"/>
                <a:gd name="T11" fmla="*/ 40 h 104"/>
                <a:gd name="T12" fmla="*/ 98 w 172"/>
                <a:gd name="T13" fmla="*/ 0 h 104"/>
                <a:gd name="T14" fmla="*/ 60 w 172"/>
                <a:gd name="T15" fmla="*/ 31 h 104"/>
                <a:gd name="T16" fmla="*/ 44 w 172"/>
                <a:gd name="T17" fmla="*/ 24 h 104"/>
                <a:gd name="T18" fmla="*/ 23 w 172"/>
                <a:gd name="T19" fmla="*/ 46 h 104"/>
                <a:gd name="T20" fmla="*/ 23 w 172"/>
                <a:gd name="T21" fmla="*/ 46 h 104"/>
                <a:gd name="T22" fmla="*/ 0 w 172"/>
                <a:gd name="T23" fmla="*/ 74 h 104"/>
                <a:gd name="T24" fmla="*/ 29 w 172"/>
                <a:gd name="T25" fmla="*/ 103 h 104"/>
                <a:gd name="T26" fmla="*/ 55 w 172"/>
                <a:gd name="T27" fmla="*/ 104 h 104"/>
                <a:gd name="T28" fmla="*/ 99 w 172"/>
                <a:gd name="T29" fmla="*/ 7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4">
                  <a:moveTo>
                    <a:pt x="113" y="103"/>
                  </a:moveTo>
                  <a:cubicBezTo>
                    <a:pt x="132" y="103"/>
                    <a:pt x="146" y="103"/>
                    <a:pt x="146" y="103"/>
                  </a:cubicBezTo>
                  <a:cubicBezTo>
                    <a:pt x="160" y="103"/>
                    <a:pt x="172" y="92"/>
                    <a:pt x="172" y="77"/>
                  </a:cubicBezTo>
                  <a:cubicBezTo>
                    <a:pt x="172" y="63"/>
                    <a:pt x="160" y="51"/>
                    <a:pt x="146" y="51"/>
                  </a:cubicBezTo>
                  <a:cubicBezTo>
                    <a:pt x="142" y="51"/>
                    <a:pt x="139" y="52"/>
                    <a:pt x="135" y="54"/>
                  </a:cubicBezTo>
                  <a:cubicBezTo>
                    <a:pt x="137" y="49"/>
                    <a:pt x="138" y="45"/>
                    <a:pt x="138" y="40"/>
                  </a:cubicBezTo>
                  <a:cubicBezTo>
                    <a:pt x="138" y="18"/>
                    <a:pt x="120" y="0"/>
                    <a:pt x="98" y="0"/>
                  </a:cubicBezTo>
                  <a:cubicBezTo>
                    <a:pt x="79" y="0"/>
                    <a:pt x="64" y="13"/>
                    <a:pt x="60" y="31"/>
                  </a:cubicBezTo>
                  <a:cubicBezTo>
                    <a:pt x="56" y="27"/>
                    <a:pt x="50" y="24"/>
                    <a:pt x="44" y="24"/>
                  </a:cubicBezTo>
                  <a:cubicBezTo>
                    <a:pt x="33" y="24"/>
                    <a:pt x="23" y="34"/>
                    <a:pt x="23" y="46"/>
                  </a:cubicBezTo>
                  <a:cubicBezTo>
                    <a:pt x="23" y="46"/>
                    <a:pt x="23" y="46"/>
                    <a:pt x="23" y="46"/>
                  </a:cubicBezTo>
                  <a:cubicBezTo>
                    <a:pt x="10" y="49"/>
                    <a:pt x="0" y="60"/>
                    <a:pt x="0" y="74"/>
                  </a:cubicBezTo>
                  <a:cubicBezTo>
                    <a:pt x="0" y="90"/>
                    <a:pt x="13" y="103"/>
                    <a:pt x="29" y="103"/>
                  </a:cubicBezTo>
                  <a:cubicBezTo>
                    <a:pt x="30" y="103"/>
                    <a:pt x="30" y="104"/>
                    <a:pt x="55" y="104"/>
                  </a:cubicBezTo>
                  <a:cubicBezTo>
                    <a:pt x="76" y="104"/>
                    <a:pt x="80" y="95"/>
                    <a:pt x="99" y="74"/>
                  </a:cubicBezTo>
                </a:path>
              </a:pathLst>
            </a:custGeom>
            <a:noFill/>
            <a:ln w="19050" cap="rnd">
              <a:solidFill>
                <a:srgbClr val="163E6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9" name="Freeform 6">
              <a:extLst>
                <a:ext uri="{FF2B5EF4-FFF2-40B4-BE49-F238E27FC236}">
                  <a16:creationId xmlns:a16="http://schemas.microsoft.com/office/drawing/2014/main" id="{AB0FB94C-8F9E-4EA6-ABA7-4873398318C9}"/>
                </a:ext>
              </a:extLst>
            </p:cNvPr>
            <p:cNvSpPr>
              <a:spLocks/>
            </p:cNvSpPr>
            <p:nvPr/>
          </p:nvSpPr>
          <p:spPr bwMode="auto">
            <a:xfrm>
              <a:off x="6908363" y="1532609"/>
              <a:ext cx="76708" cy="96613"/>
            </a:xfrm>
            <a:custGeom>
              <a:avLst/>
              <a:gdLst>
                <a:gd name="T0" fmla="*/ 0 w 35"/>
                <a:gd name="T1" fmla="*/ 16 h 40"/>
                <a:gd name="T2" fmla="*/ 35 w 35"/>
                <a:gd name="T3" fmla="*/ 0 h 40"/>
                <a:gd name="T4" fmla="*/ 33 w 35"/>
                <a:gd name="T5" fmla="*/ 40 h 40"/>
                <a:gd name="T6" fmla="*/ 0 w 35"/>
                <a:gd name="T7" fmla="*/ 16 h 40"/>
              </a:gdLst>
              <a:ahLst/>
              <a:cxnLst>
                <a:cxn ang="0">
                  <a:pos x="T0" y="T1"/>
                </a:cxn>
                <a:cxn ang="0">
                  <a:pos x="T2" y="T3"/>
                </a:cxn>
                <a:cxn ang="0">
                  <a:pos x="T4" y="T5"/>
                </a:cxn>
                <a:cxn ang="0">
                  <a:pos x="T6" y="T7"/>
                </a:cxn>
              </a:cxnLst>
              <a:rect l="0" t="0" r="r" b="b"/>
              <a:pathLst>
                <a:path w="35" h="40">
                  <a:moveTo>
                    <a:pt x="0" y="16"/>
                  </a:moveTo>
                  <a:lnTo>
                    <a:pt x="35" y="0"/>
                  </a:lnTo>
                  <a:lnTo>
                    <a:pt x="33" y="40"/>
                  </a:lnTo>
                  <a:lnTo>
                    <a:pt x="0" y="16"/>
                  </a:lnTo>
                  <a:close/>
                </a:path>
              </a:pathLst>
            </a:custGeom>
            <a:solidFill>
              <a:srgbClr val="163E6A"/>
            </a:solidFill>
            <a:ln w="9525">
              <a:solidFill>
                <a:srgbClr val="163E6A"/>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3D317BB0-2E5C-403A-9F46-F106B0F03E2E}"/>
              </a:ext>
            </a:extLst>
          </p:cNvPr>
          <p:cNvGrpSpPr/>
          <p:nvPr/>
        </p:nvGrpSpPr>
        <p:grpSpPr>
          <a:xfrm>
            <a:off x="6671951" y="2443041"/>
            <a:ext cx="486632" cy="549320"/>
            <a:chOff x="9592192" y="1744460"/>
            <a:chExt cx="551498" cy="552450"/>
          </a:xfrm>
        </p:grpSpPr>
        <p:sp>
          <p:nvSpPr>
            <p:cNvPr id="21" name="Freeform: Shape 20">
              <a:extLst>
                <a:ext uri="{FF2B5EF4-FFF2-40B4-BE49-F238E27FC236}">
                  <a16:creationId xmlns:a16="http://schemas.microsoft.com/office/drawing/2014/main" id="{DA2B5ABE-9C59-4F74-843E-9C1DF4CF86D4}"/>
                </a:ext>
              </a:extLst>
            </p:cNvPr>
            <p:cNvSpPr/>
            <p:nvPr/>
          </p:nvSpPr>
          <p:spPr>
            <a:xfrm>
              <a:off x="9848415" y="1744460"/>
              <a:ext cx="295275" cy="552450"/>
            </a:xfrm>
            <a:custGeom>
              <a:avLst/>
              <a:gdLst/>
              <a:ahLst/>
              <a:cxnLst/>
              <a:rect l="0" t="0" r="0" b="0"/>
              <a:pathLst>
                <a:path w="295275" h="552450">
                  <a:moveTo>
                    <a:pt x="19526" y="7144"/>
                  </a:moveTo>
                  <a:lnTo>
                    <a:pt x="7144" y="246221"/>
                  </a:lnTo>
                  <a:lnTo>
                    <a:pt x="19526" y="547211"/>
                  </a:lnTo>
                  <a:lnTo>
                    <a:pt x="42386" y="534829"/>
                  </a:lnTo>
                  <a:cubicBezTo>
                    <a:pt x="194786" y="451009"/>
                    <a:pt x="290036" y="290036"/>
                    <a:pt x="290036" y="115729"/>
                  </a:cubicBezTo>
                  <a:lnTo>
                    <a:pt x="290036" y="7144"/>
                  </a:lnTo>
                  <a:lnTo>
                    <a:pt x="290036" y="7144"/>
                  </a:lnTo>
                  <a:cubicBezTo>
                    <a:pt x="204311" y="50006"/>
                    <a:pt x="104299" y="50006"/>
                    <a:pt x="19526" y="7144"/>
                  </a:cubicBezTo>
                  <a:lnTo>
                    <a:pt x="19526" y="7144"/>
                  </a:lnTo>
                  <a:close/>
                </a:path>
              </a:pathLst>
            </a:custGeom>
            <a:solidFill>
              <a:schemeClr val="accent5"/>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F9320BAD-1D24-4C11-AAAF-8FDF3DF28A06}"/>
                </a:ext>
              </a:extLst>
            </p:cNvPr>
            <p:cNvSpPr/>
            <p:nvPr/>
          </p:nvSpPr>
          <p:spPr>
            <a:xfrm>
              <a:off x="9592192" y="1744460"/>
              <a:ext cx="485775" cy="552450"/>
            </a:xfrm>
            <a:custGeom>
              <a:avLst/>
              <a:gdLst/>
              <a:ahLst/>
              <a:cxnLst/>
              <a:rect l="0" t="0" r="0" b="0"/>
              <a:pathLst>
                <a:path w="485775" h="552450">
                  <a:moveTo>
                    <a:pt x="481489" y="214789"/>
                  </a:moveTo>
                  <a:lnTo>
                    <a:pt x="442436" y="175736"/>
                  </a:lnTo>
                  <a:lnTo>
                    <a:pt x="277654" y="340519"/>
                  </a:lnTo>
                  <a:lnTo>
                    <a:pt x="277654" y="7144"/>
                  </a:lnTo>
                  <a:cubicBezTo>
                    <a:pt x="192881" y="50006"/>
                    <a:pt x="91916" y="50006"/>
                    <a:pt x="7144" y="7144"/>
                  </a:cubicBezTo>
                  <a:lnTo>
                    <a:pt x="7144" y="115729"/>
                  </a:lnTo>
                  <a:cubicBezTo>
                    <a:pt x="7144" y="290036"/>
                    <a:pt x="101441" y="450056"/>
                    <a:pt x="254794" y="534829"/>
                  </a:cubicBezTo>
                  <a:lnTo>
                    <a:pt x="277654" y="547211"/>
                  </a:lnTo>
                  <a:lnTo>
                    <a:pt x="277654" y="419576"/>
                  </a:lnTo>
                  <a:lnTo>
                    <a:pt x="481489" y="214789"/>
                  </a:lnTo>
                  <a:close/>
                </a:path>
              </a:pathLst>
            </a:custGeom>
            <a:solidFill>
              <a:schemeClr val="tx2"/>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564E159A-616F-4B6E-9BD6-79BC290FBFF5}"/>
                </a:ext>
              </a:extLst>
            </p:cNvPr>
            <p:cNvSpPr/>
            <p:nvPr/>
          </p:nvSpPr>
          <p:spPr bwMode="auto">
            <a:xfrm rot="18900000">
              <a:off x="9773899" y="1883265"/>
              <a:ext cx="284225" cy="150955"/>
            </a:xfrm>
            <a:custGeom>
              <a:avLst/>
              <a:gdLst>
                <a:gd name="connsiteX0" fmla="*/ 284225 w 284225"/>
                <a:gd name="connsiteY0" fmla="*/ 107849 h 150955"/>
                <a:gd name="connsiteX1" fmla="*/ 284225 w 284225"/>
                <a:gd name="connsiteY1" fmla="*/ 150955 h 150955"/>
                <a:gd name="connsiteX2" fmla="*/ 0 w 284225"/>
                <a:gd name="connsiteY2" fmla="*/ 150955 h 150955"/>
                <a:gd name="connsiteX3" fmla="*/ 0 w 284225"/>
                <a:gd name="connsiteY3" fmla="*/ 0 h 150955"/>
                <a:gd name="connsiteX4" fmla="*/ 43779 w 284225"/>
                <a:gd name="connsiteY4" fmla="*/ 0 h 150955"/>
                <a:gd name="connsiteX5" fmla="*/ 43779 w 284225"/>
                <a:gd name="connsiteY5" fmla="*/ 107176 h 150955"/>
                <a:gd name="connsiteX6" fmla="*/ 284225 w 284225"/>
                <a:gd name="connsiteY6" fmla="*/ 107849 h 15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225" h="150955">
                  <a:moveTo>
                    <a:pt x="284225" y="107849"/>
                  </a:moveTo>
                  <a:lnTo>
                    <a:pt x="284225" y="150955"/>
                  </a:lnTo>
                  <a:lnTo>
                    <a:pt x="0" y="150955"/>
                  </a:lnTo>
                  <a:lnTo>
                    <a:pt x="0" y="0"/>
                  </a:lnTo>
                  <a:lnTo>
                    <a:pt x="43779" y="0"/>
                  </a:lnTo>
                  <a:lnTo>
                    <a:pt x="43779" y="107176"/>
                  </a:lnTo>
                  <a:lnTo>
                    <a:pt x="284225" y="10784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AB69674B-275A-45DF-A95E-3F980FBF63E1}"/>
              </a:ext>
            </a:extLst>
          </p:cNvPr>
          <p:cNvGrpSpPr/>
          <p:nvPr/>
        </p:nvGrpSpPr>
        <p:grpSpPr>
          <a:xfrm>
            <a:off x="6642703" y="4654884"/>
            <a:ext cx="545130" cy="670507"/>
            <a:chOff x="9654309" y="1660397"/>
            <a:chExt cx="577922" cy="641131"/>
          </a:xfrm>
        </p:grpSpPr>
        <p:sp>
          <p:nvSpPr>
            <p:cNvPr id="25" name="Oval 24">
              <a:extLst>
                <a:ext uri="{FF2B5EF4-FFF2-40B4-BE49-F238E27FC236}">
                  <a16:creationId xmlns:a16="http://schemas.microsoft.com/office/drawing/2014/main" id="{6C7E41C9-8496-404A-BC9F-36E20B01E5EE}"/>
                </a:ext>
              </a:extLst>
            </p:cNvPr>
            <p:cNvSpPr/>
            <p:nvPr/>
          </p:nvSpPr>
          <p:spPr bwMode="auto">
            <a:xfrm>
              <a:off x="9761229" y="1802607"/>
              <a:ext cx="361195" cy="44767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 name="Group 25">
              <a:extLst>
                <a:ext uri="{FF2B5EF4-FFF2-40B4-BE49-F238E27FC236}">
                  <a16:creationId xmlns:a16="http://schemas.microsoft.com/office/drawing/2014/main" id="{2318337E-2949-4EE4-8BC5-CAACF3F9537D}"/>
                </a:ext>
              </a:extLst>
            </p:cNvPr>
            <p:cNvGrpSpPr/>
            <p:nvPr/>
          </p:nvGrpSpPr>
          <p:grpSpPr>
            <a:xfrm>
              <a:off x="9654309" y="1660397"/>
              <a:ext cx="577922" cy="641131"/>
              <a:chOff x="8836356" y="1762284"/>
              <a:chExt cx="260789" cy="289312"/>
            </a:xfrm>
          </p:grpSpPr>
          <p:sp>
            <p:nvSpPr>
              <p:cNvPr id="27" name="Freeform 732">
                <a:extLst>
                  <a:ext uri="{FF2B5EF4-FFF2-40B4-BE49-F238E27FC236}">
                    <a16:creationId xmlns:a16="http://schemas.microsoft.com/office/drawing/2014/main" id="{A27786A7-170B-45DA-952F-31FBAC37217F}"/>
                  </a:ext>
                </a:extLst>
              </p:cNvPr>
              <p:cNvSpPr>
                <a:spLocks/>
              </p:cNvSpPr>
              <p:nvPr/>
            </p:nvSpPr>
            <p:spPr bwMode="auto">
              <a:xfrm>
                <a:off x="8874605" y="1789464"/>
                <a:ext cx="182986" cy="148759"/>
              </a:xfrm>
              <a:custGeom>
                <a:avLst/>
                <a:gdLst>
                  <a:gd name="T0" fmla="*/ 183 w 277"/>
                  <a:gd name="T1" fmla="*/ 4 h 227"/>
                  <a:gd name="T2" fmla="*/ 238 w 277"/>
                  <a:gd name="T3" fmla="*/ 34 h 227"/>
                  <a:gd name="T4" fmla="*/ 271 w 277"/>
                  <a:gd name="T5" fmla="*/ 81 h 227"/>
                  <a:gd name="T6" fmla="*/ 277 w 277"/>
                  <a:gd name="T7" fmla="*/ 128 h 227"/>
                  <a:gd name="T8" fmla="*/ 275 w 277"/>
                  <a:gd name="T9" fmla="*/ 164 h 227"/>
                  <a:gd name="T10" fmla="*/ 271 w 277"/>
                  <a:gd name="T11" fmla="*/ 195 h 227"/>
                  <a:gd name="T12" fmla="*/ 269 w 277"/>
                  <a:gd name="T13" fmla="*/ 205 h 227"/>
                  <a:gd name="T14" fmla="*/ 263 w 277"/>
                  <a:gd name="T15" fmla="*/ 221 h 227"/>
                  <a:gd name="T16" fmla="*/ 251 w 277"/>
                  <a:gd name="T17" fmla="*/ 227 h 227"/>
                  <a:gd name="T18" fmla="*/ 251 w 277"/>
                  <a:gd name="T19" fmla="*/ 215 h 227"/>
                  <a:gd name="T20" fmla="*/ 253 w 277"/>
                  <a:gd name="T21" fmla="*/ 205 h 227"/>
                  <a:gd name="T22" fmla="*/ 253 w 277"/>
                  <a:gd name="T23" fmla="*/ 175 h 227"/>
                  <a:gd name="T24" fmla="*/ 244 w 277"/>
                  <a:gd name="T25" fmla="*/ 136 h 227"/>
                  <a:gd name="T26" fmla="*/ 214 w 277"/>
                  <a:gd name="T27" fmla="*/ 124 h 227"/>
                  <a:gd name="T28" fmla="*/ 181 w 277"/>
                  <a:gd name="T29" fmla="*/ 120 h 227"/>
                  <a:gd name="T30" fmla="*/ 133 w 277"/>
                  <a:gd name="T31" fmla="*/ 110 h 227"/>
                  <a:gd name="T32" fmla="*/ 102 w 277"/>
                  <a:gd name="T33" fmla="*/ 89 h 227"/>
                  <a:gd name="T34" fmla="*/ 90 w 277"/>
                  <a:gd name="T35" fmla="*/ 83 h 227"/>
                  <a:gd name="T36" fmla="*/ 72 w 277"/>
                  <a:gd name="T37" fmla="*/ 83 h 227"/>
                  <a:gd name="T38" fmla="*/ 53 w 277"/>
                  <a:gd name="T39" fmla="*/ 104 h 227"/>
                  <a:gd name="T40" fmla="*/ 29 w 277"/>
                  <a:gd name="T41" fmla="*/ 146 h 227"/>
                  <a:gd name="T42" fmla="*/ 21 w 277"/>
                  <a:gd name="T43" fmla="*/ 183 h 227"/>
                  <a:gd name="T44" fmla="*/ 21 w 277"/>
                  <a:gd name="T45" fmla="*/ 209 h 227"/>
                  <a:gd name="T46" fmla="*/ 21 w 277"/>
                  <a:gd name="T47" fmla="*/ 223 h 227"/>
                  <a:gd name="T48" fmla="*/ 7 w 277"/>
                  <a:gd name="T49" fmla="*/ 227 h 227"/>
                  <a:gd name="T50" fmla="*/ 7 w 277"/>
                  <a:gd name="T51" fmla="*/ 221 h 227"/>
                  <a:gd name="T52" fmla="*/ 7 w 277"/>
                  <a:gd name="T53" fmla="*/ 201 h 227"/>
                  <a:gd name="T54" fmla="*/ 2 w 277"/>
                  <a:gd name="T55" fmla="*/ 173 h 227"/>
                  <a:gd name="T56" fmla="*/ 0 w 277"/>
                  <a:gd name="T57" fmla="*/ 138 h 227"/>
                  <a:gd name="T58" fmla="*/ 2 w 277"/>
                  <a:gd name="T59" fmla="*/ 100 h 227"/>
                  <a:gd name="T60" fmla="*/ 13 w 277"/>
                  <a:gd name="T61" fmla="*/ 67 h 227"/>
                  <a:gd name="T62" fmla="*/ 39 w 277"/>
                  <a:gd name="T63" fmla="*/ 47 h 227"/>
                  <a:gd name="T64" fmla="*/ 76 w 277"/>
                  <a:gd name="T65" fmla="*/ 16 h 227"/>
                  <a:gd name="T66" fmla="*/ 126 w 277"/>
                  <a:gd name="T67" fmla="*/ 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7" h="227">
                    <a:moveTo>
                      <a:pt x="149" y="0"/>
                    </a:moveTo>
                    <a:lnTo>
                      <a:pt x="183" y="4"/>
                    </a:lnTo>
                    <a:lnTo>
                      <a:pt x="212" y="16"/>
                    </a:lnTo>
                    <a:lnTo>
                      <a:pt x="238" y="34"/>
                    </a:lnTo>
                    <a:lnTo>
                      <a:pt x="259" y="57"/>
                    </a:lnTo>
                    <a:lnTo>
                      <a:pt x="271" y="81"/>
                    </a:lnTo>
                    <a:lnTo>
                      <a:pt x="277" y="104"/>
                    </a:lnTo>
                    <a:lnTo>
                      <a:pt x="277" y="128"/>
                    </a:lnTo>
                    <a:lnTo>
                      <a:pt x="275" y="154"/>
                    </a:lnTo>
                    <a:lnTo>
                      <a:pt x="275" y="164"/>
                    </a:lnTo>
                    <a:lnTo>
                      <a:pt x="273" y="177"/>
                    </a:lnTo>
                    <a:lnTo>
                      <a:pt x="271" y="195"/>
                    </a:lnTo>
                    <a:lnTo>
                      <a:pt x="269" y="199"/>
                    </a:lnTo>
                    <a:lnTo>
                      <a:pt x="269" y="205"/>
                    </a:lnTo>
                    <a:lnTo>
                      <a:pt x="267" y="213"/>
                    </a:lnTo>
                    <a:lnTo>
                      <a:pt x="263" y="221"/>
                    </a:lnTo>
                    <a:lnTo>
                      <a:pt x="261" y="227"/>
                    </a:lnTo>
                    <a:lnTo>
                      <a:pt x="251" y="227"/>
                    </a:lnTo>
                    <a:lnTo>
                      <a:pt x="251" y="221"/>
                    </a:lnTo>
                    <a:lnTo>
                      <a:pt x="251" y="215"/>
                    </a:lnTo>
                    <a:lnTo>
                      <a:pt x="253" y="209"/>
                    </a:lnTo>
                    <a:lnTo>
                      <a:pt x="253" y="205"/>
                    </a:lnTo>
                    <a:lnTo>
                      <a:pt x="253" y="201"/>
                    </a:lnTo>
                    <a:lnTo>
                      <a:pt x="253" y="175"/>
                    </a:lnTo>
                    <a:lnTo>
                      <a:pt x="251" y="148"/>
                    </a:lnTo>
                    <a:lnTo>
                      <a:pt x="244" y="136"/>
                    </a:lnTo>
                    <a:lnTo>
                      <a:pt x="232" y="128"/>
                    </a:lnTo>
                    <a:lnTo>
                      <a:pt x="214" y="124"/>
                    </a:lnTo>
                    <a:lnTo>
                      <a:pt x="196" y="122"/>
                    </a:lnTo>
                    <a:lnTo>
                      <a:pt x="181" y="120"/>
                    </a:lnTo>
                    <a:lnTo>
                      <a:pt x="165" y="120"/>
                    </a:lnTo>
                    <a:lnTo>
                      <a:pt x="133" y="110"/>
                    </a:lnTo>
                    <a:lnTo>
                      <a:pt x="106" y="93"/>
                    </a:lnTo>
                    <a:lnTo>
                      <a:pt x="102" y="89"/>
                    </a:lnTo>
                    <a:lnTo>
                      <a:pt x="96" y="87"/>
                    </a:lnTo>
                    <a:lnTo>
                      <a:pt x="90" y="83"/>
                    </a:lnTo>
                    <a:lnTo>
                      <a:pt x="84" y="81"/>
                    </a:lnTo>
                    <a:lnTo>
                      <a:pt x="72" y="83"/>
                    </a:lnTo>
                    <a:lnTo>
                      <a:pt x="61" y="93"/>
                    </a:lnTo>
                    <a:lnTo>
                      <a:pt x="53" y="104"/>
                    </a:lnTo>
                    <a:lnTo>
                      <a:pt x="41" y="124"/>
                    </a:lnTo>
                    <a:lnTo>
                      <a:pt x="29" y="146"/>
                    </a:lnTo>
                    <a:lnTo>
                      <a:pt x="21" y="167"/>
                    </a:lnTo>
                    <a:lnTo>
                      <a:pt x="21" y="183"/>
                    </a:lnTo>
                    <a:lnTo>
                      <a:pt x="21" y="199"/>
                    </a:lnTo>
                    <a:lnTo>
                      <a:pt x="21" y="209"/>
                    </a:lnTo>
                    <a:lnTo>
                      <a:pt x="21" y="219"/>
                    </a:lnTo>
                    <a:lnTo>
                      <a:pt x="21" y="223"/>
                    </a:lnTo>
                    <a:lnTo>
                      <a:pt x="21" y="227"/>
                    </a:lnTo>
                    <a:lnTo>
                      <a:pt x="7" y="227"/>
                    </a:lnTo>
                    <a:lnTo>
                      <a:pt x="7" y="223"/>
                    </a:lnTo>
                    <a:lnTo>
                      <a:pt x="7" y="221"/>
                    </a:lnTo>
                    <a:lnTo>
                      <a:pt x="7" y="211"/>
                    </a:lnTo>
                    <a:lnTo>
                      <a:pt x="7" y="201"/>
                    </a:lnTo>
                    <a:lnTo>
                      <a:pt x="5" y="191"/>
                    </a:lnTo>
                    <a:lnTo>
                      <a:pt x="2" y="173"/>
                    </a:lnTo>
                    <a:lnTo>
                      <a:pt x="2" y="154"/>
                    </a:lnTo>
                    <a:lnTo>
                      <a:pt x="0" y="138"/>
                    </a:lnTo>
                    <a:lnTo>
                      <a:pt x="0" y="120"/>
                    </a:lnTo>
                    <a:lnTo>
                      <a:pt x="2" y="100"/>
                    </a:lnTo>
                    <a:lnTo>
                      <a:pt x="5" y="83"/>
                    </a:lnTo>
                    <a:lnTo>
                      <a:pt x="13" y="67"/>
                    </a:lnTo>
                    <a:lnTo>
                      <a:pt x="23" y="53"/>
                    </a:lnTo>
                    <a:lnTo>
                      <a:pt x="39" y="47"/>
                    </a:lnTo>
                    <a:lnTo>
                      <a:pt x="55" y="30"/>
                    </a:lnTo>
                    <a:lnTo>
                      <a:pt x="76" y="16"/>
                    </a:lnTo>
                    <a:lnTo>
                      <a:pt x="100" y="8"/>
                    </a:lnTo>
                    <a:lnTo>
                      <a:pt x="126" y="2"/>
                    </a:lnTo>
                    <a:lnTo>
                      <a:pt x="149"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8" name="Freeform 739">
                <a:extLst>
                  <a:ext uri="{FF2B5EF4-FFF2-40B4-BE49-F238E27FC236}">
                    <a16:creationId xmlns:a16="http://schemas.microsoft.com/office/drawing/2014/main" id="{93C4A83A-915F-4E34-9E60-1169BFAFFBDB}"/>
                  </a:ext>
                </a:extLst>
              </p:cNvPr>
              <p:cNvSpPr>
                <a:spLocks/>
              </p:cNvSpPr>
              <p:nvPr/>
            </p:nvSpPr>
            <p:spPr bwMode="auto">
              <a:xfrm>
                <a:off x="8836356" y="1762284"/>
                <a:ext cx="260789" cy="289312"/>
              </a:xfrm>
              <a:custGeom>
                <a:avLst/>
                <a:gdLst>
                  <a:gd name="T0" fmla="*/ 233 w 384"/>
                  <a:gd name="T1" fmla="*/ 4 h 426"/>
                  <a:gd name="T2" fmla="*/ 302 w 384"/>
                  <a:gd name="T3" fmla="*/ 36 h 426"/>
                  <a:gd name="T4" fmla="*/ 343 w 384"/>
                  <a:gd name="T5" fmla="*/ 89 h 426"/>
                  <a:gd name="T6" fmla="*/ 361 w 384"/>
                  <a:gd name="T7" fmla="*/ 152 h 426"/>
                  <a:gd name="T8" fmla="*/ 361 w 384"/>
                  <a:gd name="T9" fmla="*/ 213 h 426"/>
                  <a:gd name="T10" fmla="*/ 380 w 384"/>
                  <a:gd name="T11" fmla="*/ 239 h 426"/>
                  <a:gd name="T12" fmla="*/ 382 w 384"/>
                  <a:gd name="T13" fmla="*/ 278 h 426"/>
                  <a:gd name="T14" fmla="*/ 365 w 384"/>
                  <a:gd name="T15" fmla="*/ 314 h 426"/>
                  <a:gd name="T16" fmla="*/ 288 w 384"/>
                  <a:gd name="T17" fmla="*/ 391 h 426"/>
                  <a:gd name="T18" fmla="*/ 286 w 384"/>
                  <a:gd name="T19" fmla="*/ 398 h 426"/>
                  <a:gd name="T20" fmla="*/ 254 w 384"/>
                  <a:gd name="T21" fmla="*/ 426 h 426"/>
                  <a:gd name="T22" fmla="*/ 246 w 384"/>
                  <a:gd name="T23" fmla="*/ 424 h 426"/>
                  <a:gd name="T24" fmla="*/ 239 w 384"/>
                  <a:gd name="T25" fmla="*/ 414 h 426"/>
                  <a:gd name="T26" fmla="*/ 243 w 384"/>
                  <a:gd name="T27" fmla="*/ 406 h 426"/>
                  <a:gd name="T28" fmla="*/ 272 w 384"/>
                  <a:gd name="T29" fmla="*/ 379 h 426"/>
                  <a:gd name="T30" fmla="*/ 280 w 384"/>
                  <a:gd name="T31" fmla="*/ 381 h 426"/>
                  <a:gd name="T32" fmla="*/ 331 w 384"/>
                  <a:gd name="T33" fmla="*/ 320 h 426"/>
                  <a:gd name="T34" fmla="*/ 349 w 384"/>
                  <a:gd name="T35" fmla="*/ 209 h 426"/>
                  <a:gd name="T36" fmla="*/ 349 w 384"/>
                  <a:gd name="T37" fmla="*/ 152 h 426"/>
                  <a:gd name="T38" fmla="*/ 333 w 384"/>
                  <a:gd name="T39" fmla="*/ 93 h 426"/>
                  <a:gd name="T40" fmla="*/ 294 w 384"/>
                  <a:gd name="T41" fmla="*/ 46 h 426"/>
                  <a:gd name="T42" fmla="*/ 231 w 384"/>
                  <a:gd name="T43" fmla="*/ 16 h 426"/>
                  <a:gd name="T44" fmla="*/ 154 w 384"/>
                  <a:gd name="T45" fmla="*/ 16 h 426"/>
                  <a:gd name="T46" fmla="*/ 89 w 384"/>
                  <a:gd name="T47" fmla="*/ 46 h 426"/>
                  <a:gd name="T48" fmla="*/ 52 w 384"/>
                  <a:gd name="T49" fmla="*/ 93 h 426"/>
                  <a:gd name="T50" fmla="*/ 36 w 384"/>
                  <a:gd name="T51" fmla="*/ 152 h 426"/>
                  <a:gd name="T52" fmla="*/ 34 w 384"/>
                  <a:gd name="T53" fmla="*/ 209 h 426"/>
                  <a:gd name="T54" fmla="*/ 52 w 384"/>
                  <a:gd name="T55" fmla="*/ 320 h 426"/>
                  <a:gd name="T56" fmla="*/ 16 w 384"/>
                  <a:gd name="T57" fmla="*/ 314 h 426"/>
                  <a:gd name="T58" fmla="*/ 0 w 384"/>
                  <a:gd name="T59" fmla="*/ 278 h 426"/>
                  <a:gd name="T60" fmla="*/ 2 w 384"/>
                  <a:gd name="T61" fmla="*/ 239 h 426"/>
                  <a:gd name="T62" fmla="*/ 22 w 384"/>
                  <a:gd name="T63" fmla="*/ 213 h 426"/>
                  <a:gd name="T64" fmla="*/ 22 w 384"/>
                  <a:gd name="T65" fmla="*/ 152 h 426"/>
                  <a:gd name="T66" fmla="*/ 40 w 384"/>
                  <a:gd name="T67" fmla="*/ 89 h 426"/>
                  <a:gd name="T68" fmla="*/ 83 w 384"/>
                  <a:gd name="T69" fmla="*/ 36 h 426"/>
                  <a:gd name="T70" fmla="*/ 152 w 384"/>
                  <a:gd name="T71" fmla="*/ 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4" h="426">
                    <a:moveTo>
                      <a:pt x="191" y="0"/>
                    </a:moveTo>
                    <a:lnTo>
                      <a:pt x="233" y="4"/>
                    </a:lnTo>
                    <a:lnTo>
                      <a:pt x="270" y="18"/>
                    </a:lnTo>
                    <a:lnTo>
                      <a:pt x="302" y="36"/>
                    </a:lnTo>
                    <a:lnTo>
                      <a:pt x="325" y="60"/>
                    </a:lnTo>
                    <a:lnTo>
                      <a:pt x="343" y="89"/>
                    </a:lnTo>
                    <a:lnTo>
                      <a:pt x="355" y="121"/>
                    </a:lnTo>
                    <a:lnTo>
                      <a:pt x="361" y="152"/>
                    </a:lnTo>
                    <a:lnTo>
                      <a:pt x="363" y="184"/>
                    </a:lnTo>
                    <a:lnTo>
                      <a:pt x="361" y="213"/>
                    </a:lnTo>
                    <a:lnTo>
                      <a:pt x="374" y="223"/>
                    </a:lnTo>
                    <a:lnTo>
                      <a:pt x="380" y="239"/>
                    </a:lnTo>
                    <a:lnTo>
                      <a:pt x="384" y="259"/>
                    </a:lnTo>
                    <a:lnTo>
                      <a:pt x="382" y="278"/>
                    </a:lnTo>
                    <a:lnTo>
                      <a:pt x="376" y="302"/>
                    </a:lnTo>
                    <a:lnTo>
                      <a:pt x="365" y="314"/>
                    </a:lnTo>
                    <a:lnTo>
                      <a:pt x="349" y="320"/>
                    </a:lnTo>
                    <a:lnTo>
                      <a:pt x="288" y="391"/>
                    </a:lnTo>
                    <a:lnTo>
                      <a:pt x="288" y="394"/>
                    </a:lnTo>
                    <a:lnTo>
                      <a:pt x="286" y="398"/>
                    </a:lnTo>
                    <a:lnTo>
                      <a:pt x="258" y="424"/>
                    </a:lnTo>
                    <a:lnTo>
                      <a:pt x="254" y="426"/>
                    </a:lnTo>
                    <a:lnTo>
                      <a:pt x="250" y="426"/>
                    </a:lnTo>
                    <a:lnTo>
                      <a:pt x="246" y="424"/>
                    </a:lnTo>
                    <a:lnTo>
                      <a:pt x="241" y="418"/>
                    </a:lnTo>
                    <a:lnTo>
                      <a:pt x="239" y="414"/>
                    </a:lnTo>
                    <a:lnTo>
                      <a:pt x="239" y="410"/>
                    </a:lnTo>
                    <a:lnTo>
                      <a:pt x="243" y="406"/>
                    </a:lnTo>
                    <a:lnTo>
                      <a:pt x="268" y="381"/>
                    </a:lnTo>
                    <a:lnTo>
                      <a:pt x="272" y="379"/>
                    </a:lnTo>
                    <a:lnTo>
                      <a:pt x="276" y="379"/>
                    </a:lnTo>
                    <a:lnTo>
                      <a:pt x="280" y="381"/>
                    </a:lnTo>
                    <a:lnTo>
                      <a:pt x="333" y="320"/>
                    </a:lnTo>
                    <a:lnTo>
                      <a:pt x="331" y="320"/>
                    </a:lnTo>
                    <a:lnTo>
                      <a:pt x="349" y="209"/>
                    </a:lnTo>
                    <a:lnTo>
                      <a:pt x="349" y="209"/>
                    </a:lnTo>
                    <a:lnTo>
                      <a:pt x="351" y="182"/>
                    </a:lnTo>
                    <a:lnTo>
                      <a:pt x="349" y="152"/>
                    </a:lnTo>
                    <a:lnTo>
                      <a:pt x="343" y="123"/>
                    </a:lnTo>
                    <a:lnTo>
                      <a:pt x="333" y="93"/>
                    </a:lnTo>
                    <a:lnTo>
                      <a:pt x="315" y="67"/>
                    </a:lnTo>
                    <a:lnTo>
                      <a:pt x="294" y="46"/>
                    </a:lnTo>
                    <a:lnTo>
                      <a:pt x="266" y="28"/>
                    </a:lnTo>
                    <a:lnTo>
                      <a:pt x="231" y="16"/>
                    </a:lnTo>
                    <a:lnTo>
                      <a:pt x="191" y="12"/>
                    </a:lnTo>
                    <a:lnTo>
                      <a:pt x="154" y="16"/>
                    </a:lnTo>
                    <a:lnTo>
                      <a:pt x="120" y="28"/>
                    </a:lnTo>
                    <a:lnTo>
                      <a:pt x="89" y="46"/>
                    </a:lnTo>
                    <a:lnTo>
                      <a:pt x="67" y="67"/>
                    </a:lnTo>
                    <a:lnTo>
                      <a:pt x="52" y="93"/>
                    </a:lnTo>
                    <a:lnTo>
                      <a:pt x="42" y="123"/>
                    </a:lnTo>
                    <a:lnTo>
                      <a:pt x="36" y="152"/>
                    </a:lnTo>
                    <a:lnTo>
                      <a:pt x="34" y="182"/>
                    </a:lnTo>
                    <a:lnTo>
                      <a:pt x="34" y="209"/>
                    </a:lnTo>
                    <a:lnTo>
                      <a:pt x="34" y="209"/>
                    </a:lnTo>
                    <a:lnTo>
                      <a:pt x="52" y="320"/>
                    </a:lnTo>
                    <a:lnTo>
                      <a:pt x="32" y="320"/>
                    </a:lnTo>
                    <a:lnTo>
                      <a:pt x="16" y="314"/>
                    </a:lnTo>
                    <a:lnTo>
                      <a:pt x="6" y="300"/>
                    </a:lnTo>
                    <a:lnTo>
                      <a:pt x="0" y="278"/>
                    </a:lnTo>
                    <a:lnTo>
                      <a:pt x="0" y="259"/>
                    </a:lnTo>
                    <a:lnTo>
                      <a:pt x="2" y="239"/>
                    </a:lnTo>
                    <a:lnTo>
                      <a:pt x="10" y="223"/>
                    </a:lnTo>
                    <a:lnTo>
                      <a:pt x="22" y="213"/>
                    </a:lnTo>
                    <a:lnTo>
                      <a:pt x="20" y="184"/>
                    </a:lnTo>
                    <a:lnTo>
                      <a:pt x="22" y="152"/>
                    </a:lnTo>
                    <a:lnTo>
                      <a:pt x="28" y="121"/>
                    </a:lnTo>
                    <a:lnTo>
                      <a:pt x="40" y="89"/>
                    </a:lnTo>
                    <a:lnTo>
                      <a:pt x="58" y="60"/>
                    </a:lnTo>
                    <a:lnTo>
                      <a:pt x="83" y="36"/>
                    </a:lnTo>
                    <a:lnTo>
                      <a:pt x="115" y="18"/>
                    </a:lnTo>
                    <a:lnTo>
                      <a:pt x="152" y="4"/>
                    </a:lnTo>
                    <a:lnTo>
                      <a:pt x="191"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grpSp>
        <p:nvGrpSpPr>
          <p:cNvPr id="29" name="Group 28">
            <a:extLst>
              <a:ext uri="{FF2B5EF4-FFF2-40B4-BE49-F238E27FC236}">
                <a16:creationId xmlns:a16="http://schemas.microsoft.com/office/drawing/2014/main" id="{D3CD4161-965C-4BB9-84BA-9F621190490F}"/>
              </a:ext>
            </a:extLst>
          </p:cNvPr>
          <p:cNvGrpSpPr/>
          <p:nvPr/>
        </p:nvGrpSpPr>
        <p:grpSpPr>
          <a:xfrm>
            <a:off x="1053949" y="3555789"/>
            <a:ext cx="555420" cy="549320"/>
            <a:chOff x="7771092" y="4169735"/>
            <a:chExt cx="875142" cy="786170"/>
          </a:xfrm>
        </p:grpSpPr>
        <p:sp>
          <p:nvSpPr>
            <p:cNvPr id="30" name="Rectangle 29">
              <a:extLst>
                <a:ext uri="{FF2B5EF4-FFF2-40B4-BE49-F238E27FC236}">
                  <a16:creationId xmlns:a16="http://schemas.microsoft.com/office/drawing/2014/main" id="{55E6F043-CED2-4B94-95CD-21DFD2D6E77E}"/>
                </a:ext>
              </a:extLst>
            </p:cNvPr>
            <p:cNvSpPr/>
            <p:nvPr/>
          </p:nvSpPr>
          <p:spPr bwMode="auto">
            <a:xfrm>
              <a:off x="7771092" y="4169735"/>
              <a:ext cx="875142" cy="786170"/>
            </a:xfrm>
            <a:prstGeom prst="rect">
              <a:avLst/>
            </a:prstGeom>
            <a:solidFill>
              <a:schemeClr val="accent5">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 name="Group 20">
              <a:extLst>
                <a:ext uri="{FF2B5EF4-FFF2-40B4-BE49-F238E27FC236}">
                  <a16:creationId xmlns:a16="http://schemas.microsoft.com/office/drawing/2014/main" id="{A5EB98D0-4A59-4632-B149-B37B6028C1F8}"/>
                </a:ext>
              </a:extLst>
            </p:cNvPr>
            <p:cNvGrpSpPr>
              <a:grpSpLocks noChangeAspect="1"/>
            </p:cNvGrpSpPr>
            <p:nvPr/>
          </p:nvGrpSpPr>
          <p:grpSpPr bwMode="auto">
            <a:xfrm>
              <a:off x="7885262" y="4290522"/>
              <a:ext cx="636599" cy="557250"/>
              <a:chOff x="3764" y="3313"/>
              <a:chExt cx="353" cy="309"/>
            </a:xfrm>
          </p:grpSpPr>
          <p:sp>
            <p:nvSpPr>
              <p:cNvPr id="32" name="Freeform 21">
                <a:extLst>
                  <a:ext uri="{FF2B5EF4-FFF2-40B4-BE49-F238E27FC236}">
                    <a16:creationId xmlns:a16="http://schemas.microsoft.com/office/drawing/2014/main" id="{7A513C0E-75FB-494F-A20D-A54323ACBF31}"/>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Freeform 22">
                <a:extLst>
                  <a:ext uri="{FF2B5EF4-FFF2-40B4-BE49-F238E27FC236}">
                    <a16:creationId xmlns:a16="http://schemas.microsoft.com/office/drawing/2014/main" id="{B75B1C48-D6FF-411F-B977-DF6693F59EBD}"/>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Freeform 23">
                <a:extLst>
                  <a:ext uri="{FF2B5EF4-FFF2-40B4-BE49-F238E27FC236}">
                    <a16:creationId xmlns:a16="http://schemas.microsoft.com/office/drawing/2014/main" id="{6300013C-2D87-4025-B8D3-6ADC7C427A86}"/>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 name="Freeform 24">
                <a:extLst>
                  <a:ext uri="{FF2B5EF4-FFF2-40B4-BE49-F238E27FC236}">
                    <a16:creationId xmlns:a16="http://schemas.microsoft.com/office/drawing/2014/main" id="{B3CB9B63-2BB2-41F0-AC63-60722FDA9485}"/>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Freeform 25">
                <a:extLst>
                  <a:ext uri="{FF2B5EF4-FFF2-40B4-BE49-F238E27FC236}">
                    <a16:creationId xmlns:a16="http://schemas.microsoft.com/office/drawing/2014/main" id="{2DF1DBA0-293E-4FC4-93F6-1EAF796487E3}"/>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26">
                <a:extLst>
                  <a:ext uri="{FF2B5EF4-FFF2-40B4-BE49-F238E27FC236}">
                    <a16:creationId xmlns:a16="http://schemas.microsoft.com/office/drawing/2014/main" id="{B40DF091-19EA-4FAD-A429-04F44682F6E8}"/>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27">
                <a:extLst>
                  <a:ext uri="{FF2B5EF4-FFF2-40B4-BE49-F238E27FC236}">
                    <a16:creationId xmlns:a16="http://schemas.microsoft.com/office/drawing/2014/main" id="{701C2D6D-5E2D-4219-9396-B985D88BDC32}"/>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28">
                <a:extLst>
                  <a:ext uri="{FF2B5EF4-FFF2-40B4-BE49-F238E27FC236}">
                    <a16:creationId xmlns:a16="http://schemas.microsoft.com/office/drawing/2014/main" id="{00705550-03E9-4622-B2FF-6E9F0AF56AD1}"/>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29">
                <a:extLst>
                  <a:ext uri="{FF2B5EF4-FFF2-40B4-BE49-F238E27FC236}">
                    <a16:creationId xmlns:a16="http://schemas.microsoft.com/office/drawing/2014/main" id="{AF244329-C509-4ECC-974D-D4D62C712A53}"/>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1" name="Freeform 30">
                <a:extLst>
                  <a:ext uri="{FF2B5EF4-FFF2-40B4-BE49-F238E27FC236}">
                    <a16:creationId xmlns:a16="http://schemas.microsoft.com/office/drawing/2014/main" id="{CEDFDE19-11FB-48B3-8EA0-B30E219AF5E5}"/>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2" name="Freeform 31">
                <a:extLst>
                  <a:ext uri="{FF2B5EF4-FFF2-40B4-BE49-F238E27FC236}">
                    <a16:creationId xmlns:a16="http://schemas.microsoft.com/office/drawing/2014/main" id="{26D4F1CF-F2A6-45B6-97F6-C34391DB04E4}"/>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3" name="Freeform 32">
                <a:extLst>
                  <a:ext uri="{FF2B5EF4-FFF2-40B4-BE49-F238E27FC236}">
                    <a16:creationId xmlns:a16="http://schemas.microsoft.com/office/drawing/2014/main" id="{E203DC34-9EA4-4716-8386-A70798B6D69B}"/>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Freeform 33">
                <a:extLst>
                  <a:ext uri="{FF2B5EF4-FFF2-40B4-BE49-F238E27FC236}">
                    <a16:creationId xmlns:a16="http://schemas.microsoft.com/office/drawing/2014/main" id="{31E55BFA-152F-4700-9B7C-94D8EA7A335E}"/>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5" name="Freeform 34">
                <a:extLst>
                  <a:ext uri="{FF2B5EF4-FFF2-40B4-BE49-F238E27FC236}">
                    <a16:creationId xmlns:a16="http://schemas.microsoft.com/office/drawing/2014/main" id="{FC76AF30-4BAD-4838-BE0C-E80A5FCD2FE2}"/>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6" name="Freeform 35">
                <a:extLst>
                  <a:ext uri="{FF2B5EF4-FFF2-40B4-BE49-F238E27FC236}">
                    <a16:creationId xmlns:a16="http://schemas.microsoft.com/office/drawing/2014/main" id="{30B16EEA-58A7-4C05-AF3F-6451C764F578}"/>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7" name="Freeform 36">
                <a:extLst>
                  <a:ext uri="{FF2B5EF4-FFF2-40B4-BE49-F238E27FC236}">
                    <a16:creationId xmlns:a16="http://schemas.microsoft.com/office/drawing/2014/main" id="{25FD287F-1949-457B-BCB6-267221FE9574}"/>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8" name="Freeform 37">
                <a:extLst>
                  <a:ext uri="{FF2B5EF4-FFF2-40B4-BE49-F238E27FC236}">
                    <a16:creationId xmlns:a16="http://schemas.microsoft.com/office/drawing/2014/main" id="{18668241-E7A2-46D5-94EA-D68359C1A7EC}"/>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9" name="Freeform 38">
                <a:extLst>
                  <a:ext uri="{FF2B5EF4-FFF2-40B4-BE49-F238E27FC236}">
                    <a16:creationId xmlns:a16="http://schemas.microsoft.com/office/drawing/2014/main" id="{8AB0299A-DC95-4712-9B22-7D30CF3D91D1}"/>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50" name="Group 49" descr="eye, visual">
            <a:extLst>
              <a:ext uri="{FF2B5EF4-FFF2-40B4-BE49-F238E27FC236}">
                <a16:creationId xmlns:a16="http://schemas.microsoft.com/office/drawing/2014/main" id="{09011B34-59CC-4BD8-93AA-4302BB9AEAD2}"/>
              </a:ext>
            </a:extLst>
          </p:cNvPr>
          <p:cNvGrpSpPr/>
          <p:nvPr/>
        </p:nvGrpSpPr>
        <p:grpSpPr>
          <a:xfrm>
            <a:off x="975500" y="2492600"/>
            <a:ext cx="716701" cy="422783"/>
            <a:chOff x="9125687" y="3118633"/>
            <a:chExt cx="502135" cy="275278"/>
          </a:xfrm>
        </p:grpSpPr>
        <p:sp>
          <p:nvSpPr>
            <p:cNvPr id="51" name="Freeform 5">
              <a:extLst>
                <a:ext uri="{FF2B5EF4-FFF2-40B4-BE49-F238E27FC236}">
                  <a16:creationId xmlns:a16="http://schemas.microsoft.com/office/drawing/2014/main" id="{86E963A1-5575-4EDD-9B09-B3081E4E8C18}"/>
                </a:ext>
              </a:extLst>
            </p:cNvPr>
            <p:cNvSpPr>
              <a:spLocks/>
            </p:cNvSpPr>
            <p:nvPr/>
          </p:nvSpPr>
          <p:spPr bwMode="auto">
            <a:xfrm>
              <a:off x="9125687" y="3118633"/>
              <a:ext cx="502135" cy="275278"/>
            </a:xfrm>
            <a:custGeom>
              <a:avLst/>
              <a:gdLst>
                <a:gd name="T0" fmla="*/ 249 w 250"/>
                <a:gd name="T1" fmla="*/ 66 h 136"/>
                <a:gd name="T2" fmla="*/ 199 w 250"/>
                <a:gd name="T3" fmla="*/ 22 h 136"/>
                <a:gd name="T4" fmla="*/ 124 w 250"/>
                <a:gd name="T5" fmla="*/ 0 h 136"/>
                <a:gd name="T6" fmla="*/ 50 w 250"/>
                <a:gd name="T7" fmla="*/ 22 h 136"/>
                <a:gd name="T8" fmla="*/ 0 w 250"/>
                <a:gd name="T9" fmla="*/ 66 h 136"/>
                <a:gd name="T10" fmla="*/ 1 w 250"/>
                <a:gd name="T11" fmla="*/ 70 h 136"/>
                <a:gd name="T12" fmla="*/ 50 w 250"/>
                <a:gd name="T13" fmla="*/ 113 h 136"/>
                <a:gd name="T14" fmla="*/ 125 w 250"/>
                <a:gd name="T15" fmla="*/ 136 h 136"/>
                <a:gd name="T16" fmla="*/ 203 w 250"/>
                <a:gd name="T17" fmla="*/ 112 h 136"/>
                <a:gd name="T18" fmla="*/ 249 w 250"/>
                <a:gd name="T19" fmla="*/ 70 h 136"/>
                <a:gd name="T20" fmla="*/ 249 w 250"/>
                <a:gd name="T21" fmla="*/ 6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136">
                  <a:moveTo>
                    <a:pt x="249" y="66"/>
                  </a:moveTo>
                  <a:cubicBezTo>
                    <a:pt x="236" y="50"/>
                    <a:pt x="221" y="36"/>
                    <a:pt x="199" y="22"/>
                  </a:cubicBezTo>
                  <a:cubicBezTo>
                    <a:pt x="174" y="7"/>
                    <a:pt x="150" y="0"/>
                    <a:pt x="124" y="0"/>
                  </a:cubicBezTo>
                  <a:cubicBezTo>
                    <a:pt x="95" y="0"/>
                    <a:pt x="76" y="8"/>
                    <a:pt x="50" y="22"/>
                  </a:cubicBezTo>
                  <a:cubicBezTo>
                    <a:pt x="30" y="34"/>
                    <a:pt x="12" y="50"/>
                    <a:pt x="0" y="66"/>
                  </a:cubicBezTo>
                  <a:cubicBezTo>
                    <a:pt x="0" y="67"/>
                    <a:pt x="0" y="69"/>
                    <a:pt x="1" y="70"/>
                  </a:cubicBezTo>
                  <a:cubicBezTo>
                    <a:pt x="14" y="89"/>
                    <a:pt x="26" y="98"/>
                    <a:pt x="50" y="113"/>
                  </a:cubicBezTo>
                  <a:cubicBezTo>
                    <a:pt x="76" y="128"/>
                    <a:pt x="101" y="136"/>
                    <a:pt x="125" y="136"/>
                  </a:cubicBezTo>
                  <a:cubicBezTo>
                    <a:pt x="152" y="136"/>
                    <a:pt x="178" y="128"/>
                    <a:pt x="203" y="112"/>
                  </a:cubicBezTo>
                  <a:cubicBezTo>
                    <a:pt x="222" y="100"/>
                    <a:pt x="238" y="86"/>
                    <a:pt x="249" y="70"/>
                  </a:cubicBezTo>
                  <a:cubicBezTo>
                    <a:pt x="250" y="70"/>
                    <a:pt x="250" y="67"/>
                    <a:pt x="249" y="6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2" name="Oval 6">
              <a:extLst>
                <a:ext uri="{FF2B5EF4-FFF2-40B4-BE49-F238E27FC236}">
                  <a16:creationId xmlns:a16="http://schemas.microsoft.com/office/drawing/2014/main" id="{2EB5CBCF-0745-4175-997B-B40C7191BE50}"/>
                </a:ext>
              </a:extLst>
            </p:cNvPr>
            <p:cNvSpPr>
              <a:spLocks noChangeArrowheads="1"/>
            </p:cNvSpPr>
            <p:nvPr/>
          </p:nvSpPr>
          <p:spPr bwMode="auto">
            <a:xfrm>
              <a:off x="9259250" y="3133334"/>
              <a:ext cx="235009" cy="237380"/>
            </a:xfrm>
            <a:prstGeom prst="ellipse">
              <a:avLst/>
            </a:prstGeom>
            <a:solidFill>
              <a:schemeClr val="accent5">
                <a:lumMod val="60000"/>
                <a:lumOff val="40000"/>
              </a:schemeClr>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3" name="Oval 6">
              <a:extLst>
                <a:ext uri="{FF2B5EF4-FFF2-40B4-BE49-F238E27FC236}">
                  <a16:creationId xmlns:a16="http://schemas.microsoft.com/office/drawing/2014/main" id="{956460F8-AB9E-455F-8EAC-6A9D65FBEFF7}"/>
                </a:ext>
              </a:extLst>
            </p:cNvPr>
            <p:cNvSpPr>
              <a:spLocks noChangeArrowheads="1"/>
            </p:cNvSpPr>
            <p:nvPr/>
          </p:nvSpPr>
          <p:spPr bwMode="auto">
            <a:xfrm>
              <a:off x="9334698" y="3209543"/>
              <a:ext cx="84114" cy="8496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1FAEA670-2FB1-4BC6-81FD-4E0F38C64253}"/>
              </a:ext>
            </a:extLst>
          </p:cNvPr>
          <p:cNvGrpSpPr/>
          <p:nvPr/>
        </p:nvGrpSpPr>
        <p:grpSpPr>
          <a:xfrm rot="2700000">
            <a:off x="1038936" y="1286822"/>
            <a:ext cx="589827" cy="588186"/>
            <a:chOff x="1349297" y="3122177"/>
            <a:chExt cx="1040782" cy="1040780"/>
          </a:xfrm>
          <a:solidFill>
            <a:schemeClr val="bg1"/>
          </a:solidFill>
        </p:grpSpPr>
        <p:sp>
          <p:nvSpPr>
            <p:cNvPr id="55" name="Freeform 35">
              <a:extLst>
                <a:ext uri="{FF2B5EF4-FFF2-40B4-BE49-F238E27FC236}">
                  <a16:creationId xmlns:a16="http://schemas.microsoft.com/office/drawing/2014/main" id="{04B69217-E6AD-4353-BEC4-5A0899F89896}"/>
                </a:ext>
              </a:extLst>
            </p:cNvPr>
            <p:cNvSpPr/>
            <p:nvPr/>
          </p:nvSpPr>
          <p:spPr bwMode="auto">
            <a:xfrm rot="5400000">
              <a:off x="2040673" y="3471748"/>
              <a:ext cx="356841" cy="341971"/>
            </a:xfrm>
            <a:custGeom>
              <a:avLst/>
              <a:gdLst>
                <a:gd name="connsiteX0" fmla="*/ 52258 w 356841"/>
                <a:gd name="connsiteY0" fmla="*/ 52258 h 341971"/>
                <a:gd name="connsiteX1" fmla="*/ 178420 w 356841"/>
                <a:gd name="connsiteY1" fmla="*/ 0 h 341971"/>
                <a:gd name="connsiteX2" fmla="*/ 178421 w 356841"/>
                <a:gd name="connsiteY2" fmla="*/ 1 h 341971"/>
                <a:gd name="connsiteX3" fmla="*/ 356841 w 356841"/>
                <a:gd name="connsiteY3" fmla="*/ 178421 h 341971"/>
                <a:gd name="connsiteX4" fmla="*/ 356841 w 356841"/>
                <a:gd name="connsiteY4" fmla="*/ 341971 h 341971"/>
                <a:gd name="connsiteX5" fmla="*/ 0 w 356841"/>
                <a:gd name="connsiteY5" fmla="*/ 341971 h 341971"/>
                <a:gd name="connsiteX6" fmla="*/ 0 w 356841"/>
                <a:gd name="connsiteY6" fmla="*/ 178420 h 341971"/>
                <a:gd name="connsiteX7" fmla="*/ 52258 w 356841"/>
                <a:gd name="connsiteY7" fmla="*/ 52258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841" h="341971">
                  <a:moveTo>
                    <a:pt x="52258" y="52258"/>
                  </a:moveTo>
                  <a:cubicBezTo>
                    <a:pt x="84546" y="19970"/>
                    <a:pt x="129151" y="-1"/>
                    <a:pt x="178420" y="0"/>
                  </a:cubicBezTo>
                  <a:lnTo>
                    <a:pt x="178421" y="1"/>
                  </a:lnTo>
                  <a:cubicBezTo>
                    <a:pt x="276959" y="1"/>
                    <a:pt x="356840" y="79882"/>
                    <a:pt x="356841" y="178421"/>
                  </a:cubicBezTo>
                  <a:lnTo>
                    <a:pt x="356841" y="341971"/>
                  </a:lnTo>
                  <a:lnTo>
                    <a:pt x="0" y="341971"/>
                  </a:lnTo>
                  <a:lnTo>
                    <a:pt x="0" y="178420"/>
                  </a:lnTo>
                  <a:cubicBezTo>
                    <a:pt x="0" y="129150"/>
                    <a:pt x="19971" y="84545"/>
                    <a:pt x="52258" y="52258"/>
                  </a:cubicBez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6" name="Freeform 36">
              <a:extLst>
                <a:ext uri="{FF2B5EF4-FFF2-40B4-BE49-F238E27FC236}">
                  <a16:creationId xmlns:a16="http://schemas.microsoft.com/office/drawing/2014/main" id="{9554B7F9-FDED-4392-AD63-BC9480D28790}"/>
                </a:ext>
              </a:extLst>
            </p:cNvPr>
            <p:cNvSpPr/>
            <p:nvPr/>
          </p:nvSpPr>
          <p:spPr bwMode="auto">
            <a:xfrm rot="5400000">
              <a:off x="1341863" y="3471747"/>
              <a:ext cx="356840" cy="341971"/>
            </a:xfrm>
            <a:custGeom>
              <a:avLst/>
              <a:gdLst>
                <a:gd name="connsiteX0" fmla="*/ 0 w 356840"/>
                <a:gd name="connsiteY0" fmla="*/ 0 h 341971"/>
                <a:gd name="connsiteX1" fmla="*/ 356840 w 356840"/>
                <a:gd name="connsiteY1" fmla="*/ 1 h 341971"/>
                <a:gd name="connsiteX2" fmla="*/ 356840 w 356840"/>
                <a:gd name="connsiteY2" fmla="*/ 163551 h 341971"/>
                <a:gd name="connsiteX3" fmla="*/ 178420 w 356840"/>
                <a:gd name="connsiteY3" fmla="*/ 341971 h 341971"/>
                <a:gd name="connsiteX4" fmla="*/ 178420 w 356840"/>
                <a:gd name="connsiteY4" fmla="*/ 341970 h 341971"/>
                <a:gd name="connsiteX5" fmla="*/ 0 w 356840"/>
                <a:gd name="connsiteY5" fmla="*/ 163550 h 341971"/>
                <a:gd name="connsiteX6" fmla="*/ 0 w 356840"/>
                <a:gd name="connsiteY6" fmla="*/ 0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840" h="341971">
                  <a:moveTo>
                    <a:pt x="0" y="0"/>
                  </a:moveTo>
                  <a:lnTo>
                    <a:pt x="356840" y="1"/>
                  </a:lnTo>
                  <a:lnTo>
                    <a:pt x="356840" y="163551"/>
                  </a:lnTo>
                  <a:cubicBezTo>
                    <a:pt x="356840" y="262089"/>
                    <a:pt x="276959" y="341970"/>
                    <a:pt x="178420" y="341971"/>
                  </a:cubicBezTo>
                  <a:lnTo>
                    <a:pt x="178420" y="341970"/>
                  </a:lnTo>
                  <a:cubicBezTo>
                    <a:pt x="79882" y="341970"/>
                    <a:pt x="1" y="262089"/>
                    <a:pt x="0" y="163550"/>
                  </a:cubicBezTo>
                  <a:lnTo>
                    <a:pt x="0" y="0"/>
                  </a:ln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7" name="Rounded Rectangle 37">
              <a:extLst>
                <a:ext uri="{FF2B5EF4-FFF2-40B4-BE49-F238E27FC236}">
                  <a16:creationId xmlns:a16="http://schemas.microsoft.com/office/drawing/2014/main" id="{BC841F56-17B8-402C-96EA-4263F6B510EF}"/>
                </a:ext>
              </a:extLst>
            </p:cNvPr>
            <p:cNvSpPr/>
            <p:nvPr/>
          </p:nvSpPr>
          <p:spPr bwMode="auto">
            <a:xfrm rot="5400000">
              <a:off x="1349130" y="3464147"/>
              <a:ext cx="1040780" cy="356839"/>
            </a:xfrm>
            <a:prstGeom prst="roundRect">
              <a:avLst>
                <a:gd name="adj" fmla="val 50000"/>
              </a:avLst>
            </a:prstGeom>
            <a:solidFill>
              <a:schemeClr val="accent4"/>
            </a:solid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58" name="Group 57">
              <a:extLst>
                <a:ext uri="{FF2B5EF4-FFF2-40B4-BE49-F238E27FC236}">
                  <a16:creationId xmlns:a16="http://schemas.microsoft.com/office/drawing/2014/main" id="{FD4EA7E4-8F50-4AAC-AFCC-CDC010B0B047}"/>
                </a:ext>
              </a:extLst>
            </p:cNvPr>
            <p:cNvGrpSpPr/>
            <p:nvPr/>
          </p:nvGrpSpPr>
          <p:grpSpPr>
            <a:xfrm>
              <a:off x="1940029" y="3517313"/>
              <a:ext cx="45720" cy="217170"/>
              <a:chOff x="1859166" y="3501176"/>
              <a:chExt cx="45720" cy="217170"/>
            </a:xfrm>
            <a:grpFill/>
          </p:grpSpPr>
          <p:sp>
            <p:nvSpPr>
              <p:cNvPr id="67" name="Oval 66">
                <a:extLst>
                  <a:ext uri="{FF2B5EF4-FFF2-40B4-BE49-F238E27FC236}">
                    <a16:creationId xmlns:a16="http://schemas.microsoft.com/office/drawing/2014/main" id="{B2C9A82A-BEA0-430B-89A4-4887770DEA1D}"/>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8" name="Oval 67">
                <a:extLst>
                  <a:ext uri="{FF2B5EF4-FFF2-40B4-BE49-F238E27FC236}">
                    <a16:creationId xmlns:a16="http://schemas.microsoft.com/office/drawing/2014/main" id="{8ACB5084-4B07-4287-A2AB-CF47A198BE5B}"/>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9" name="Oval 68">
                <a:extLst>
                  <a:ext uri="{FF2B5EF4-FFF2-40B4-BE49-F238E27FC236}">
                    <a16:creationId xmlns:a16="http://schemas.microsoft.com/office/drawing/2014/main" id="{95B5BBFA-E1B7-4C59-ADFA-2B877DE1022E}"/>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59" name="Group 58">
              <a:extLst>
                <a:ext uri="{FF2B5EF4-FFF2-40B4-BE49-F238E27FC236}">
                  <a16:creationId xmlns:a16="http://schemas.microsoft.com/office/drawing/2014/main" id="{FE0E5331-A9B4-4EC4-BE4B-817CA10F7F49}"/>
                </a:ext>
              </a:extLst>
            </p:cNvPr>
            <p:cNvGrpSpPr/>
            <p:nvPr/>
          </p:nvGrpSpPr>
          <p:grpSpPr>
            <a:xfrm>
              <a:off x="1847981" y="3517313"/>
              <a:ext cx="45720" cy="217170"/>
              <a:chOff x="1859166" y="3501176"/>
              <a:chExt cx="45720" cy="217170"/>
            </a:xfrm>
            <a:grpFill/>
          </p:grpSpPr>
          <p:sp>
            <p:nvSpPr>
              <p:cNvPr id="64" name="Oval 63">
                <a:extLst>
                  <a:ext uri="{FF2B5EF4-FFF2-40B4-BE49-F238E27FC236}">
                    <a16:creationId xmlns:a16="http://schemas.microsoft.com/office/drawing/2014/main" id="{F26002EF-77ED-4D6F-A8AE-211292DE60A3}"/>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5" name="Oval 64">
                <a:extLst>
                  <a:ext uri="{FF2B5EF4-FFF2-40B4-BE49-F238E27FC236}">
                    <a16:creationId xmlns:a16="http://schemas.microsoft.com/office/drawing/2014/main" id="{D07AB34C-5F0B-4B31-8A00-00B2AE847AA3}"/>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6" name="Oval 65">
                <a:extLst>
                  <a:ext uri="{FF2B5EF4-FFF2-40B4-BE49-F238E27FC236}">
                    <a16:creationId xmlns:a16="http://schemas.microsoft.com/office/drawing/2014/main" id="{88864808-5F77-4798-9B0A-C0786C86374D}"/>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60" name="Group 59">
              <a:extLst>
                <a:ext uri="{FF2B5EF4-FFF2-40B4-BE49-F238E27FC236}">
                  <a16:creationId xmlns:a16="http://schemas.microsoft.com/office/drawing/2014/main" id="{2E43EC71-8FCF-4A80-88D3-E3802244D287}"/>
                </a:ext>
              </a:extLst>
            </p:cNvPr>
            <p:cNvGrpSpPr/>
            <p:nvPr/>
          </p:nvGrpSpPr>
          <p:grpSpPr>
            <a:xfrm>
              <a:off x="1755933" y="3517313"/>
              <a:ext cx="45720" cy="217170"/>
              <a:chOff x="1859166" y="3501176"/>
              <a:chExt cx="45720" cy="217170"/>
            </a:xfrm>
            <a:grpFill/>
          </p:grpSpPr>
          <p:sp>
            <p:nvSpPr>
              <p:cNvPr id="61" name="Oval 60">
                <a:extLst>
                  <a:ext uri="{FF2B5EF4-FFF2-40B4-BE49-F238E27FC236}">
                    <a16:creationId xmlns:a16="http://schemas.microsoft.com/office/drawing/2014/main" id="{82E210A8-5C58-4ED8-B7FE-DF67C6258850}"/>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2" name="Oval 61">
                <a:extLst>
                  <a:ext uri="{FF2B5EF4-FFF2-40B4-BE49-F238E27FC236}">
                    <a16:creationId xmlns:a16="http://schemas.microsoft.com/office/drawing/2014/main" id="{805FB53E-F249-4758-A7D2-B69B454285CF}"/>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3" name="Oval 62">
                <a:extLst>
                  <a:ext uri="{FF2B5EF4-FFF2-40B4-BE49-F238E27FC236}">
                    <a16:creationId xmlns:a16="http://schemas.microsoft.com/office/drawing/2014/main" id="{E233C03C-2ED4-4524-B631-8147E76B4ADA}"/>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grpSp>
        <p:nvGrpSpPr>
          <p:cNvPr id="70" name="Group 69" descr="scale, elasticity">
            <a:extLst>
              <a:ext uri="{FF2B5EF4-FFF2-40B4-BE49-F238E27FC236}">
                <a16:creationId xmlns:a16="http://schemas.microsoft.com/office/drawing/2014/main" id="{D7EE364D-9066-4B91-97C1-0A591B2603B2}"/>
              </a:ext>
            </a:extLst>
          </p:cNvPr>
          <p:cNvGrpSpPr/>
          <p:nvPr/>
        </p:nvGrpSpPr>
        <p:grpSpPr>
          <a:xfrm>
            <a:off x="1047271" y="5876741"/>
            <a:ext cx="545551" cy="511192"/>
            <a:chOff x="690617" y="3992880"/>
            <a:chExt cx="367168" cy="365760"/>
          </a:xfrm>
        </p:grpSpPr>
        <p:sp>
          <p:nvSpPr>
            <p:cNvPr id="71" name="Freeform 330">
              <a:extLst>
                <a:ext uri="{FF2B5EF4-FFF2-40B4-BE49-F238E27FC236}">
                  <a16:creationId xmlns:a16="http://schemas.microsoft.com/office/drawing/2014/main" id="{DDBE03DA-03CC-4E44-89D2-A27B1A37DDEC}"/>
                </a:ext>
              </a:extLst>
            </p:cNvPr>
            <p:cNvSpPr>
              <a:spLocks noEditPoints="1"/>
            </p:cNvSpPr>
            <p:nvPr/>
          </p:nvSpPr>
          <p:spPr bwMode="auto">
            <a:xfrm>
              <a:off x="690617" y="3992880"/>
              <a:ext cx="367168" cy="365760"/>
            </a:xfrm>
            <a:custGeom>
              <a:avLst/>
              <a:gdLst>
                <a:gd name="T0" fmla="*/ 233 w 261"/>
                <a:gd name="T1" fmla="*/ 27 h 260"/>
                <a:gd name="T2" fmla="*/ 233 w 261"/>
                <a:gd name="T3" fmla="*/ 233 h 260"/>
                <a:gd name="T4" fmla="*/ 27 w 261"/>
                <a:gd name="T5" fmla="*/ 233 h 260"/>
                <a:gd name="T6" fmla="*/ 27 w 261"/>
                <a:gd name="T7" fmla="*/ 27 h 260"/>
                <a:gd name="T8" fmla="*/ 233 w 261"/>
                <a:gd name="T9" fmla="*/ 27 h 260"/>
                <a:gd name="T10" fmla="*/ 261 w 261"/>
                <a:gd name="T11" fmla="*/ 0 h 260"/>
                <a:gd name="T12" fmla="*/ 0 w 261"/>
                <a:gd name="T13" fmla="*/ 0 h 260"/>
                <a:gd name="T14" fmla="*/ 0 w 261"/>
                <a:gd name="T15" fmla="*/ 260 h 260"/>
                <a:gd name="T16" fmla="*/ 261 w 261"/>
                <a:gd name="T17" fmla="*/ 260 h 260"/>
                <a:gd name="T18" fmla="*/ 261 w 261"/>
                <a:gd name="T1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60">
                  <a:moveTo>
                    <a:pt x="233" y="27"/>
                  </a:moveTo>
                  <a:lnTo>
                    <a:pt x="233" y="233"/>
                  </a:lnTo>
                  <a:lnTo>
                    <a:pt x="27" y="233"/>
                  </a:lnTo>
                  <a:lnTo>
                    <a:pt x="27" y="27"/>
                  </a:lnTo>
                  <a:lnTo>
                    <a:pt x="233" y="27"/>
                  </a:lnTo>
                  <a:close/>
                  <a:moveTo>
                    <a:pt x="261" y="0"/>
                  </a:moveTo>
                  <a:lnTo>
                    <a:pt x="0" y="0"/>
                  </a:lnTo>
                  <a:lnTo>
                    <a:pt x="0" y="260"/>
                  </a:lnTo>
                  <a:lnTo>
                    <a:pt x="261" y="260"/>
                  </a:lnTo>
                  <a:lnTo>
                    <a:pt x="26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2" name="Rectangle 331">
              <a:extLst>
                <a:ext uri="{FF2B5EF4-FFF2-40B4-BE49-F238E27FC236}">
                  <a16:creationId xmlns:a16="http://schemas.microsoft.com/office/drawing/2014/main" id="{EE6D08ED-4A4B-42F3-A4F7-24F6C54CEBB7}"/>
                </a:ext>
              </a:extLst>
            </p:cNvPr>
            <p:cNvSpPr>
              <a:spLocks noChangeArrowheads="1"/>
            </p:cNvSpPr>
            <p:nvPr/>
          </p:nvSpPr>
          <p:spPr bwMode="auto">
            <a:xfrm>
              <a:off x="690617" y="4185607"/>
              <a:ext cx="173033" cy="17303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3" name="Freeform 332">
              <a:extLst>
                <a:ext uri="{FF2B5EF4-FFF2-40B4-BE49-F238E27FC236}">
                  <a16:creationId xmlns:a16="http://schemas.microsoft.com/office/drawing/2014/main" id="{C9DDD8B0-FC13-4DC4-9F4F-F9B0269F94ED}"/>
                </a:ext>
              </a:extLst>
            </p:cNvPr>
            <p:cNvSpPr>
              <a:spLocks/>
            </p:cNvSpPr>
            <p:nvPr/>
          </p:nvSpPr>
          <p:spPr bwMode="auto">
            <a:xfrm>
              <a:off x="922734" y="3992880"/>
              <a:ext cx="135050" cy="135050"/>
            </a:xfrm>
            <a:custGeom>
              <a:avLst/>
              <a:gdLst>
                <a:gd name="T0" fmla="*/ 0 w 96"/>
                <a:gd name="T1" fmla="*/ 0 h 96"/>
                <a:gd name="T2" fmla="*/ 0 w 96"/>
                <a:gd name="T3" fmla="*/ 27 h 96"/>
                <a:gd name="T4" fmla="*/ 68 w 96"/>
                <a:gd name="T5" fmla="*/ 27 h 96"/>
                <a:gd name="T6" fmla="*/ 68 w 96"/>
                <a:gd name="T7" fmla="*/ 96 h 96"/>
                <a:gd name="T8" fmla="*/ 96 w 96"/>
                <a:gd name="T9" fmla="*/ 96 h 96"/>
                <a:gd name="T10" fmla="*/ 96 w 96"/>
                <a:gd name="T11" fmla="*/ 0 h 96"/>
                <a:gd name="T12" fmla="*/ 0 w 96"/>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96" h="96">
                  <a:moveTo>
                    <a:pt x="0" y="0"/>
                  </a:moveTo>
                  <a:lnTo>
                    <a:pt x="0" y="27"/>
                  </a:lnTo>
                  <a:lnTo>
                    <a:pt x="68" y="27"/>
                  </a:lnTo>
                  <a:lnTo>
                    <a:pt x="68" y="96"/>
                  </a:lnTo>
                  <a:lnTo>
                    <a:pt x="96" y="96"/>
                  </a:lnTo>
                  <a:lnTo>
                    <a:pt x="96"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74" name="Graphic 261" descr="protect">
            <a:extLst>
              <a:ext uri="{FF2B5EF4-FFF2-40B4-BE49-F238E27FC236}">
                <a16:creationId xmlns:a16="http://schemas.microsoft.com/office/drawing/2014/main" id="{764C25DD-24C2-4F3F-B246-3E1FBD6A0E21}"/>
              </a:ext>
            </a:extLst>
          </p:cNvPr>
          <p:cNvGrpSpPr/>
          <p:nvPr/>
        </p:nvGrpSpPr>
        <p:grpSpPr>
          <a:xfrm>
            <a:off x="1053949" y="4717408"/>
            <a:ext cx="540987" cy="534502"/>
            <a:chOff x="10236634" y="4964871"/>
            <a:chExt cx="220903" cy="218255"/>
          </a:xfrm>
        </p:grpSpPr>
        <p:sp>
          <p:nvSpPr>
            <p:cNvPr id="75" name="Freeform: Shape 74">
              <a:extLst>
                <a:ext uri="{FF2B5EF4-FFF2-40B4-BE49-F238E27FC236}">
                  <a16:creationId xmlns:a16="http://schemas.microsoft.com/office/drawing/2014/main" id="{595993E6-034D-4750-BCA5-B35A0A67A16E}"/>
                </a:ext>
              </a:extLst>
            </p:cNvPr>
            <p:cNvSpPr/>
            <p:nvPr/>
          </p:nvSpPr>
          <p:spPr>
            <a:xfrm>
              <a:off x="10236634" y="5111093"/>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ED51A7C-A646-400C-9537-63C3176369E1}"/>
                </a:ext>
              </a:extLst>
            </p:cNvPr>
            <p:cNvSpPr/>
            <p:nvPr/>
          </p:nvSpPr>
          <p:spPr>
            <a:xfrm>
              <a:off x="10236634" y="508618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CC79CB1E-7835-436F-8C8A-0780760DB266}"/>
                </a:ext>
              </a:extLst>
            </p:cNvPr>
            <p:cNvSpPr/>
            <p:nvPr/>
          </p:nvSpPr>
          <p:spPr>
            <a:xfrm>
              <a:off x="10236634" y="506095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0DC365DC-49A6-4B5C-A3FF-A7D9FD5131FE}"/>
                </a:ext>
              </a:extLst>
            </p:cNvPr>
            <p:cNvSpPr/>
            <p:nvPr/>
          </p:nvSpPr>
          <p:spPr>
            <a:xfrm>
              <a:off x="10236634" y="5035234"/>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F794EBF4-48F0-40B9-B368-F50E8E4B4EDF}"/>
                </a:ext>
              </a:extLst>
            </p:cNvPr>
            <p:cNvSpPr/>
            <p:nvPr/>
          </p:nvSpPr>
          <p:spPr>
            <a:xfrm>
              <a:off x="10236634" y="5011542"/>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F413BEEA-313A-4850-9691-D797321923B7}"/>
                </a:ext>
              </a:extLst>
            </p:cNvPr>
            <p:cNvSpPr/>
            <p:nvPr/>
          </p:nvSpPr>
          <p:spPr>
            <a:xfrm>
              <a:off x="10236634" y="4986555"/>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922D729E-9793-4F66-AFF5-D3F93C78E329}"/>
                </a:ext>
              </a:extLst>
            </p:cNvPr>
            <p:cNvSpPr/>
            <p:nvPr/>
          </p:nvSpPr>
          <p:spPr>
            <a:xfrm>
              <a:off x="10236634" y="4964871"/>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0"/>
                    <a:pt x="219690" y="37954"/>
                  </a:cubicBezTo>
                  <a:cubicBezTo>
                    <a:pt x="219690" y="17987"/>
                    <a:pt x="170914" y="1801"/>
                    <a:pt x="110746" y="1801"/>
                  </a:cubicBezTo>
                  <a:cubicBezTo>
                    <a:pt x="50577" y="1801"/>
                    <a:pt x="1801" y="17987"/>
                    <a:pt x="1801" y="37954"/>
                  </a:cubicBezTo>
                  <a:cubicBezTo>
                    <a:pt x="1801" y="57920"/>
                    <a:pt x="50577" y="74106"/>
                    <a:pt x="110746" y="74106"/>
                  </a:cubicBezTo>
                  <a:close/>
                </a:path>
              </a:pathLst>
            </a:custGeom>
            <a:solidFill>
              <a:srgbClr val="163E6A"/>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82" name="Graphic 291" descr="gear, wrench, engineer">
            <a:extLst>
              <a:ext uri="{FF2B5EF4-FFF2-40B4-BE49-F238E27FC236}">
                <a16:creationId xmlns:a16="http://schemas.microsoft.com/office/drawing/2014/main" id="{13E7CC8C-B86B-46A5-9F5A-DBD5C10DA822}"/>
              </a:ext>
            </a:extLst>
          </p:cNvPr>
          <p:cNvGrpSpPr/>
          <p:nvPr/>
        </p:nvGrpSpPr>
        <p:grpSpPr>
          <a:xfrm>
            <a:off x="6652522" y="3555789"/>
            <a:ext cx="555420" cy="549320"/>
            <a:chOff x="3513079" y="2994448"/>
            <a:chExt cx="498751" cy="498751"/>
          </a:xfrm>
        </p:grpSpPr>
        <p:sp>
          <p:nvSpPr>
            <p:cNvPr id="83" name="Freeform: Shape 82">
              <a:extLst>
                <a:ext uri="{FF2B5EF4-FFF2-40B4-BE49-F238E27FC236}">
                  <a16:creationId xmlns:a16="http://schemas.microsoft.com/office/drawing/2014/main" id="{21093A60-C2EB-42C0-B04C-FB116CC3DB97}"/>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163E6A"/>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0727B711-3796-4BB8-8C01-07674CF1542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pic>
        <p:nvPicPr>
          <p:cNvPr id="86" name="Graphic 85" descr="Checkmark">
            <a:extLst>
              <a:ext uri="{FF2B5EF4-FFF2-40B4-BE49-F238E27FC236}">
                <a16:creationId xmlns:a16="http://schemas.microsoft.com/office/drawing/2014/main" id="{E4BC7AAB-049F-41D6-929D-62BBBB7679F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23119" y="2288664"/>
            <a:ext cx="723764" cy="723764"/>
          </a:xfrm>
          <a:prstGeom prst="rect">
            <a:avLst/>
          </a:prstGeom>
        </p:spPr>
      </p:pic>
      <p:pic>
        <p:nvPicPr>
          <p:cNvPr id="87" name="Graphic 86" descr="Checkmark">
            <a:extLst>
              <a:ext uri="{FF2B5EF4-FFF2-40B4-BE49-F238E27FC236}">
                <a16:creationId xmlns:a16="http://schemas.microsoft.com/office/drawing/2014/main" id="{2AF80C12-AF39-4D6D-84A0-8D0A97AD644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01628" y="3379020"/>
            <a:ext cx="723764" cy="723764"/>
          </a:xfrm>
          <a:prstGeom prst="rect">
            <a:avLst/>
          </a:prstGeom>
        </p:spPr>
      </p:pic>
      <p:pic>
        <p:nvPicPr>
          <p:cNvPr id="88" name="Graphic 87" descr="Checkmark">
            <a:extLst>
              <a:ext uri="{FF2B5EF4-FFF2-40B4-BE49-F238E27FC236}">
                <a16:creationId xmlns:a16="http://schemas.microsoft.com/office/drawing/2014/main" id="{360369ED-4FCA-4CBC-82D0-05EC60EC6E4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23119" y="1210204"/>
            <a:ext cx="723764" cy="723764"/>
          </a:xfrm>
          <a:prstGeom prst="rect">
            <a:avLst/>
          </a:prstGeom>
        </p:spPr>
      </p:pic>
      <p:pic>
        <p:nvPicPr>
          <p:cNvPr id="89" name="Graphic 88" descr="Checkmark">
            <a:extLst>
              <a:ext uri="{FF2B5EF4-FFF2-40B4-BE49-F238E27FC236}">
                <a16:creationId xmlns:a16="http://schemas.microsoft.com/office/drawing/2014/main" id="{9978FAA6-9972-46A4-99EC-909506CD4C3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83844" y="1170727"/>
            <a:ext cx="723764" cy="723764"/>
          </a:xfrm>
          <a:prstGeom prst="rect">
            <a:avLst/>
          </a:prstGeom>
        </p:spPr>
      </p:pic>
      <p:pic>
        <p:nvPicPr>
          <p:cNvPr id="90" name="Graphic 89" descr="Checkmark">
            <a:extLst>
              <a:ext uri="{FF2B5EF4-FFF2-40B4-BE49-F238E27FC236}">
                <a16:creationId xmlns:a16="http://schemas.microsoft.com/office/drawing/2014/main" id="{A92EE53D-5057-44AE-A6DB-B7BDEAB9F93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78726" y="2300881"/>
            <a:ext cx="723764" cy="723764"/>
          </a:xfrm>
          <a:prstGeom prst="rect">
            <a:avLst/>
          </a:prstGeom>
        </p:spPr>
      </p:pic>
      <p:pic>
        <p:nvPicPr>
          <p:cNvPr id="91" name="Graphic 90" descr="Checkmark">
            <a:extLst>
              <a:ext uri="{FF2B5EF4-FFF2-40B4-BE49-F238E27FC236}">
                <a16:creationId xmlns:a16="http://schemas.microsoft.com/office/drawing/2014/main" id="{A6BCBB5A-4018-4F0A-912B-05200E23505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65138" y="3459129"/>
            <a:ext cx="723764" cy="723764"/>
          </a:xfrm>
          <a:prstGeom prst="rect">
            <a:avLst/>
          </a:prstGeom>
        </p:spPr>
      </p:pic>
      <p:pic>
        <p:nvPicPr>
          <p:cNvPr id="93" name="Graphic 92" descr="Checkmark">
            <a:extLst>
              <a:ext uri="{FF2B5EF4-FFF2-40B4-BE49-F238E27FC236}">
                <a16:creationId xmlns:a16="http://schemas.microsoft.com/office/drawing/2014/main" id="{EBB15988-93CC-4D38-9595-5AA2363E9C5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467117" y="4548032"/>
            <a:ext cx="723764" cy="723764"/>
          </a:xfrm>
          <a:prstGeom prst="rect">
            <a:avLst/>
          </a:prstGeom>
        </p:spPr>
      </p:pic>
      <p:pic>
        <p:nvPicPr>
          <p:cNvPr id="94" name="Graphic 93" descr="Checkmark">
            <a:extLst>
              <a:ext uri="{FF2B5EF4-FFF2-40B4-BE49-F238E27FC236}">
                <a16:creationId xmlns:a16="http://schemas.microsoft.com/office/drawing/2014/main" id="{F4714C55-5775-4B69-96B9-E4D16A78B33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23119" y="5703607"/>
            <a:ext cx="723764" cy="723764"/>
          </a:xfrm>
          <a:prstGeom prst="rect">
            <a:avLst/>
          </a:prstGeom>
        </p:spPr>
      </p:pic>
      <p:sp>
        <p:nvSpPr>
          <p:cNvPr id="7" name="Rectangle: Rounded Corners 6">
            <a:extLst>
              <a:ext uri="{FF2B5EF4-FFF2-40B4-BE49-F238E27FC236}">
                <a16:creationId xmlns:a16="http://schemas.microsoft.com/office/drawing/2014/main" id="{FE52DFDB-E132-4BB0-912D-7BC75A9DCBED}"/>
              </a:ext>
            </a:extLst>
          </p:cNvPr>
          <p:cNvSpPr/>
          <p:nvPr/>
        </p:nvSpPr>
        <p:spPr bwMode="auto">
          <a:xfrm>
            <a:off x="5800173" y="214555"/>
            <a:ext cx="2275048" cy="656378"/>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E6FF"/>
                </a:solidFill>
                <a:effectLst/>
                <a:uLnTx/>
                <a:uFillTx/>
                <a:latin typeface="Segoe UI"/>
                <a:ea typeface="Segoe UI" pitchFamily="34" charset="0"/>
                <a:cs typeface="Segoe UI" pitchFamily="34" charset="0"/>
              </a:rPr>
              <a:t>configurable</a:t>
            </a:r>
          </a:p>
        </p:txBody>
      </p:sp>
      <p:sp>
        <p:nvSpPr>
          <p:cNvPr id="96" name="Rectangle: Rounded Corners 95">
            <a:extLst>
              <a:ext uri="{FF2B5EF4-FFF2-40B4-BE49-F238E27FC236}">
                <a16:creationId xmlns:a16="http://schemas.microsoft.com/office/drawing/2014/main" id="{72A41B4E-8EF8-4ABD-97F3-4C670B959163}"/>
              </a:ext>
            </a:extLst>
          </p:cNvPr>
          <p:cNvSpPr/>
          <p:nvPr/>
        </p:nvSpPr>
        <p:spPr bwMode="auto">
          <a:xfrm>
            <a:off x="2112931" y="243094"/>
            <a:ext cx="1449666" cy="656378"/>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E6FF"/>
                </a:solidFill>
                <a:effectLst/>
                <a:uLnTx/>
                <a:uFillTx/>
                <a:latin typeface="Segoe UI"/>
                <a:ea typeface="Segoe UI" pitchFamily="34" charset="0"/>
                <a:cs typeface="Segoe UI" pitchFamily="34" charset="0"/>
              </a:rPr>
              <a:t>VMs</a:t>
            </a:r>
          </a:p>
        </p:txBody>
      </p:sp>
    </p:spTree>
    <p:extLst>
      <p:ext uri="{BB962C8B-B14F-4D97-AF65-F5344CB8AC3E}">
        <p14:creationId xmlns:p14="http://schemas.microsoft.com/office/powerpoint/2010/main" val="4109356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B0B7A0-A089-4254-8F0D-2603A5B6C966}"/>
              </a:ext>
            </a:extLst>
          </p:cNvPr>
          <p:cNvPicPr>
            <a:picLocks noChangeAspect="1"/>
          </p:cNvPicPr>
          <p:nvPr/>
        </p:nvPicPr>
        <p:blipFill rotWithShape="1">
          <a:blip r:embed="rId3">
            <a:extLst>
              <a:ext uri="{28A0092B-C50C-407E-A947-70E740481C1C}">
                <a14:useLocalDpi xmlns:a14="http://schemas.microsoft.com/office/drawing/2010/main" val="0"/>
              </a:ext>
            </a:extLst>
          </a:blip>
          <a:srcRect l="4874" r="6581"/>
          <a:stretch/>
        </p:blipFill>
        <p:spPr>
          <a:xfrm>
            <a:off x="5914768" y="0"/>
            <a:ext cx="6277232" cy="5684837"/>
          </a:xfrm>
          <a:prstGeom prst="rect">
            <a:avLst/>
          </a:prstGeom>
        </p:spPr>
      </p:pic>
      <p:sp>
        <p:nvSpPr>
          <p:cNvPr id="26" name="Title 25"/>
          <p:cNvSpPr>
            <a:spLocks noGrp="1"/>
          </p:cNvSpPr>
          <p:nvPr>
            <p:ph type="ctrTitle"/>
          </p:nvPr>
        </p:nvSpPr>
        <p:spPr>
          <a:xfrm>
            <a:off x="536967" y="658718"/>
            <a:ext cx="4932575" cy="1043599"/>
          </a:xfrm>
        </p:spPr>
        <p:txBody>
          <a:bodyPr/>
          <a:lstStyle/>
          <a:p>
            <a:r>
              <a:rPr lang="en-US" dirty="0"/>
              <a:t>The Allscripts prescription</a:t>
            </a:r>
            <a:br>
              <a:rPr lang="en-US" dirty="0"/>
            </a:br>
            <a:r>
              <a:rPr lang="en-US" dirty="0"/>
              <a:t>for agility: lift and shift to </a:t>
            </a:r>
            <a:br>
              <a:rPr lang="en-US" dirty="0"/>
            </a:br>
            <a:r>
              <a:rPr lang="en-US" dirty="0"/>
              <a:t>the cloud</a:t>
            </a:r>
          </a:p>
        </p:txBody>
      </p:sp>
      <p:sp>
        <p:nvSpPr>
          <p:cNvPr id="27" name="Text Placeholder 26"/>
          <p:cNvSpPr>
            <a:spLocks noGrp="1"/>
          </p:cNvSpPr>
          <p:nvPr>
            <p:ph type="body" sz="quarter" idx="11"/>
          </p:nvPr>
        </p:nvSpPr>
        <p:spPr>
          <a:xfrm>
            <a:off x="626430" y="3026887"/>
            <a:ext cx="4294486" cy="2399355"/>
          </a:xfrm>
        </p:spPr>
        <p:txBody>
          <a:bodyPr/>
          <a:lstStyle/>
          <a:p>
            <a:r>
              <a:rPr lang="en-US" dirty="0"/>
              <a:t>Allscripts is a leading healthcare software manufacturer, serving physician practices, hospitals, health plans, and Big Pharma. To transform its applications frequently and host them securely and reliably, Allscripts has started to use Microsoft Azure. </a:t>
            </a:r>
            <a:r>
              <a:rPr lang="en-US" dirty="0">
                <a:highlight>
                  <a:srgbClr val="00FFFF"/>
                </a:highlight>
              </a:rPr>
              <a:t>In just three weeks, the company lifted and shifted dozens of acquired applications running on 1,000 virtual machines to Azure with Azure Site Recovery</a:t>
            </a:r>
            <a:r>
              <a:rPr lang="en-US" dirty="0"/>
              <a:t>. Allscripts also develops software in Azure and realizes dramatic time-to-market gains and savings by using the Azure platform as a service offering.</a:t>
            </a:r>
          </a:p>
        </p:txBody>
      </p:sp>
      <p:sp>
        <p:nvSpPr>
          <p:cNvPr id="16" name="Text Placeholder 15"/>
          <p:cNvSpPr>
            <a:spLocks noGrp="1"/>
          </p:cNvSpPr>
          <p:nvPr>
            <p:ph type="body" sz="quarter" idx="31"/>
          </p:nvPr>
        </p:nvSpPr>
        <p:spPr>
          <a:xfrm>
            <a:off x="7664684" y="6143998"/>
            <a:ext cx="805425" cy="463954"/>
          </a:xfrm>
        </p:spPr>
        <p:txBody>
          <a:bodyPr/>
          <a:lstStyle/>
          <a:p>
            <a:r>
              <a:rPr lang="en-US"/>
              <a:t>United States</a:t>
            </a:r>
          </a:p>
          <a:p>
            <a:endParaRPr lang="en-US"/>
          </a:p>
        </p:txBody>
      </p:sp>
      <p:sp>
        <p:nvSpPr>
          <p:cNvPr id="19" name="Text Placeholder 18"/>
          <p:cNvSpPr>
            <a:spLocks noGrp="1"/>
          </p:cNvSpPr>
          <p:nvPr>
            <p:ph type="body" sz="quarter" idx="32"/>
          </p:nvPr>
        </p:nvSpPr>
        <p:spPr>
          <a:xfrm>
            <a:off x="6530282" y="6143998"/>
            <a:ext cx="879812" cy="463954"/>
          </a:xfrm>
        </p:spPr>
        <p:txBody>
          <a:bodyPr/>
          <a:lstStyle/>
          <a:p>
            <a:r>
              <a:rPr lang="en-US" dirty="0"/>
              <a:t>Partner professional services</a:t>
            </a:r>
          </a:p>
          <a:p>
            <a:endParaRPr lang="en-US" dirty="0"/>
          </a:p>
        </p:txBody>
      </p:sp>
      <p:sp>
        <p:nvSpPr>
          <p:cNvPr id="20" name="Text Placeholder 19"/>
          <p:cNvSpPr>
            <a:spLocks noGrp="1"/>
          </p:cNvSpPr>
          <p:nvPr>
            <p:ph type="body" sz="quarter" idx="33"/>
          </p:nvPr>
        </p:nvSpPr>
        <p:spPr>
          <a:xfrm>
            <a:off x="5008937" y="6143998"/>
            <a:ext cx="988642" cy="463954"/>
          </a:xfrm>
        </p:spPr>
        <p:txBody>
          <a:bodyPr/>
          <a:lstStyle/>
          <a:p>
            <a:r>
              <a:rPr lang="en-US"/>
              <a:t>10,000 employees</a:t>
            </a:r>
          </a:p>
          <a:p>
            <a:endParaRPr lang="en-US"/>
          </a:p>
        </p:txBody>
      </p:sp>
      <p:sp>
        <p:nvSpPr>
          <p:cNvPr id="21" name="Text Placeholder 20"/>
          <p:cNvSpPr>
            <a:spLocks noGrp="1"/>
          </p:cNvSpPr>
          <p:nvPr>
            <p:ph type="body" sz="quarter" idx="34"/>
          </p:nvPr>
        </p:nvSpPr>
        <p:spPr>
          <a:xfrm>
            <a:off x="3196754" y="6143998"/>
            <a:ext cx="1481467" cy="676749"/>
          </a:xfrm>
        </p:spPr>
        <p:txBody>
          <a:bodyPr/>
          <a:lstStyle/>
          <a:p>
            <a:r>
              <a:rPr lang="en-US" dirty="0"/>
              <a:t>Microsoft Azure</a:t>
            </a:r>
          </a:p>
          <a:p>
            <a:r>
              <a:rPr lang="en-US" dirty="0"/>
              <a:t>Azure Site Recovery</a:t>
            </a:r>
          </a:p>
          <a:p>
            <a:r>
              <a:rPr lang="en-US" dirty="0"/>
              <a:t>Azure SQL Database</a:t>
            </a:r>
          </a:p>
          <a:p>
            <a:r>
              <a:rPr lang="en-US" dirty="0"/>
              <a:t>Azure Virtual Machines</a:t>
            </a:r>
          </a:p>
          <a:p>
            <a:r>
              <a:rPr lang="en-US" dirty="0"/>
              <a:t>Azure Cosmos DB</a:t>
            </a:r>
          </a:p>
          <a:p>
            <a:endParaRPr lang="en-US" dirty="0"/>
          </a:p>
        </p:txBody>
      </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1313" y="4990385"/>
            <a:ext cx="1549400" cy="694452"/>
          </a:xfrm>
          <a:prstGeom prst="rect">
            <a:avLst/>
          </a:prstGeom>
        </p:spPr>
      </p:pic>
      <p:pic>
        <p:nvPicPr>
          <p:cNvPr id="25" name="Picture 24">
            <a:hlinkClick r:id="rId5"/>
          </p:cNvPr>
          <p:cNvPicPr>
            <a:picLocks noChangeAspect="1"/>
          </p:cNvPicPr>
          <p:nvPr/>
        </p:nvPicPr>
        <p:blipFill>
          <a:blip r:embed="rId6"/>
          <a:stretch>
            <a:fillRect/>
          </a:stretch>
        </p:blipFill>
        <p:spPr>
          <a:xfrm>
            <a:off x="11244186" y="6034965"/>
            <a:ext cx="339976" cy="374845"/>
          </a:xfrm>
          <a:prstGeom prst="rect">
            <a:avLst/>
          </a:prstGeom>
        </p:spPr>
      </p:pic>
      <p:pic>
        <p:nvPicPr>
          <p:cNvPr id="4" name="Picture 3" descr="A close up of a sign&#10;&#10;Description generated with very high confidence">
            <a:extLst>
              <a:ext uri="{FF2B5EF4-FFF2-40B4-BE49-F238E27FC236}">
                <a16:creationId xmlns:a16="http://schemas.microsoft.com/office/drawing/2014/main" id="{FE7D417E-E157-4C70-B250-702AEBD23B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6295" y="6077577"/>
            <a:ext cx="2119915" cy="435682"/>
          </a:xfrm>
          <a:prstGeom prst="rect">
            <a:avLst/>
          </a:prstGeom>
        </p:spPr>
      </p:pic>
    </p:spTree>
    <p:extLst>
      <p:ext uri="{BB962C8B-B14F-4D97-AF65-F5344CB8AC3E}">
        <p14:creationId xmlns:p14="http://schemas.microsoft.com/office/powerpoint/2010/main" val="2525480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E3BA4-3331-45CA-8929-8C2A7434CBB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89192" y="0"/>
            <a:ext cx="6102808" cy="6858000"/>
          </a:xfrm>
          <a:prstGeom prst="rect">
            <a:avLst/>
          </a:prstGeom>
        </p:spPr>
      </p:pic>
      <p:sp>
        <p:nvSpPr>
          <p:cNvPr id="10" name="Title 9">
            <a:extLst>
              <a:ext uri="{FF2B5EF4-FFF2-40B4-BE49-F238E27FC236}">
                <a16:creationId xmlns:a16="http://schemas.microsoft.com/office/drawing/2014/main" id="{4CF93728-79F1-4452-BFF8-860DE18FF3C4}"/>
              </a:ext>
            </a:extLst>
          </p:cNvPr>
          <p:cNvSpPr>
            <a:spLocks noGrp="1"/>
          </p:cNvSpPr>
          <p:nvPr>
            <p:ph type="title"/>
          </p:nvPr>
        </p:nvSpPr>
        <p:spPr>
          <a:xfrm>
            <a:off x="455995" y="356840"/>
            <a:ext cx="5541959" cy="666726"/>
          </a:xfrm>
        </p:spPr>
        <p:txBody>
          <a:bodyPr/>
          <a:lstStyle/>
          <a:p>
            <a:pPr lvl="0"/>
            <a:r>
              <a:rPr lang="en-US" dirty="0"/>
              <a:t>Komatsu achieves breakthrough performance gains and savings with Azure SQL Database Managed Instance</a:t>
            </a:r>
          </a:p>
        </p:txBody>
      </p:sp>
      <p:sp>
        <p:nvSpPr>
          <p:cNvPr id="17" name="Text Placeholder 2">
            <a:extLst>
              <a:ext uri="{FF2B5EF4-FFF2-40B4-BE49-F238E27FC236}">
                <a16:creationId xmlns:a16="http://schemas.microsoft.com/office/drawing/2014/main" id="{C74FE2CD-47C2-4F9B-8ED5-DD1DDA0045CC}"/>
              </a:ext>
            </a:extLst>
          </p:cNvPr>
          <p:cNvSpPr>
            <a:spLocks noGrp="1"/>
          </p:cNvSpPr>
          <p:nvPr>
            <p:ph type="body" sz="quarter" idx="13"/>
          </p:nvPr>
        </p:nvSpPr>
        <p:spPr>
          <a:xfrm>
            <a:off x="455994" y="2477923"/>
            <a:ext cx="4822952" cy="3162532"/>
          </a:xfrm>
        </p:spPr>
        <p:txBody>
          <a:bodyPr/>
          <a:lstStyle/>
          <a:p>
            <a:pPr lvl="0"/>
            <a:r>
              <a:rPr lang="en-US" sz="1600" dirty="0"/>
              <a:t>Challenge</a:t>
            </a:r>
          </a:p>
          <a:p>
            <a:pPr lvl="1"/>
            <a:r>
              <a:rPr lang="en-US" sz="1600" dirty="0"/>
              <a:t>Had multiple mainframe applications for different types of data, and needed to consolidate them into a single system so that different parts of the organization can easily get a holistic view of data from different sources</a:t>
            </a:r>
          </a:p>
          <a:p>
            <a:pPr lvl="0"/>
            <a:endParaRPr lang="en-US" sz="1600" dirty="0"/>
          </a:p>
          <a:p>
            <a:pPr lvl="0"/>
            <a:r>
              <a:rPr lang="en-US" sz="1600" dirty="0"/>
              <a:t>Impact</a:t>
            </a:r>
          </a:p>
          <a:p>
            <a:pPr lvl="1"/>
            <a:r>
              <a:rPr lang="en-US" dirty="0">
                <a:highlight>
                  <a:srgbClr val="00FFFF"/>
                </a:highlight>
              </a:rPr>
              <a:t>Moved</a:t>
            </a:r>
            <a:r>
              <a:rPr lang="en-US" dirty="0"/>
              <a:t> the entire database and the Discovery Hub analytics implementation </a:t>
            </a:r>
            <a:r>
              <a:rPr lang="en-US" dirty="0">
                <a:highlight>
                  <a:srgbClr val="00FFFF"/>
                </a:highlight>
              </a:rPr>
              <a:t>to Azure SQL Database Managed Instance in less than two weeks, and since then we’ve seen a 49 percent cost reduction and 25 to 30 percent performance gains</a:t>
            </a:r>
            <a:r>
              <a:rPr lang="en-US" dirty="0"/>
              <a:t>.</a:t>
            </a:r>
          </a:p>
        </p:txBody>
      </p:sp>
      <p:sp>
        <p:nvSpPr>
          <p:cNvPr id="11" name="Rectangle 10">
            <a:extLst>
              <a:ext uri="{FF2B5EF4-FFF2-40B4-BE49-F238E27FC236}">
                <a16:creationId xmlns:a16="http://schemas.microsoft.com/office/drawing/2014/main" id="{A9174F63-D07E-478F-A7AD-F4284143098C}"/>
              </a:ext>
            </a:extLst>
          </p:cNvPr>
          <p:cNvSpPr/>
          <p:nvPr/>
        </p:nvSpPr>
        <p:spPr bwMode="auto">
          <a:xfrm>
            <a:off x="6096000" y="2550886"/>
            <a:ext cx="6096000" cy="4307114"/>
          </a:xfrm>
          <a:prstGeom prst="rect">
            <a:avLst/>
          </a:prstGeom>
          <a:gradFill>
            <a:gsLst>
              <a:gs pos="50000">
                <a:srgbClr val="505050">
                  <a:lumMod val="50000"/>
                  <a:alpha val="70000"/>
                </a:srgbClr>
              </a:gs>
              <a:gs pos="0">
                <a:srgbClr val="505050">
                  <a:lumMod val="50000"/>
                  <a:alpha val="0"/>
                </a:srgbClr>
              </a:gs>
              <a:gs pos="100000">
                <a:srgbClr val="505050">
                  <a:lumMod val="50000"/>
                  <a:alpha val="75000"/>
                </a:srgbClr>
              </a:gs>
            </a:gsLst>
            <a:lin ang="5400000" scaled="1"/>
          </a:gra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auto" latinLnBrk="0" hangingPunct="1">
              <a:lnSpc>
                <a:spcPct val="9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04AFEC8D-1F3C-4EF2-89D0-92CD502B298B}"/>
              </a:ext>
            </a:extLst>
          </p:cNvPr>
          <p:cNvSpPr txBox="1"/>
          <p:nvPr/>
        </p:nvSpPr>
        <p:spPr>
          <a:xfrm>
            <a:off x="6483365" y="2587356"/>
            <a:ext cx="5407751" cy="3877408"/>
          </a:xfrm>
          <a:prstGeom prst="rect">
            <a:avLst/>
          </a:prstGeom>
          <a:noFill/>
        </p:spPr>
        <p:txBody>
          <a:bodyPr wrap="square" rtlCol="0" anchor="b">
            <a:spAutoFit/>
          </a:bodyPr>
          <a:lstStyle/>
          <a:p>
            <a:pPr marL="0" marR="0" lvl="0" indent="0" algn="l" defTabSz="896181" rtl="0" eaLnBrk="1" fontAlgn="auto" latinLnBrk="0" hangingPunct="1">
              <a:lnSpc>
                <a:spcPct val="100000"/>
              </a:lnSpc>
              <a:spcBef>
                <a:spcPts val="0"/>
              </a:spcBef>
              <a:spcAft>
                <a:spcPts val="0"/>
              </a:spcAft>
              <a:buClrTx/>
              <a:buSzTx/>
              <a:buFontTx/>
              <a:buNone/>
              <a:tabLst/>
              <a:defRPr/>
            </a:pPr>
            <a:r>
              <a:rPr kumimoji="0" lang="en-IN" sz="2353"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r>
              <a:rPr kumimoji="0" lang="en-US" sz="2400" b="0" i="0" u="none" strike="noStrike" kern="1200" cap="none" spc="0" normalizeH="0" baseline="0" noProof="0" dirty="0">
                <a:ln>
                  <a:noFill/>
                </a:ln>
                <a:solidFill>
                  <a:srgbClr val="FFFFFF"/>
                </a:solidFill>
                <a:effectLst/>
                <a:uLnTx/>
                <a:uFillTx/>
                <a:latin typeface="Segoe UI"/>
                <a:ea typeface="+mn-ea"/>
                <a:cs typeface="+mn-cs"/>
              </a:rPr>
              <a:t>We determined Azure SQL Database Managed Instance was the best choice for us in terms of scalability, cost, and performance.… We’ve seen a 49 percent cost reduction and 25 to 30 percent performance gains</a:t>
            </a:r>
            <a:r>
              <a:rPr kumimoji="0" lang="en-US" sz="1800" b="0" i="0" u="none" strike="noStrike" kern="1200" cap="none" spc="0" normalizeH="0" baseline="0" noProof="0" dirty="0">
                <a:ln>
                  <a:noFill/>
                </a:ln>
                <a:solidFill>
                  <a:srgbClr val="3C3C41"/>
                </a:solidFill>
                <a:effectLst/>
                <a:uLnTx/>
                <a:uFillTx/>
                <a:latin typeface="Segoe UI"/>
                <a:ea typeface="+mn-ea"/>
                <a:cs typeface="+mn-cs"/>
              </a:rPr>
              <a:t>.</a:t>
            </a:r>
            <a:r>
              <a:rPr kumimoji="0" lang="en-IN" sz="2353"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p>
          <a:p>
            <a:pPr marL="0" marR="0" lvl="0" indent="0" algn="l" defTabSz="896181"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panose="020B0502040204020203" pitchFamily="34" charset="0"/>
                <a:ea typeface="Segoe UI Semilight" charset="0"/>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Nipun Sharma: Analytics Architect, Business Technology and Systems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Komatsu Australia</a:t>
            </a:r>
          </a:p>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961" b="0" i="1" u="none" strike="noStrike" kern="1200" cap="none" spc="0" normalizeH="0" baseline="0" noProof="0" dirty="0">
              <a:ln>
                <a:noFill/>
              </a:ln>
              <a:solidFill>
                <a:srgbClr val="FFFFFF"/>
              </a:solidFill>
              <a:effectLst/>
              <a:uLnTx/>
              <a:uFillTx/>
              <a:latin typeface="Segoe UI" panose="020B0502040204020203" pitchFamily="34" charset="0"/>
              <a:ea typeface="Segoe UI Semilight" charset="0"/>
              <a:cs typeface="Segoe UI" panose="020B0502040204020203" pitchFamily="34" charset="0"/>
            </a:endParaRPr>
          </a:p>
        </p:txBody>
      </p:sp>
    </p:spTree>
    <p:extLst>
      <p:ext uri="{BB962C8B-B14F-4D97-AF65-F5344CB8AC3E}">
        <p14:creationId xmlns:p14="http://schemas.microsoft.com/office/powerpoint/2010/main" val="282070923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0">
            <a:extLst>
              <a:ext uri="{FF2B5EF4-FFF2-40B4-BE49-F238E27FC236}">
                <a16:creationId xmlns:a16="http://schemas.microsoft.com/office/drawing/2014/main" id="{BAF4EFC0-43F9-47D5-8B5A-C32EB883B828}"/>
              </a:ext>
            </a:extLst>
          </p:cNvPr>
          <p:cNvPicPr>
            <a:picLocks noChangeAspect="1"/>
          </p:cNvPicPr>
          <p:nvPr/>
        </p:nvPicPr>
        <p:blipFill>
          <a:blip r:embed="rId3">
            <a:extLst>
              <a:ext uri="{28A0092B-C50C-407E-A947-70E740481C1C}">
                <a14:useLocalDpi xmlns:a14="http://schemas.microsoft.com/office/drawing/2010/main" val="0"/>
              </a:ext>
            </a:extLst>
          </a:blip>
          <a:srcRect l="86" r="86"/>
          <a:stretch>
            <a:fillRect/>
          </a:stretch>
        </p:blipFill>
        <p:spPr>
          <a:xfrm>
            <a:off x="3330" y="488"/>
            <a:ext cx="12192000" cy="2989910"/>
          </a:xfrm>
          <a:prstGeom prst="rect">
            <a:avLst/>
          </a:prstGeom>
          <a:solidFill>
            <a:srgbClr val="0070C0"/>
          </a:solidFill>
        </p:spPr>
      </p:pic>
      <p:sp>
        <p:nvSpPr>
          <p:cNvPr id="2" name="Title 1">
            <a:extLst>
              <a:ext uri="{FF2B5EF4-FFF2-40B4-BE49-F238E27FC236}">
                <a16:creationId xmlns:a16="http://schemas.microsoft.com/office/drawing/2014/main" id="{126620C7-BF66-452E-B8F0-EA5AA86DAC9B}"/>
              </a:ext>
            </a:extLst>
          </p:cNvPr>
          <p:cNvSpPr>
            <a:spLocks noGrp="1"/>
          </p:cNvSpPr>
          <p:nvPr>
            <p:ph type="ctrTitle"/>
          </p:nvPr>
        </p:nvSpPr>
        <p:spPr>
          <a:xfrm>
            <a:off x="422742" y="3404883"/>
            <a:ext cx="3978805" cy="2064999"/>
          </a:xfrm>
        </p:spPr>
        <p:txBody>
          <a:bodyPr/>
          <a:lstStyle/>
          <a:p>
            <a:pPr lvl="0"/>
            <a:r>
              <a:rPr lang="en-US" sz="2745" dirty="0">
                <a:solidFill>
                  <a:srgbClr val="3C3C41"/>
                </a:solidFill>
                <a:latin typeface="Segoe UI Light"/>
              </a:rPr>
              <a:t>AccuWeather weathers the storm with Azure</a:t>
            </a:r>
            <a:endParaRPr lang="en-US" sz="2745" spc="0" dirty="0">
              <a:ln>
                <a:noFill/>
              </a:ln>
              <a:solidFill>
                <a:srgbClr val="3C3C41"/>
              </a:solidFill>
              <a:latin typeface="Segoe UI Light"/>
            </a:endParaRPr>
          </a:p>
        </p:txBody>
      </p:sp>
      <p:sp>
        <p:nvSpPr>
          <p:cNvPr id="12" name="Text Placeholder 11">
            <a:extLst>
              <a:ext uri="{FF2B5EF4-FFF2-40B4-BE49-F238E27FC236}">
                <a16:creationId xmlns:a16="http://schemas.microsoft.com/office/drawing/2014/main" id="{2FB2653F-3A11-42E7-8DBF-4B5BEB2A2FE7}"/>
              </a:ext>
            </a:extLst>
          </p:cNvPr>
          <p:cNvSpPr>
            <a:spLocks noGrp="1"/>
          </p:cNvSpPr>
          <p:nvPr>
            <p:ph type="body" sz="quarter" idx="11"/>
          </p:nvPr>
        </p:nvSpPr>
        <p:spPr>
          <a:xfrm>
            <a:off x="4683568" y="3145299"/>
            <a:ext cx="7245778" cy="2064999"/>
          </a:xfrm>
        </p:spPr>
        <p:txBody>
          <a:bodyPr/>
          <a:lstStyle/>
          <a:p>
            <a:r>
              <a:rPr lang="en-US" dirty="0">
                <a:latin typeface="+mn-lt"/>
              </a:rPr>
              <a:t>The company first moved its API business to Azure. AccuWeather sells a host of weather-related APIs that news outlets and other companies plug into their enterprise resource planning, customer relationship management, and other business applications. The company receives more than 40 billion API calls a day for weather information, and Azure provides a more scalable, cost-effective way to manage this service.</a:t>
            </a:r>
          </a:p>
          <a:p>
            <a:r>
              <a:rPr lang="en-US" dirty="0">
                <a:latin typeface="+mn-lt"/>
              </a:rPr>
              <a:t>Next the company moved its big data storage and processing, using services such as </a:t>
            </a:r>
            <a:r>
              <a:rPr lang="en-US" dirty="0">
                <a:latin typeface="+mn-lt"/>
                <a:hlinkClick r:id="rId4"/>
              </a:rPr>
              <a:t>Azure Blob storage</a:t>
            </a:r>
            <a:r>
              <a:rPr lang="en-US" dirty="0">
                <a:latin typeface="+mn-lt"/>
              </a:rPr>
              <a:t>, </a:t>
            </a:r>
            <a:r>
              <a:rPr lang="en-US" dirty="0">
                <a:latin typeface="+mn-lt"/>
                <a:hlinkClick r:id="rId5"/>
              </a:rPr>
              <a:t>Azure Data Factory</a:t>
            </a:r>
            <a:r>
              <a:rPr lang="en-US" dirty="0">
                <a:latin typeface="+mn-lt"/>
              </a:rPr>
              <a:t>, and </a:t>
            </a:r>
            <a:r>
              <a:rPr lang="en-US" dirty="0">
                <a:highlight>
                  <a:srgbClr val="00FFFF"/>
                </a:highlight>
                <a:latin typeface="+mn-lt"/>
                <a:hlinkClick r:id="rId6"/>
              </a:rPr>
              <a:t>Azure SQL Database</a:t>
            </a:r>
            <a:r>
              <a:rPr lang="en-US" dirty="0">
                <a:highlight>
                  <a:srgbClr val="00FFFF"/>
                </a:highlight>
                <a:latin typeface="+mn-lt"/>
              </a:rPr>
              <a:t>.</a:t>
            </a:r>
          </a:p>
          <a:p>
            <a:r>
              <a:rPr lang="en-US" dirty="0">
                <a:latin typeface="+mn-lt"/>
              </a:rPr>
              <a:t>When AccuWeather set out to build an automated, scalable weather prediction service for business customers, it turned to Azure as well. To create highly accurate forecasts, </a:t>
            </a:r>
            <a:r>
              <a:rPr lang="en-US" dirty="0" err="1">
                <a:latin typeface="+mn-lt"/>
              </a:rPr>
              <a:t>Radich’s</a:t>
            </a:r>
            <a:r>
              <a:rPr lang="en-US" dirty="0">
                <a:latin typeface="+mn-lt"/>
              </a:rPr>
              <a:t> team needed sophisticated machine learning tools that it could customize using R and Python code.</a:t>
            </a:r>
          </a:p>
        </p:txBody>
      </p:sp>
      <p:sp>
        <p:nvSpPr>
          <p:cNvPr id="19" name="Rectangle 18">
            <a:extLst>
              <a:ext uri="{FF2B5EF4-FFF2-40B4-BE49-F238E27FC236}">
                <a16:creationId xmlns:a16="http://schemas.microsoft.com/office/drawing/2014/main" id="{E85B4690-55B3-4E31-8878-E544446B2B82}"/>
              </a:ext>
            </a:extLst>
          </p:cNvPr>
          <p:cNvSpPr/>
          <p:nvPr/>
        </p:nvSpPr>
        <p:spPr>
          <a:xfrm flipH="1">
            <a:off x="2974040" y="487"/>
            <a:ext cx="9217961" cy="2513588"/>
          </a:xfrm>
          <a:prstGeom prst="rect">
            <a:avLst/>
          </a:prstGeom>
          <a:gradFill flip="none" rotWithShape="1">
            <a:gsLst>
              <a:gs pos="0">
                <a:schemeClr val="tx1">
                  <a:lumMod val="50000"/>
                  <a:alpha val="95000"/>
                </a:schemeClr>
              </a:gs>
              <a:gs pos="35000">
                <a:srgbClr val="0000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76651" rtl="0" eaLnBrk="1" fontAlgn="auto" latinLnBrk="0" hangingPunct="1">
              <a:lnSpc>
                <a:spcPct val="100000"/>
              </a:lnSpc>
              <a:spcBef>
                <a:spcPts val="0"/>
              </a:spcBef>
              <a:spcAft>
                <a:spcPts val="0"/>
              </a:spcAft>
              <a:buClrTx/>
              <a:buSzTx/>
              <a:buFontTx/>
              <a:buNone/>
              <a:tabLst/>
              <a:defRPr/>
            </a:pPr>
            <a:endParaRPr kumimoji="0" lang="en-US" sz="1560" b="0" i="0" u="none" strike="noStrike" kern="1200" cap="none" spc="0" normalizeH="0" baseline="0" noProof="0">
              <a:ln>
                <a:noFill/>
              </a:ln>
              <a:solidFill>
                <a:prstClr val="white"/>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AE3A8DCA-6C9C-471C-9E71-D84307B6A3B3}"/>
              </a:ext>
            </a:extLst>
          </p:cNvPr>
          <p:cNvSpPr txBox="1"/>
          <p:nvPr/>
        </p:nvSpPr>
        <p:spPr>
          <a:xfrm>
            <a:off x="4611433" y="5210298"/>
            <a:ext cx="7317913" cy="393954"/>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980" b="0" i="1" u="none" strike="noStrike" kern="0" cap="none" spc="0" normalizeH="0" baseline="0" noProof="0" dirty="0">
                <a:ln>
                  <a:noFill/>
                </a:ln>
                <a:solidFill>
                  <a:srgbClr val="008272"/>
                </a:solidFill>
                <a:effectLst/>
                <a:uLnTx/>
                <a:uFillTx/>
                <a:latin typeface="Segoe UI"/>
                <a:ea typeface="+mn-ea"/>
                <a:cs typeface="+mn-cs"/>
              </a:rPr>
              <a:t>“With Azure, we have access to sophisticated data science services in a real-time, on-demand basis, which helps us innovate faster.”</a:t>
            </a:r>
          </a:p>
          <a:p>
            <a:pPr marL="0" marR="0" lvl="0" indent="0" algn="r" defTabSz="914225" rtl="0" eaLnBrk="1" fontAlgn="auto" latinLnBrk="0" hangingPunct="1">
              <a:lnSpc>
                <a:spcPct val="100000"/>
              </a:lnSpc>
              <a:spcBef>
                <a:spcPts val="0"/>
              </a:spcBef>
              <a:spcAft>
                <a:spcPts val="0"/>
              </a:spcAft>
              <a:buClrTx/>
              <a:buSzTx/>
              <a:buFontTx/>
              <a:buNone/>
              <a:tabLst/>
              <a:defRPr/>
            </a:pPr>
            <a:r>
              <a:rPr kumimoji="0" lang="en-US" sz="980" b="0" i="1" u="none" strike="noStrike" kern="0" cap="none" spc="0" normalizeH="0" baseline="0" noProof="0" dirty="0">
                <a:ln>
                  <a:noFill/>
                </a:ln>
                <a:solidFill>
                  <a:prstClr val="black"/>
                </a:solidFill>
                <a:effectLst/>
                <a:uLnTx/>
                <a:uFillTx/>
                <a:latin typeface="Segoe UI"/>
                <a:ea typeface="+mn-ea"/>
                <a:cs typeface="+mn-cs"/>
              </a:rPr>
              <a:t> - </a:t>
            </a:r>
            <a:r>
              <a:rPr kumimoji="0" lang="en-US" sz="980" b="0" i="0" u="none" strike="noStrike" kern="0" cap="none" spc="0" normalizeH="0" baseline="0" noProof="0" dirty="0">
                <a:ln>
                  <a:noFill/>
                </a:ln>
                <a:solidFill>
                  <a:prstClr val="black"/>
                </a:solidFill>
                <a:effectLst/>
                <a:uLnTx/>
                <a:uFillTx/>
                <a:latin typeface="Segoe UI"/>
                <a:ea typeface="+mn-ea"/>
                <a:cs typeface="+mn-cs"/>
              </a:rPr>
              <a:t>Chris Patti: Chief Technology Officer, AccuWeather</a:t>
            </a:r>
          </a:p>
        </p:txBody>
      </p:sp>
      <p:pic>
        <p:nvPicPr>
          <p:cNvPr id="23" name="Picture 22">
            <a:extLst>
              <a:ext uri="{FF2B5EF4-FFF2-40B4-BE49-F238E27FC236}">
                <a16:creationId xmlns:a16="http://schemas.microsoft.com/office/drawing/2014/main" id="{B2487383-834F-48AA-B656-CBFEA835AD0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36299" y="3792"/>
            <a:ext cx="1549181" cy="694354"/>
          </a:xfrm>
          <a:prstGeom prst="rect">
            <a:avLst/>
          </a:prstGeom>
        </p:spPr>
      </p:pic>
      <p:sp>
        <p:nvSpPr>
          <p:cNvPr id="24" name="Text Placeholder 15">
            <a:extLst>
              <a:ext uri="{FF2B5EF4-FFF2-40B4-BE49-F238E27FC236}">
                <a16:creationId xmlns:a16="http://schemas.microsoft.com/office/drawing/2014/main" id="{5624BD8A-3114-4C4E-81BB-B386B0329868}"/>
              </a:ext>
            </a:extLst>
          </p:cNvPr>
          <p:cNvSpPr txBox="1">
            <a:spLocks/>
          </p:cNvSpPr>
          <p:nvPr/>
        </p:nvSpPr>
        <p:spPr>
          <a:xfrm>
            <a:off x="7925584" y="6148929"/>
            <a:ext cx="1323127" cy="463888"/>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kern="1200">
                <a:solidFill>
                  <a:schemeClr val="bg1">
                    <a:lumMod val="50000"/>
                  </a:schemeClr>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marR="0" lvl="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FFFFFF">
                    <a:lumMod val="50000"/>
                  </a:srgbClr>
                </a:solidFill>
                <a:effectLst/>
                <a:uLnTx/>
                <a:uFillTx/>
                <a:latin typeface="Segoe UI"/>
                <a:ea typeface="+mn-ea"/>
                <a:cs typeface="+mn-cs"/>
              </a:rPr>
              <a:t>USA</a:t>
            </a:r>
          </a:p>
        </p:txBody>
      </p:sp>
      <p:sp>
        <p:nvSpPr>
          <p:cNvPr id="25" name="Text Placeholder 18">
            <a:extLst>
              <a:ext uri="{FF2B5EF4-FFF2-40B4-BE49-F238E27FC236}">
                <a16:creationId xmlns:a16="http://schemas.microsoft.com/office/drawing/2014/main" id="{462EDFDA-C30E-45F3-A56D-D4F8DB1BE2F1}"/>
              </a:ext>
            </a:extLst>
          </p:cNvPr>
          <p:cNvSpPr txBox="1">
            <a:spLocks/>
          </p:cNvSpPr>
          <p:nvPr/>
        </p:nvSpPr>
        <p:spPr>
          <a:xfrm>
            <a:off x="6780046" y="6148929"/>
            <a:ext cx="879687" cy="463888"/>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kern="1200">
                <a:solidFill>
                  <a:schemeClr val="bg1">
                    <a:lumMod val="50000"/>
                  </a:schemeClr>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marR="0" lvl="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FFFFFF">
                    <a:lumMod val="50000"/>
                  </a:srgbClr>
                </a:solidFill>
                <a:effectLst/>
                <a:uLnTx/>
                <a:uFillTx/>
                <a:latin typeface="Segoe UI"/>
                <a:ea typeface="+mn-ea"/>
                <a:cs typeface="+mn-cs"/>
              </a:rPr>
              <a:t>Professional Services</a:t>
            </a:r>
          </a:p>
        </p:txBody>
      </p:sp>
      <p:sp>
        <p:nvSpPr>
          <p:cNvPr id="26" name="Text Placeholder 19">
            <a:extLst>
              <a:ext uri="{FF2B5EF4-FFF2-40B4-BE49-F238E27FC236}">
                <a16:creationId xmlns:a16="http://schemas.microsoft.com/office/drawing/2014/main" id="{B88AB00A-D233-4856-8F2A-948780C0B558}"/>
              </a:ext>
            </a:extLst>
          </p:cNvPr>
          <p:cNvSpPr txBox="1">
            <a:spLocks/>
          </p:cNvSpPr>
          <p:nvPr/>
        </p:nvSpPr>
        <p:spPr>
          <a:xfrm>
            <a:off x="5204306" y="6148929"/>
            <a:ext cx="988501" cy="463888"/>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kern="1200">
                <a:solidFill>
                  <a:schemeClr val="bg1">
                    <a:lumMod val="50000"/>
                  </a:schemeClr>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marR="0" lvl="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FFFFFF">
                    <a:lumMod val="50000"/>
                  </a:srgbClr>
                </a:solidFill>
                <a:effectLst/>
                <a:uLnTx/>
                <a:uFillTx/>
                <a:latin typeface="Segoe UI"/>
                <a:ea typeface="+mn-ea"/>
                <a:cs typeface="+mn-cs"/>
              </a:rPr>
              <a:t>Medium (50 - 999 employees)</a:t>
            </a:r>
          </a:p>
        </p:txBody>
      </p:sp>
      <p:sp>
        <p:nvSpPr>
          <p:cNvPr id="27" name="Text Placeholder 20">
            <a:extLst>
              <a:ext uri="{FF2B5EF4-FFF2-40B4-BE49-F238E27FC236}">
                <a16:creationId xmlns:a16="http://schemas.microsoft.com/office/drawing/2014/main" id="{5005D369-16FD-40AB-8DA0-FA5284001E9D}"/>
              </a:ext>
            </a:extLst>
          </p:cNvPr>
          <p:cNvSpPr txBox="1">
            <a:spLocks/>
          </p:cNvSpPr>
          <p:nvPr/>
        </p:nvSpPr>
        <p:spPr>
          <a:xfrm>
            <a:off x="2046062" y="6016442"/>
            <a:ext cx="2917355" cy="676653"/>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kern="1200">
                <a:solidFill>
                  <a:schemeClr val="bg1">
                    <a:lumMod val="50000"/>
                  </a:schemeClr>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marR="0" lvl="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020" b="0" i="0" u="none" strike="noStrike" kern="1200" cap="none" spc="0" normalizeH="0" baseline="0" noProof="0" dirty="0">
                <a:ln>
                  <a:noFill/>
                </a:ln>
                <a:solidFill>
                  <a:srgbClr val="FFFFFF">
                    <a:lumMod val="50000"/>
                  </a:srgbClr>
                </a:solidFill>
                <a:effectLst/>
                <a:uLnTx/>
                <a:uFillTx/>
                <a:latin typeface="Segoe UI"/>
                <a:ea typeface="+mn-ea"/>
                <a:cs typeface="+mn-cs"/>
                <a:hlinkClick r:id="rId8" tooltip="Search for: &quot;Azure API Management&quot;"/>
              </a:rPr>
              <a:t>Azure API Management</a:t>
            </a:r>
            <a:r>
              <a:rPr kumimoji="0" lang="en-US" sz="1020" b="0" i="0" u="none" strike="noStrike" kern="1200" cap="none" spc="0" normalizeH="0" baseline="0" noProof="0" dirty="0">
                <a:ln>
                  <a:noFill/>
                </a:ln>
                <a:solidFill>
                  <a:srgbClr val="FFFFFF">
                    <a:lumMod val="50000"/>
                  </a:srgbClr>
                </a:solidFill>
                <a:effectLst/>
                <a:uLnTx/>
                <a:uFillTx/>
                <a:latin typeface="Segoe UI"/>
                <a:ea typeface="+mn-ea"/>
                <a:cs typeface="+mn-cs"/>
              </a:rPr>
              <a:t> </a:t>
            </a:r>
          </a:p>
          <a:p>
            <a:pPr marL="0" marR="0" lvl="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020" b="0" i="0" u="none" strike="noStrike" kern="1200" cap="none" spc="0" normalizeH="0" baseline="0" noProof="0" dirty="0">
                <a:ln>
                  <a:noFill/>
                </a:ln>
                <a:solidFill>
                  <a:srgbClr val="FFFFFF">
                    <a:lumMod val="50000"/>
                  </a:srgbClr>
                </a:solidFill>
                <a:effectLst/>
                <a:uLnTx/>
                <a:uFillTx/>
                <a:latin typeface="Segoe UI"/>
                <a:ea typeface="+mn-ea"/>
                <a:cs typeface="+mn-cs"/>
                <a:hlinkClick r:id="rId9" tooltip="Search for: &quot;Azure App Service&quot;"/>
              </a:rPr>
              <a:t>Azure App Service</a:t>
            </a:r>
            <a:r>
              <a:rPr kumimoji="0" lang="en-US" sz="1020" b="0" i="0" u="none" strike="noStrike" kern="1200" cap="none" spc="0" normalizeH="0" baseline="0" noProof="0" dirty="0">
                <a:ln>
                  <a:noFill/>
                </a:ln>
                <a:solidFill>
                  <a:srgbClr val="FFFFFF">
                    <a:lumMod val="50000"/>
                  </a:srgbClr>
                </a:solidFill>
                <a:effectLst/>
                <a:uLnTx/>
                <a:uFillTx/>
                <a:latin typeface="Segoe UI"/>
                <a:ea typeface="+mn-ea"/>
                <a:cs typeface="+mn-cs"/>
              </a:rPr>
              <a:t> </a:t>
            </a:r>
          </a:p>
          <a:p>
            <a:pPr marL="0" marR="0" lvl="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020" b="0" i="0" u="none" strike="noStrike" kern="1200" cap="none" spc="0" normalizeH="0" baseline="0" noProof="0" dirty="0">
                <a:ln>
                  <a:noFill/>
                </a:ln>
                <a:solidFill>
                  <a:srgbClr val="FFFFFF">
                    <a:lumMod val="50000"/>
                  </a:srgbClr>
                </a:solidFill>
                <a:effectLst/>
                <a:uLnTx/>
                <a:uFillTx/>
                <a:latin typeface="Segoe UI"/>
                <a:ea typeface="+mn-ea"/>
                <a:cs typeface="+mn-cs"/>
                <a:hlinkClick r:id="rId10" tooltip="Search for: &quot;Azure Data Factory&quot;"/>
              </a:rPr>
              <a:t>Azure Data Factory</a:t>
            </a:r>
            <a:r>
              <a:rPr kumimoji="0" lang="en-US" sz="1020" b="0" i="0" u="none" strike="noStrike" kern="1200" cap="none" spc="0" normalizeH="0" baseline="0" noProof="0" dirty="0">
                <a:ln>
                  <a:noFill/>
                </a:ln>
                <a:solidFill>
                  <a:srgbClr val="FFFFFF">
                    <a:lumMod val="50000"/>
                  </a:srgbClr>
                </a:solidFill>
                <a:effectLst/>
                <a:uLnTx/>
                <a:uFillTx/>
                <a:latin typeface="Segoe UI"/>
                <a:ea typeface="+mn-ea"/>
                <a:cs typeface="+mn-cs"/>
              </a:rPr>
              <a:t> </a:t>
            </a:r>
          </a:p>
          <a:p>
            <a:pPr marL="0" marR="0" lvl="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020" b="0" i="0" u="none" strike="noStrike" kern="1200" cap="none" spc="0" normalizeH="0" baseline="0" noProof="0" dirty="0">
                <a:ln>
                  <a:noFill/>
                </a:ln>
                <a:solidFill>
                  <a:srgbClr val="FFFFFF">
                    <a:lumMod val="50000"/>
                  </a:srgbClr>
                </a:solidFill>
                <a:effectLst/>
                <a:uLnTx/>
                <a:uFillTx/>
                <a:latin typeface="Segoe UI"/>
                <a:ea typeface="+mn-ea"/>
                <a:cs typeface="+mn-cs"/>
                <a:hlinkClick r:id="rId11" tooltip="Search for: &quot;Azure Machine Learning&quot;"/>
              </a:rPr>
              <a:t>Azure Machine Learning</a:t>
            </a:r>
            <a:r>
              <a:rPr kumimoji="0" lang="en-US" sz="1020" b="0" i="0" u="none" strike="noStrike" kern="1200" cap="none" spc="0" normalizeH="0" baseline="0" noProof="0" dirty="0">
                <a:ln>
                  <a:noFill/>
                </a:ln>
                <a:solidFill>
                  <a:srgbClr val="FFFFFF">
                    <a:lumMod val="50000"/>
                  </a:srgbClr>
                </a:solidFill>
                <a:effectLst/>
                <a:uLnTx/>
                <a:uFillTx/>
                <a:latin typeface="Segoe UI"/>
                <a:ea typeface="+mn-ea"/>
                <a:cs typeface="+mn-cs"/>
              </a:rPr>
              <a:t> </a:t>
            </a:r>
          </a:p>
          <a:p>
            <a:pPr marL="0" marR="0" lvl="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020" b="0" i="0" u="sng" strike="noStrike" kern="1200" cap="none" spc="0" normalizeH="0" baseline="0" noProof="0" dirty="0">
                <a:ln>
                  <a:noFill/>
                </a:ln>
                <a:solidFill>
                  <a:srgbClr val="FFFFFF">
                    <a:lumMod val="50000"/>
                  </a:srgbClr>
                </a:solidFill>
                <a:effectLst/>
                <a:highlight>
                  <a:srgbClr val="00FFFF"/>
                </a:highlight>
                <a:uLnTx/>
                <a:uFillTx/>
                <a:latin typeface="Segoe UI"/>
                <a:ea typeface="+mn-ea"/>
                <a:cs typeface="+mn-cs"/>
                <a:hlinkClick r:id="rId12" tooltip="Search for: &quot;Azure SQL Database&quot;"/>
              </a:rPr>
              <a:t>Azure SQL Database</a:t>
            </a:r>
            <a:r>
              <a:rPr kumimoji="0" lang="en-US" sz="1020" b="0" i="0" u="none" strike="noStrike" kern="1200" cap="none" spc="0" normalizeH="0" baseline="0" noProof="0" dirty="0">
                <a:ln>
                  <a:noFill/>
                </a:ln>
                <a:solidFill>
                  <a:srgbClr val="FFFFFF">
                    <a:lumMod val="50000"/>
                  </a:srgbClr>
                </a:solidFill>
                <a:effectLst/>
                <a:highlight>
                  <a:srgbClr val="00FFFF"/>
                </a:highlight>
                <a:uLnTx/>
                <a:uFillTx/>
                <a:latin typeface="Segoe UI"/>
                <a:ea typeface="+mn-ea"/>
                <a:cs typeface="+mn-cs"/>
              </a:rPr>
              <a:t> </a:t>
            </a:r>
          </a:p>
          <a:p>
            <a:pPr marL="0" marR="0" lvl="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020" b="0" i="0" u="none" strike="noStrike" kern="1200" cap="none" spc="0" normalizeH="0" baseline="0" noProof="0" dirty="0">
                <a:ln>
                  <a:noFill/>
                </a:ln>
                <a:solidFill>
                  <a:srgbClr val="FFFFFF">
                    <a:lumMod val="50000"/>
                  </a:srgbClr>
                </a:solidFill>
                <a:effectLst/>
                <a:uLnTx/>
                <a:uFillTx/>
                <a:latin typeface="Segoe UI"/>
                <a:ea typeface="+mn-ea"/>
                <a:cs typeface="+mn-cs"/>
                <a:hlinkClick r:id="rId13" tooltip="Search for: &quot;Azure Storage&quot;"/>
              </a:rPr>
              <a:t>Azure Storage</a:t>
            </a:r>
            <a:endParaRPr kumimoji="0" lang="en-US" sz="1020" b="0" i="0" u="none" strike="noStrike" kern="1200" cap="none" spc="0" normalizeH="0" baseline="0" noProof="0" dirty="0">
              <a:ln>
                <a:noFill/>
              </a:ln>
              <a:solidFill>
                <a:srgbClr val="FFFFFF">
                  <a:lumMod val="50000"/>
                </a:srgbClr>
              </a:solidFill>
              <a:effectLst/>
              <a:uLnTx/>
              <a:uFillTx/>
              <a:latin typeface="Segoe UI"/>
              <a:ea typeface="+mn-ea"/>
              <a:cs typeface="+mn-cs"/>
            </a:endParaRPr>
          </a:p>
        </p:txBody>
      </p:sp>
      <p:sp>
        <p:nvSpPr>
          <p:cNvPr id="28" name="Text Placeholder 5">
            <a:extLst>
              <a:ext uri="{FF2B5EF4-FFF2-40B4-BE49-F238E27FC236}">
                <a16:creationId xmlns:a16="http://schemas.microsoft.com/office/drawing/2014/main" id="{68E13781-0D0B-44A8-9560-0E6962A4F5C4}"/>
              </a:ext>
            </a:extLst>
          </p:cNvPr>
          <p:cNvSpPr txBox="1">
            <a:spLocks/>
          </p:cNvSpPr>
          <p:nvPr/>
        </p:nvSpPr>
        <p:spPr>
          <a:xfrm>
            <a:off x="9340627" y="6148929"/>
            <a:ext cx="805311" cy="463888"/>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kern="1200">
                <a:solidFill>
                  <a:schemeClr val="bg1">
                    <a:lumMod val="50000"/>
                  </a:schemeClr>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marR="0" lvl="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a:pPr>
            <a:endParaRPr kumimoji="0" lang="en-US" sz="1000" b="0" i="0" u="none" strike="noStrike" kern="1200" cap="none" spc="0" normalizeH="0" baseline="0" noProof="0" dirty="0">
              <a:ln>
                <a:noFill/>
              </a:ln>
              <a:solidFill>
                <a:sysClr val="window" lastClr="FFFFFF">
                  <a:lumMod val="50000"/>
                </a:sysClr>
              </a:solidFill>
              <a:effectLst/>
              <a:uLnTx/>
              <a:uFillTx/>
              <a:latin typeface="Segoe UI"/>
              <a:ea typeface="+mn-ea"/>
              <a:cs typeface="+mn-cs"/>
              <a:hlinkClick r:id="rId14"/>
            </a:endParaRPr>
          </a:p>
        </p:txBody>
      </p:sp>
      <p:pic>
        <p:nvPicPr>
          <p:cNvPr id="29" name="Picture 2" descr="Image result for accuweather">
            <a:extLst>
              <a:ext uri="{FF2B5EF4-FFF2-40B4-BE49-F238E27FC236}">
                <a16:creationId xmlns:a16="http://schemas.microsoft.com/office/drawing/2014/main" id="{EDD306F2-D6DD-45D4-B0F1-2A693146C6AC}"/>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4267" y="6120397"/>
            <a:ext cx="1528783" cy="2343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E192635-5FE7-423D-B9CE-CF923A52D439}"/>
              </a:ext>
            </a:extLst>
          </p:cNvPr>
          <p:cNvPicPr>
            <a:picLocks noChangeAspect="1"/>
          </p:cNvPicPr>
          <p:nvPr/>
        </p:nvPicPr>
        <p:blipFill>
          <a:blip r:embed="rId16"/>
          <a:stretch>
            <a:fillRect/>
          </a:stretch>
        </p:blipFill>
        <p:spPr>
          <a:xfrm>
            <a:off x="9248711" y="5866581"/>
            <a:ext cx="619211" cy="238158"/>
          </a:xfrm>
          <a:prstGeom prst="rect">
            <a:avLst/>
          </a:prstGeom>
        </p:spPr>
      </p:pic>
    </p:spTree>
    <p:extLst>
      <p:ext uri="{BB962C8B-B14F-4D97-AF65-F5344CB8AC3E}">
        <p14:creationId xmlns:p14="http://schemas.microsoft.com/office/powerpoint/2010/main" val="248800481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F93728-79F1-4452-BFF8-860DE18FF3C4}"/>
              </a:ext>
            </a:extLst>
          </p:cNvPr>
          <p:cNvSpPr>
            <a:spLocks noGrp="1"/>
          </p:cNvSpPr>
          <p:nvPr>
            <p:ph type="title"/>
          </p:nvPr>
        </p:nvSpPr>
        <p:spPr>
          <a:xfrm>
            <a:off x="455995" y="356840"/>
            <a:ext cx="5541959" cy="666726"/>
          </a:xfrm>
        </p:spPr>
        <p:txBody>
          <a:bodyPr/>
          <a:lstStyle/>
          <a:p>
            <a:pPr lvl="0"/>
            <a:r>
              <a:rPr lang="en-US" dirty="0"/>
              <a:t>World-class, cloud-enabled time and labor application. </a:t>
            </a:r>
          </a:p>
        </p:txBody>
      </p:sp>
      <p:sp>
        <p:nvSpPr>
          <p:cNvPr id="17" name="Text Placeholder 2">
            <a:extLst>
              <a:ext uri="{FF2B5EF4-FFF2-40B4-BE49-F238E27FC236}">
                <a16:creationId xmlns:a16="http://schemas.microsoft.com/office/drawing/2014/main" id="{C74FE2CD-47C2-4F9B-8ED5-DD1DDA0045CC}"/>
              </a:ext>
            </a:extLst>
          </p:cNvPr>
          <p:cNvSpPr>
            <a:spLocks noGrp="1"/>
          </p:cNvSpPr>
          <p:nvPr>
            <p:ph type="body" sz="quarter" idx="13"/>
          </p:nvPr>
        </p:nvSpPr>
        <p:spPr>
          <a:xfrm>
            <a:off x="455994" y="1757833"/>
            <a:ext cx="4822952" cy="4514056"/>
          </a:xfrm>
        </p:spPr>
        <p:txBody>
          <a:bodyPr/>
          <a:lstStyle/>
          <a:p>
            <a:pPr lvl="0"/>
            <a:r>
              <a:rPr lang="en-US" sz="1600" dirty="0"/>
              <a:t>Challenge</a:t>
            </a:r>
          </a:p>
          <a:p>
            <a:pPr lvl="1"/>
            <a:r>
              <a:rPr lang="en-US" sz="1600" dirty="0"/>
              <a:t>Flex Time by Paychex handles </a:t>
            </a:r>
            <a:r>
              <a:rPr lang="en-US" sz="1600" dirty="0">
                <a:highlight>
                  <a:srgbClr val="00FFFF"/>
                </a:highlight>
              </a:rPr>
              <a:t>13 million timecards and 3 million distinct punches on any given day for over 650,000 customers</a:t>
            </a:r>
            <a:r>
              <a:rPr lang="en-US" sz="1600" dirty="0"/>
              <a:t>. With an increasing volume of customers, however, managing that environment became very cumbersome. Guaranteeing uptime meant constant investments in new hardware, which was both time-consuming and capital-intensive.</a:t>
            </a:r>
          </a:p>
          <a:p>
            <a:pPr lvl="1"/>
            <a:endParaRPr lang="en-US" sz="1600" dirty="0"/>
          </a:p>
          <a:p>
            <a:pPr lvl="1"/>
            <a:endParaRPr lang="en-US" sz="1600" dirty="0"/>
          </a:p>
          <a:p>
            <a:pPr lvl="0"/>
            <a:r>
              <a:rPr lang="en-US" sz="1600" dirty="0"/>
              <a:t>Impact</a:t>
            </a:r>
          </a:p>
          <a:p>
            <a:pPr lvl="1"/>
            <a:r>
              <a:rPr lang="en-US" sz="1600" dirty="0"/>
              <a:t>Paychex engineers are freed from managing infrastructure, licensing, and database spin up and spin down. Built-in intelligent features like automatic tuning optimize database performance, leaving them to </a:t>
            </a:r>
            <a:r>
              <a:rPr lang="en-US" sz="1600" dirty="0">
                <a:highlight>
                  <a:srgbClr val="00FFFF"/>
                </a:highlight>
              </a:rPr>
              <a:t>focus on what they do best</a:t>
            </a:r>
            <a:r>
              <a:rPr lang="en-US" sz="1600" dirty="0"/>
              <a:t>: understand how clients are accessing the app and provide value in their continuous delivery pipeline.</a:t>
            </a:r>
          </a:p>
        </p:txBody>
      </p:sp>
      <p:pic>
        <p:nvPicPr>
          <p:cNvPr id="8" name="Picture Placeholder 4">
            <a:extLst>
              <a:ext uri="{FF2B5EF4-FFF2-40B4-BE49-F238E27FC236}">
                <a16:creationId xmlns:a16="http://schemas.microsoft.com/office/drawing/2014/main" id="{C93134D7-1FB7-4D08-802C-71BEDA64ED90}"/>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a:xfrm>
            <a:off x="6096000" y="0"/>
            <a:ext cx="6096000" cy="6858000"/>
          </a:xfrm>
        </p:spPr>
      </p:pic>
      <p:sp>
        <p:nvSpPr>
          <p:cNvPr id="12" name="Rectangle 11">
            <a:extLst>
              <a:ext uri="{FF2B5EF4-FFF2-40B4-BE49-F238E27FC236}">
                <a16:creationId xmlns:a16="http://schemas.microsoft.com/office/drawing/2014/main" id="{AC79FF10-4F73-4787-A340-66C694E46DF4}"/>
              </a:ext>
            </a:extLst>
          </p:cNvPr>
          <p:cNvSpPr/>
          <p:nvPr/>
        </p:nvSpPr>
        <p:spPr bwMode="auto">
          <a:xfrm>
            <a:off x="6096000" y="2550886"/>
            <a:ext cx="6096000" cy="4307114"/>
          </a:xfrm>
          <a:prstGeom prst="rect">
            <a:avLst/>
          </a:prstGeom>
          <a:gradFill>
            <a:gsLst>
              <a:gs pos="50000">
                <a:srgbClr val="505050">
                  <a:lumMod val="50000"/>
                  <a:alpha val="70000"/>
                </a:srgbClr>
              </a:gs>
              <a:gs pos="0">
                <a:srgbClr val="505050">
                  <a:lumMod val="50000"/>
                  <a:alpha val="0"/>
                </a:srgbClr>
              </a:gs>
              <a:gs pos="100000">
                <a:srgbClr val="505050">
                  <a:lumMod val="50000"/>
                  <a:alpha val="75000"/>
                </a:srgbClr>
              </a:gs>
            </a:gsLst>
            <a:lin ang="5400000" scaled="1"/>
          </a:gra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auto" latinLnBrk="0" hangingPunct="1">
              <a:lnSpc>
                <a:spcPct val="9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F3080E84-9F9D-4815-97F3-033540CE576D}"/>
              </a:ext>
            </a:extLst>
          </p:cNvPr>
          <p:cNvSpPr txBox="1"/>
          <p:nvPr/>
        </p:nvSpPr>
        <p:spPr>
          <a:xfrm>
            <a:off x="6483365" y="3596415"/>
            <a:ext cx="5407751" cy="2868349"/>
          </a:xfrm>
          <a:prstGeom prst="rect">
            <a:avLst/>
          </a:prstGeom>
          <a:noFill/>
        </p:spPr>
        <p:txBody>
          <a:bodyPr wrap="square" rtlCol="0" anchor="b">
            <a:spAutoFit/>
          </a:bodyPr>
          <a:lstStyle/>
          <a:p>
            <a:pPr marL="0" marR="0" lvl="0" indent="0" algn="l" defTabSz="896181" rtl="0" eaLnBrk="1" fontAlgn="auto" latinLnBrk="0" hangingPunct="1">
              <a:lnSpc>
                <a:spcPct val="100000"/>
              </a:lnSpc>
              <a:spcBef>
                <a:spcPts val="0"/>
              </a:spcBef>
              <a:spcAft>
                <a:spcPts val="0"/>
              </a:spcAft>
              <a:buClrTx/>
              <a:buSzTx/>
              <a:buFontTx/>
              <a:buNone/>
              <a:tabLst/>
              <a:defRPr/>
            </a:pPr>
            <a:r>
              <a:rPr kumimoji="0" lang="en-IN" sz="2353"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r>
              <a:rPr kumimoji="0" lang="en-US" sz="2353"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Azure SQL Database allows us to execute upgrades and releases without our customers ever knowing it, which is critical for an application that runs 24/7/365</a:t>
            </a:r>
            <a:r>
              <a:rPr kumimoji="0" lang="en-US" sz="1800" b="0" i="0" u="none" strike="noStrike" kern="1200" cap="none" spc="0" normalizeH="0" baseline="0" noProof="0" dirty="0">
                <a:ln>
                  <a:noFill/>
                </a:ln>
                <a:solidFill>
                  <a:srgbClr val="3C3C41"/>
                </a:solidFill>
                <a:effectLst/>
                <a:uLnTx/>
                <a:uFillTx/>
                <a:latin typeface="Segoe UI"/>
                <a:ea typeface="+mn-ea"/>
                <a:cs typeface="+mn-cs"/>
              </a:rPr>
              <a:t>.</a:t>
            </a:r>
            <a:r>
              <a:rPr kumimoji="0" lang="en-IN" sz="2353"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p>
          <a:p>
            <a:pPr marL="0" marR="0" lvl="0" indent="0" algn="l" defTabSz="896181"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panose="020B0502040204020203" pitchFamily="34" charset="0"/>
                <a:ea typeface="Segoe UI Semilight" charset="0"/>
                <a:cs typeface="Segoe UI" panose="020B0502040204020203" pitchFamily="34" charset="0"/>
              </a:rPr>
              <a:t> </a:t>
            </a:r>
          </a:p>
          <a:p>
            <a:pPr marL="0" marR="0" lvl="0" indent="0" algn="l" defTabSz="896181" rtl="0" eaLnBrk="1" fontAlgn="auto" latinLnBrk="0" hangingPunct="1">
              <a:lnSpc>
                <a:spcPct val="100000"/>
              </a:lnSpc>
              <a:spcBef>
                <a:spcPts val="0"/>
              </a:spcBef>
              <a:spcAft>
                <a:spcPts val="0"/>
              </a:spcAft>
              <a:buClrTx/>
              <a:buSzTx/>
              <a:buFontTx/>
              <a:buNone/>
              <a:tabLst/>
              <a:defRPr/>
            </a:pPr>
            <a:r>
              <a:rPr kumimoji="0" lang="en-US" sz="1961"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Dave Wilson: Sr. Director of IT Infrastructure and Architecture</a:t>
            </a:r>
          </a:p>
        </p:txBody>
      </p:sp>
      <p:pic>
        <p:nvPicPr>
          <p:cNvPr id="2050" name="Picture 2" descr="Story logo">
            <a:extLst>
              <a:ext uri="{FF2B5EF4-FFF2-40B4-BE49-F238E27FC236}">
                <a16:creationId xmlns:a16="http://schemas.microsoft.com/office/drawing/2014/main" id="{7BAE31C2-229B-427C-8314-0EE0A2FCCA24}"/>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560569" y="6353699"/>
            <a:ext cx="1301115" cy="357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670718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B8D32-81B1-4D7D-AFD0-0723BA158DCC}"/>
              </a:ext>
            </a:extLst>
          </p:cNvPr>
          <p:cNvSpPr>
            <a:spLocks noGrp="1"/>
          </p:cNvSpPr>
          <p:nvPr>
            <p:ph type="title"/>
          </p:nvPr>
        </p:nvSpPr>
        <p:spPr>
          <a:xfrm>
            <a:off x="470668" y="309874"/>
            <a:ext cx="3654814" cy="553998"/>
          </a:xfrm>
        </p:spPr>
        <p:txBody>
          <a:bodyPr/>
          <a:lstStyle/>
          <a:p>
            <a:r>
              <a:rPr lang="en-ZA"/>
              <a:t>General Purpose </a:t>
            </a:r>
            <a:endParaRPr lang="en-US"/>
          </a:p>
        </p:txBody>
      </p:sp>
      <p:graphicFrame>
        <p:nvGraphicFramePr>
          <p:cNvPr id="3" name="Table 2">
            <a:extLst>
              <a:ext uri="{FF2B5EF4-FFF2-40B4-BE49-F238E27FC236}">
                <a16:creationId xmlns:a16="http://schemas.microsoft.com/office/drawing/2014/main" id="{F7E4DCAE-91A3-4F8C-89B4-D34A195D4CC4}"/>
              </a:ext>
            </a:extLst>
          </p:cNvPr>
          <p:cNvGraphicFramePr>
            <a:graphicFrameLocks noGrp="1"/>
          </p:cNvGraphicFramePr>
          <p:nvPr/>
        </p:nvGraphicFramePr>
        <p:xfrm>
          <a:off x="415247" y="1110673"/>
          <a:ext cx="4557961" cy="5339703"/>
        </p:xfrm>
        <a:graphic>
          <a:graphicData uri="http://schemas.openxmlformats.org/drawingml/2006/table">
            <a:tbl>
              <a:tblPr/>
              <a:tblGrid>
                <a:gridCol w="2105948">
                  <a:extLst>
                    <a:ext uri="{9D8B030D-6E8A-4147-A177-3AD203B41FA5}">
                      <a16:colId xmlns:a16="http://schemas.microsoft.com/office/drawing/2014/main" val="3790968737"/>
                    </a:ext>
                  </a:extLst>
                </a:gridCol>
                <a:gridCol w="2452013">
                  <a:extLst>
                    <a:ext uri="{9D8B030D-6E8A-4147-A177-3AD203B41FA5}">
                      <a16:colId xmlns:a16="http://schemas.microsoft.com/office/drawing/2014/main" val="464842925"/>
                    </a:ext>
                  </a:extLst>
                </a:gridCol>
              </a:tblGrid>
              <a:tr h="208840">
                <a:tc>
                  <a:txBody>
                    <a:bodyPr/>
                    <a:lstStyle/>
                    <a:p>
                      <a:pPr algn="l" fontAlgn="b"/>
                      <a:r>
                        <a:rPr lang="en-US" sz="1200">
                          <a:solidFill>
                            <a:schemeClr val="bg1"/>
                          </a:solidFill>
                          <a:effectLst/>
                        </a:rPr>
                        <a:t>Feature</a:t>
                      </a:r>
                    </a:p>
                  </a:txBody>
                  <a:tcPr marL="17325" marR="17325" marT="12993" marB="12993"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a:solidFill>
                            <a:schemeClr val="bg1"/>
                          </a:solidFill>
                          <a:effectLst/>
                        </a:rPr>
                        <a:t>Description</a:t>
                      </a:r>
                    </a:p>
                  </a:txBody>
                  <a:tcPr marL="53785" marR="17325" marT="12993" marB="12993"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6288747"/>
                  </a:ext>
                </a:extLst>
              </a:tr>
              <a:tr h="391695">
                <a:tc>
                  <a:txBody>
                    <a:bodyPr/>
                    <a:lstStyle/>
                    <a:p>
                      <a:pPr fontAlgn="t"/>
                      <a:r>
                        <a:rPr lang="en-US" sz="1200">
                          <a:solidFill>
                            <a:schemeClr val="bg1"/>
                          </a:solidFill>
                          <a:effectLst/>
                        </a:rPr>
                        <a:t>Number of vCores*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8, 16, 24 (Gen 4)</a:t>
                      </a:r>
                      <a:br>
                        <a:rPr lang="en-US" sz="1200">
                          <a:solidFill>
                            <a:schemeClr val="bg1"/>
                          </a:solidFill>
                          <a:effectLst/>
                        </a:rPr>
                      </a:br>
                      <a:r>
                        <a:rPr lang="en-US" sz="1200">
                          <a:solidFill>
                            <a:schemeClr val="bg1"/>
                          </a:solidFill>
                          <a:effectLst/>
                        </a:rPr>
                        <a:t>8, 16, 24, 32, 40, 64, 80 (Gen 5)</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4036069"/>
                  </a:ext>
                </a:extLst>
              </a:tr>
              <a:tr h="265215">
                <a:tc>
                  <a:txBody>
                    <a:bodyPr/>
                    <a:lstStyle/>
                    <a:p>
                      <a:pPr fontAlgn="t"/>
                      <a:r>
                        <a:rPr lang="en-US" sz="1200">
                          <a:solidFill>
                            <a:schemeClr val="bg1"/>
                          </a:solidFill>
                          <a:effectLst/>
                        </a:rPr>
                        <a:t>SQL Server version / build</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SQL Server (latest available)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8469092"/>
                  </a:ext>
                </a:extLst>
              </a:tr>
              <a:tr h="208840">
                <a:tc>
                  <a:txBody>
                    <a:bodyPr/>
                    <a:lstStyle/>
                    <a:p>
                      <a:pPr fontAlgn="t"/>
                      <a:r>
                        <a:rPr lang="en-US" sz="1200">
                          <a:solidFill>
                            <a:schemeClr val="bg1"/>
                          </a:solidFill>
                          <a:effectLst/>
                        </a:rPr>
                        <a:t>Min storage size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32 GB</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4227983"/>
                  </a:ext>
                </a:extLst>
              </a:tr>
              <a:tr h="208840">
                <a:tc>
                  <a:txBody>
                    <a:bodyPr/>
                    <a:lstStyle/>
                    <a:p>
                      <a:pPr fontAlgn="t"/>
                      <a:r>
                        <a:rPr lang="en-US" sz="1200">
                          <a:solidFill>
                            <a:schemeClr val="bg1"/>
                          </a:solidFill>
                          <a:effectLst/>
                        </a:rPr>
                        <a:t>Max storage size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8 TB</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0647063"/>
                  </a:ext>
                </a:extLst>
              </a:tr>
              <a:tr h="391695">
                <a:tc>
                  <a:txBody>
                    <a:bodyPr/>
                    <a:lstStyle/>
                    <a:p>
                      <a:pPr fontAlgn="t"/>
                      <a:r>
                        <a:rPr lang="en-US" sz="1200">
                          <a:solidFill>
                            <a:schemeClr val="bg1"/>
                          </a:solidFill>
                          <a:effectLst/>
                        </a:rPr>
                        <a:t>Max storage per database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Determined by the max storage </a:t>
                      </a:r>
                      <a:br>
                        <a:rPr lang="en-US" sz="1200">
                          <a:solidFill>
                            <a:schemeClr val="bg1"/>
                          </a:solidFill>
                          <a:effectLst/>
                        </a:rPr>
                      </a:br>
                      <a:r>
                        <a:rPr lang="en-US" sz="1200">
                          <a:solidFill>
                            <a:schemeClr val="bg1"/>
                          </a:solidFill>
                          <a:effectLst/>
                        </a:rPr>
                        <a:t>size per instance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9083361"/>
                  </a:ext>
                </a:extLst>
              </a:tr>
              <a:tr h="574548">
                <a:tc>
                  <a:txBody>
                    <a:bodyPr/>
                    <a:lstStyle/>
                    <a:p>
                      <a:pPr fontAlgn="t"/>
                      <a:r>
                        <a:rPr lang="en-US" sz="1200">
                          <a:solidFill>
                            <a:schemeClr val="bg1"/>
                          </a:solidFill>
                          <a:effectLst/>
                        </a:rPr>
                        <a:t>Expected storage IOPS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500-7500 IOPS per data file (depends on data file). </a:t>
                      </a:r>
                      <a:br>
                        <a:rPr lang="en-US" sz="1200">
                          <a:solidFill>
                            <a:schemeClr val="bg1"/>
                          </a:solidFill>
                          <a:effectLst/>
                        </a:rPr>
                      </a:br>
                      <a:r>
                        <a:rPr lang="en-US" sz="1200">
                          <a:solidFill>
                            <a:schemeClr val="bg1"/>
                          </a:solidFill>
                          <a:effectLst/>
                        </a:rPr>
                        <a:t>See </a:t>
                      </a:r>
                      <a:r>
                        <a:rPr lang="en-US" sz="1200" u="none" strike="noStrike">
                          <a:solidFill>
                            <a:schemeClr val="bg1"/>
                          </a:solidFill>
                          <a:effectLst/>
                          <a:hlinkClick r:id="rId3">
                            <a:extLst>
                              <a:ext uri="{A12FA001-AC4F-418D-AE19-62706E023703}">
                                <ahyp:hlinkClr xmlns:ahyp="http://schemas.microsoft.com/office/drawing/2018/hyperlinkcolor" val="tx"/>
                              </a:ext>
                            </a:extLst>
                          </a:hlinkClick>
                        </a:rPr>
                        <a:t>Premium Storage</a:t>
                      </a:r>
                      <a:endParaRPr lang="en-US" sz="1200">
                        <a:solidFill>
                          <a:schemeClr val="bg1"/>
                        </a:solidFill>
                        <a:effectLst/>
                      </a:endParaRP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7795931"/>
                  </a:ext>
                </a:extLst>
              </a:tr>
              <a:tr h="391695">
                <a:tc>
                  <a:txBody>
                    <a:bodyPr/>
                    <a:lstStyle/>
                    <a:p>
                      <a:pPr fontAlgn="t"/>
                      <a:r>
                        <a:rPr lang="en-US" sz="1200">
                          <a:solidFill>
                            <a:schemeClr val="bg1"/>
                          </a:solidFill>
                          <a:effectLst/>
                        </a:rPr>
                        <a:t>Number of data files (ROWS) per the database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Multiple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0304621"/>
                  </a:ext>
                </a:extLst>
              </a:tr>
              <a:tr h="391695">
                <a:tc>
                  <a:txBody>
                    <a:bodyPr/>
                    <a:lstStyle/>
                    <a:p>
                      <a:pPr fontAlgn="t"/>
                      <a:r>
                        <a:rPr lang="en-US" sz="1200">
                          <a:solidFill>
                            <a:schemeClr val="bg1"/>
                          </a:solidFill>
                          <a:effectLst/>
                        </a:rPr>
                        <a:t>Number of log files (LOG) </a:t>
                      </a:r>
                      <a:br>
                        <a:rPr lang="en-US" sz="1200">
                          <a:solidFill>
                            <a:schemeClr val="bg1"/>
                          </a:solidFill>
                          <a:effectLst/>
                        </a:rPr>
                      </a:br>
                      <a:r>
                        <a:rPr lang="en-US" sz="1200">
                          <a:solidFill>
                            <a:schemeClr val="bg1"/>
                          </a:solidFill>
                          <a:effectLst/>
                        </a:rPr>
                        <a:t>per database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1</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003151"/>
                  </a:ext>
                </a:extLst>
              </a:tr>
              <a:tr h="265215">
                <a:tc>
                  <a:txBody>
                    <a:bodyPr/>
                    <a:lstStyle/>
                    <a:p>
                      <a:pPr fontAlgn="t"/>
                      <a:r>
                        <a:rPr lang="en-US" sz="1200">
                          <a:solidFill>
                            <a:schemeClr val="bg1"/>
                          </a:solidFill>
                          <a:effectLst/>
                        </a:rPr>
                        <a:t>Managed automated backups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1200746"/>
                  </a:ext>
                </a:extLst>
              </a:tr>
              <a:tr h="391695">
                <a:tc>
                  <a:txBody>
                    <a:bodyPr/>
                    <a:lstStyle/>
                    <a:p>
                      <a:pPr fontAlgn="t"/>
                      <a:r>
                        <a:rPr lang="en-US" sz="1200">
                          <a:solidFill>
                            <a:schemeClr val="bg1"/>
                          </a:solidFill>
                          <a:effectLst/>
                        </a:rPr>
                        <a:t>HA</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Based on remote storage and </a:t>
                      </a:r>
                      <a:br>
                        <a:rPr lang="en-US" sz="1200">
                          <a:solidFill>
                            <a:schemeClr val="bg1"/>
                          </a:solidFill>
                          <a:effectLst/>
                        </a:rPr>
                      </a:br>
                      <a:r>
                        <a:rPr lang="en-US" sz="1200" u="none" strike="noStrike">
                          <a:solidFill>
                            <a:schemeClr val="bg1"/>
                          </a:solidFill>
                          <a:effectLst/>
                          <a:hlinkClick r:id="rId4">
                            <a:extLst>
                              <a:ext uri="{A12FA001-AC4F-418D-AE19-62706E023703}">
                                <ahyp:hlinkClr xmlns:ahyp="http://schemas.microsoft.com/office/drawing/2018/hyperlinkcolor" val="tx"/>
                              </a:ext>
                            </a:extLst>
                          </a:hlinkClick>
                        </a:rPr>
                        <a:t>Azure Service Fabric</a:t>
                      </a:r>
                      <a:endParaRPr lang="en-US" sz="1200">
                        <a:solidFill>
                          <a:schemeClr val="bg1"/>
                        </a:solidFill>
                        <a:effectLst/>
                      </a:endParaRP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5621642"/>
                  </a:ext>
                </a:extLst>
              </a:tr>
              <a:tr h="391695">
                <a:tc>
                  <a:txBody>
                    <a:bodyPr/>
                    <a:lstStyle/>
                    <a:p>
                      <a:pPr fontAlgn="t"/>
                      <a:r>
                        <a:rPr lang="en-US" sz="1200">
                          <a:solidFill>
                            <a:schemeClr val="bg1"/>
                          </a:solidFill>
                          <a:effectLst/>
                        </a:rPr>
                        <a:t>Built-in instance and database monitoring and metrics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2872913"/>
                  </a:ext>
                </a:extLst>
              </a:tr>
              <a:tr h="265215">
                <a:tc>
                  <a:txBody>
                    <a:bodyPr/>
                    <a:lstStyle/>
                    <a:p>
                      <a:pPr fontAlgn="t"/>
                      <a:r>
                        <a:rPr lang="en-US" sz="1200">
                          <a:solidFill>
                            <a:schemeClr val="bg1"/>
                          </a:solidFill>
                          <a:effectLst/>
                        </a:rPr>
                        <a:t>Automatic software patching</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9862442"/>
                  </a:ext>
                </a:extLst>
              </a:tr>
              <a:tr h="391695">
                <a:tc>
                  <a:txBody>
                    <a:bodyPr/>
                    <a:lstStyle/>
                    <a:p>
                      <a:pPr fontAlgn="t"/>
                      <a:r>
                        <a:rPr lang="en-US" sz="1200">
                          <a:solidFill>
                            <a:schemeClr val="bg1"/>
                          </a:solidFill>
                          <a:effectLst/>
                        </a:rPr>
                        <a:t>VNet - Azure Resource Manager deployment</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2594952"/>
                  </a:ext>
                </a:extLst>
              </a:tr>
              <a:tr h="384557">
                <a:tc>
                  <a:txBody>
                    <a:bodyPr/>
                    <a:lstStyle/>
                    <a:p>
                      <a:pPr fontAlgn="t"/>
                      <a:r>
                        <a:rPr lang="en-US" sz="1200">
                          <a:solidFill>
                            <a:schemeClr val="bg1"/>
                          </a:solidFill>
                          <a:effectLst/>
                        </a:rPr>
                        <a:t>VNet - Classic deployment model</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No</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985849"/>
                  </a:ext>
                </a:extLst>
              </a:tr>
              <a:tr h="208840">
                <a:tc>
                  <a:txBody>
                    <a:bodyPr/>
                    <a:lstStyle/>
                    <a:p>
                      <a:pPr fontAlgn="t"/>
                      <a:r>
                        <a:rPr lang="en-US" sz="1200">
                          <a:solidFill>
                            <a:schemeClr val="bg1"/>
                          </a:solidFill>
                          <a:effectLst/>
                        </a:rPr>
                        <a:t>Portal support</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2354054"/>
                  </a:ext>
                </a:extLst>
              </a:tr>
            </a:tbl>
          </a:graphicData>
        </a:graphic>
      </p:graphicFrame>
      <p:sp>
        <p:nvSpPr>
          <p:cNvPr id="12" name="TextBox 11">
            <a:extLst>
              <a:ext uri="{FF2B5EF4-FFF2-40B4-BE49-F238E27FC236}">
                <a16:creationId xmlns:a16="http://schemas.microsoft.com/office/drawing/2014/main" id="{5E7B9020-39AB-49F6-A7F9-5C7D50DA4821}"/>
              </a:ext>
            </a:extLst>
          </p:cNvPr>
          <p:cNvSpPr txBox="1"/>
          <p:nvPr/>
        </p:nvSpPr>
        <p:spPr>
          <a:xfrm>
            <a:off x="10151608" y="3423140"/>
            <a:ext cx="1649577" cy="290038"/>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Redundant nodes</a:t>
            </a:r>
          </a:p>
        </p:txBody>
      </p:sp>
      <p:sp>
        <p:nvSpPr>
          <p:cNvPr id="14" name="TextBox 13">
            <a:extLst>
              <a:ext uri="{FF2B5EF4-FFF2-40B4-BE49-F238E27FC236}">
                <a16:creationId xmlns:a16="http://schemas.microsoft.com/office/drawing/2014/main" id="{9482C9D1-4432-431A-8969-33B2808E8E21}"/>
              </a:ext>
            </a:extLst>
          </p:cNvPr>
          <p:cNvSpPr txBox="1"/>
          <p:nvPr/>
        </p:nvSpPr>
        <p:spPr>
          <a:xfrm>
            <a:off x="9026355" y="5322010"/>
            <a:ext cx="2038154" cy="290038"/>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Active compute nodes</a:t>
            </a:r>
          </a:p>
        </p:txBody>
      </p:sp>
      <p:sp>
        <p:nvSpPr>
          <p:cNvPr id="15" name="TextBox 14">
            <a:extLst>
              <a:ext uri="{FF2B5EF4-FFF2-40B4-BE49-F238E27FC236}">
                <a16:creationId xmlns:a16="http://schemas.microsoft.com/office/drawing/2014/main" id="{32FE6D53-782A-46D7-B060-D8081CE2BF3A}"/>
              </a:ext>
            </a:extLst>
          </p:cNvPr>
          <p:cNvSpPr txBox="1"/>
          <p:nvPr/>
        </p:nvSpPr>
        <p:spPr>
          <a:xfrm>
            <a:off x="6635186" y="5322008"/>
            <a:ext cx="2124510" cy="290038"/>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Azure storage accounts</a:t>
            </a:r>
          </a:p>
        </p:txBody>
      </p:sp>
      <p:sp>
        <p:nvSpPr>
          <p:cNvPr id="13" name="Rectangle 12">
            <a:extLst>
              <a:ext uri="{FF2B5EF4-FFF2-40B4-BE49-F238E27FC236}">
                <a16:creationId xmlns:a16="http://schemas.microsoft.com/office/drawing/2014/main" id="{0B227E12-B965-421C-A767-2184372AB8A9}"/>
              </a:ext>
            </a:extLst>
          </p:cNvPr>
          <p:cNvSpPr/>
          <p:nvPr/>
        </p:nvSpPr>
        <p:spPr bwMode="auto">
          <a:xfrm>
            <a:off x="6400757" y="1160906"/>
            <a:ext cx="5391850" cy="4676844"/>
          </a:xfrm>
          <a:prstGeom prst="rect">
            <a:avLst/>
          </a:prstGeom>
          <a:no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2" name="Straight Arrow Connector 21">
            <a:extLst>
              <a:ext uri="{FF2B5EF4-FFF2-40B4-BE49-F238E27FC236}">
                <a16:creationId xmlns:a16="http://schemas.microsoft.com/office/drawing/2014/main" id="{16C4AFBD-572A-44D9-A0A3-4FC91824135C}"/>
              </a:ext>
            </a:extLst>
          </p:cNvPr>
          <p:cNvCxnSpPr/>
          <p:nvPr/>
        </p:nvCxnSpPr>
        <p:spPr>
          <a:xfrm flipH="1">
            <a:off x="7713555" y="4829708"/>
            <a:ext cx="113697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A374041F-A92E-49AE-BC26-F1665A009B1F}"/>
              </a:ext>
            </a:extLst>
          </p:cNvPr>
          <p:cNvGrpSpPr/>
          <p:nvPr/>
        </p:nvGrpSpPr>
        <p:grpSpPr>
          <a:xfrm>
            <a:off x="6845773" y="4529834"/>
            <a:ext cx="721893" cy="614438"/>
            <a:chOff x="2424279" y="1320237"/>
            <a:chExt cx="4696411" cy="4187931"/>
          </a:xfrm>
        </p:grpSpPr>
        <p:sp>
          <p:nvSpPr>
            <p:cNvPr id="40" name="Hexagon 39">
              <a:extLst>
                <a:ext uri="{FF2B5EF4-FFF2-40B4-BE49-F238E27FC236}">
                  <a16:creationId xmlns:a16="http://schemas.microsoft.com/office/drawing/2014/main" id="{170A33BB-A7F4-4575-94A9-90E0AF3B97A8}"/>
                </a:ext>
              </a:extLst>
            </p:cNvPr>
            <p:cNvSpPr/>
            <p:nvPr/>
          </p:nvSpPr>
          <p:spPr bwMode="auto">
            <a:xfrm>
              <a:off x="2424279"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Snip Single Corner Rectangle 26">
              <a:extLst>
                <a:ext uri="{FF2B5EF4-FFF2-40B4-BE49-F238E27FC236}">
                  <a16:creationId xmlns:a16="http://schemas.microsoft.com/office/drawing/2014/main" id="{2BD8A1E1-C54F-4AF1-A883-11EC8A06A376}"/>
                </a:ext>
              </a:extLst>
            </p:cNvPr>
            <p:cNvSpPr/>
            <p:nvPr/>
          </p:nvSpPr>
          <p:spPr bwMode="auto">
            <a:xfrm>
              <a:off x="3677769" y="2145066"/>
              <a:ext cx="2316908" cy="244923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91427"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42" name="Group 41">
              <a:extLst>
                <a:ext uri="{FF2B5EF4-FFF2-40B4-BE49-F238E27FC236}">
                  <a16:creationId xmlns:a16="http://schemas.microsoft.com/office/drawing/2014/main" id="{1B763682-F750-4796-96BF-EA6B8B8CF192}"/>
                </a:ext>
              </a:extLst>
            </p:cNvPr>
            <p:cNvGrpSpPr/>
            <p:nvPr/>
          </p:nvGrpSpPr>
          <p:grpSpPr>
            <a:xfrm>
              <a:off x="4271147" y="2716509"/>
              <a:ext cx="790232" cy="1472559"/>
              <a:chOff x="4917030" y="1019829"/>
              <a:chExt cx="123056" cy="229308"/>
            </a:xfrm>
          </p:grpSpPr>
          <p:sp>
            <p:nvSpPr>
              <p:cNvPr id="44" name="Freeform: Shape 43">
                <a:extLst>
                  <a:ext uri="{FF2B5EF4-FFF2-40B4-BE49-F238E27FC236}">
                    <a16:creationId xmlns:a16="http://schemas.microsoft.com/office/drawing/2014/main" id="{92361D01-782C-4DAE-8156-1FD2572712C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4189B512-6AE8-4D81-BFF4-0BDE675781FA}"/>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Freeform: Shape 45">
                <a:extLst>
                  <a:ext uri="{FF2B5EF4-FFF2-40B4-BE49-F238E27FC236}">
                    <a16:creationId xmlns:a16="http://schemas.microsoft.com/office/drawing/2014/main" id="{F809E771-3793-44AF-B5BA-45873E878E6C}"/>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Freeform: Shape 46">
                <a:extLst>
                  <a:ext uri="{FF2B5EF4-FFF2-40B4-BE49-F238E27FC236}">
                    <a16:creationId xmlns:a16="http://schemas.microsoft.com/office/drawing/2014/main" id="{8602E5F5-55CE-4B9F-94E2-0E7B7D39930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43" name="Right Triangle 42">
              <a:extLst>
                <a:ext uri="{FF2B5EF4-FFF2-40B4-BE49-F238E27FC236}">
                  <a16:creationId xmlns:a16="http://schemas.microsoft.com/office/drawing/2014/main" id="{4E4E964F-FF1B-4FC8-9949-E4E32790CF2A}"/>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3" name="Group 22">
            <a:extLst>
              <a:ext uri="{FF2B5EF4-FFF2-40B4-BE49-F238E27FC236}">
                <a16:creationId xmlns:a16="http://schemas.microsoft.com/office/drawing/2014/main" id="{DE4EB95D-531B-4948-B307-CD1FE872D37C}"/>
              </a:ext>
            </a:extLst>
          </p:cNvPr>
          <p:cNvGrpSpPr/>
          <p:nvPr/>
        </p:nvGrpSpPr>
        <p:grpSpPr>
          <a:xfrm>
            <a:off x="6834054" y="3580404"/>
            <a:ext cx="2016479" cy="614437"/>
            <a:chOff x="6971090" y="3651702"/>
            <a:chExt cx="2056914" cy="626758"/>
          </a:xfrm>
        </p:grpSpPr>
        <p:cxnSp>
          <p:nvCxnSpPr>
            <p:cNvPr id="21" name="Straight Arrow Connector 20">
              <a:extLst>
                <a:ext uri="{FF2B5EF4-FFF2-40B4-BE49-F238E27FC236}">
                  <a16:creationId xmlns:a16="http://schemas.microsoft.com/office/drawing/2014/main" id="{A6BE0383-C840-4177-94D4-FDC53A634D5D}"/>
                </a:ext>
              </a:extLst>
            </p:cNvPr>
            <p:cNvCxnSpPr/>
            <p:nvPr/>
          </p:nvCxnSpPr>
          <p:spPr>
            <a:xfrm flipH="1">
              <a:off x="7868228" y="3945627"/>
              <a:ext cx="115977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C4996079-95DC-40D9-B087-23E0F41D20F7}"/>
                </a:ext>
              </a:extLst>
            </p:cNvPr>
            <p:cNvGrpSpPr/>
            <p:nvPr/>
          </p:nvGrpSpPr>
          <p:grpSpPr>
            <a:xfrm>
              <a:off x="6971090" y="3651702"/>
              <a:ext cx="736368" cy="626758"/>
              <a:chOff x="2424279" y="1320237"/>
              <a:chExt cx="4696411" cy="4187931"/>
            </a:xfrm>
          </p:grpSpPr>
          <p:sp>
            <p:nvSpPr>
              <p:cNvPr id="49" name="Hexagon 48">
                <a:extLst>
                  <a:ext uri="{FF2B5EF4-FFF2-40B4-BE49-F238E27FC236}">
                    <a16:creationId xmlns:a16="http://schemas.microsoft.com/office/drawing/2014/main" id="{197F97FB-3F33-4D52-B5F9-3DC92B85CF64}"/>
                  </a:ext>
                </a:extLst>
              </p:cNvPr>
              <p:cNvSpPr/>
              <p:nvPr/>
            </p:nvSpPr>
            <p:spPr bwMode="auto">
              <a:xfrm>
                <a:off x="2424279"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Snip Single Corner Rectangle 26">
                <a:extLst>
                  <a:ext uri="{FF2B5EF4-FFF2-40B4-BE49-F238E27FC236}">
                    <a16:creationId xmlns:a16="http://schemas.microsoft.com/office/drawing/2014/main" id="{EDCAFB4B-86B9-4D2E-9789-BAA2A337046C}"/>
                  </a:ext>
                </a:extLst>
              </p:cNvPr>
              <p:cNvSpPr/>
              <p:nvPr/>
            </p:nvSpPr>
            <p:spPr bwMode="auto">
              <a:xfrm>
                <a:off x="3677769" y="2145066"/>
                <a:ext cx="2316908" cy="244923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91427"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51" name="Group 50">
                <a:extLst>
                  <a:ext uri="{FF2B5EF4-FFF2-40B4-BE49-F238E27FC236}">
                    <a16:creationId xmlns:a16="http://schemas.microsoft.com/office/drawing/2014/main" id="{EF798072-093A-4833-B019-ADA6C4961ACA}"/>
                  </a:ext>
                </a:extLst>
              </p:cNvPr>
              <p:cNvGrpSpPr/>
              <p:nvPr/>
            </p:nvGrpSpPr>
            <p:grpSpPr>
              <a:xfrm>
                <a:off x="4271147" y="2716509"/>
                <a:ext cx="790232" cy="1472559"/>
                <a:chOff x="4917030" y="1019829"/>
                <a:chExt cx="123056" cy="229308"/>
              </a:xfrm>
            </p:grpSpPr>
            <p:sp>
              <p:nvSpPr>
                <p:cNvPr id="53" name="Freeform: Shape 52">
                  <a:extLst>
                    <a:ext uri="{FF2B5EF4-FFF2-40B4-BE49-F238E27FC236}">
                      <a16:creationId xmlns:a16="http://schemas.microsoft.com/office/drawing/2014/main" id="{84A1CCB9-51F8-4AB6-A571-6D92C3852BA4}"/>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F7460CA4-912B-4D20-AEBB-CA049C579A2F}"/>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9FCF2243-A3B8-48F4-AB2D-C6B4DF96EAE4}"/>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Freeform: Shape 55">
                  <a:extLst>
                    <a:ext uri="{FF2B5EF4-FFF2-40B4-BE49-F238E27FC236}">
                      <a16:creationId xmlns:a16="http://schemas.microsoft.com/office/drawing/2014/main" id="{CC965FCE-D3E3-4AB1-BF8D-9D1C50F750AE}"/>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52" name="Right Triangle 51">
                <a:extLst>
                  <a:ext uri="{FF2B5EF4-FFF2-40B4-BE49-F238E27FC236}">
                    <a16:creationId xmlns:a16="http://schemas.microsoft.com/office/drawing/2014/main" id="{FAF8DC75-E130-49F2-BA7F-0E0ABBB80015}"/>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nvGrpSpPr>
          <p:cNvPr id="25" name="Group 24">
            <a:extLst>
              <a:ext uri="{FF2B5EF4-FFF2-40B4-BE49-F238E27FC236}">
                <a16:creationId xmlns:a16="http://schemas.microsoft.com/office/drawing/2014/main" id="{A7955FC3-6B66-4542-AD11-6A400ADD8FED}"/>
              </a:ext>
            </a:extLst>
          </p:cNvPr>
          <p:cNvGrpSpPr/>
          <p:nvPr/>
        </p:nvGrpSpPr>
        <p:grpSpPr>
          <a:xfrm>
            <a:off x="6857497" y="1646387"/>
            <a:ext cx="1993034" cy="614437"/>
            <a:chOff x="6995004" y="1678904"/>
            <a:chExt cx="2032998" cy="626758"/>
          </a:xfrm>
        </p:grpSpPr>
        <p:cxnSp>
          <p:nvCxnSpPr>
            <p:cNvPr id="18" name="Straight Arrow Connector 17">
              <a:extLst>
                <a:ext uri="{FF2B5EF4-FFF2-40B4-BE49-F238E27FC236}">
                  <a16:creationId xmlns:a16="http://schemas.microsoft.com/office/drawing/2014/main" id="{BF20458A-222A-4CCB-B221-65222375092B}"/>
                </a:ext>
              </a:extLst>
            </p:cNvPr>
            <p:cNvCxnSpPr/>
            <p:nvPr/>
          </p:nvCxnSpPr>
          <p:spPr>
            <a:xfrm flipH="1">
              <a:off x="7868227" y="1984771"/>
              <a:ext cx="1159775"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4C5B9F09-BEBE-4DC9-83AA-B7EAD3F47A21}"/>
                </a:ext>
              </a:extLst>
            </p:cNvPr>
            <p:cNvGrpSpPr/>
            <p:nvPr/>
          </p:nvGrpSpPr>
          <p:grpSpPr>
            <a:xfrm>
              <a:off x="6995004" y="1678904"/>
              <a:ext cx="736368" cy="626758"/>
              <a:chOff x="2424279" y="1320237"/>
              <a:chExt cx="4696411" cy="4187931"/>
            </a:xfrm>
          </p:grpSpPr>
          <p:sp>
            <p:nvSpPr>
              <p:cNvPr id="68" name="Snip Single Corner Rectangle 26">
                <a:extLst>
                  <a:ext uri="{FF2B5EF4-FFF2-40B4-BE49-F238E27FC236}">
                    <a16:creationId xmlns:a16="http://schemas.microsoft.com/office/drawing/2014/main" id="{5FE168AF-2C5C-49DB-986D-8647564E2B07}"/>
                  </a:ext>
                </a:extLst>
              </p:cNvPr>
              <p:cNvSpPr/>
              <p:nvPr/>
            </p:nvSpPr>
            <p:spPr bwMode="auto">
              <a:xfrm>
                <a:off x="3677769" y="2145066"/>
                <a:ext cx="2316908" cy="244923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91427"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69" name="Group 68">
                <a:extLst>
                  <a:ext uri="{FF2B5EF4-FFF2-40B4-BE49-F238E27FC236}">
                    <a16:creationId xmlns:a16="http://schemas.microsoft.com/office/drawing/2014/main" id="{BD2B7079-DCFF-4F7A-A59B-F8BA250CA859}"/>
                  </a:ext>
                </a:extLst>
              </p:cNvPr>
              <p:cNvGrpSpPr/>
              <p:nvPr/>
            </p:nvGrpSpPr>
            <p:grpSpPr>
              <a:xfrm>
                <a:off x="4271147" y="2716509"/>
                <a:ext cx="790232" cy="1472559"/>
                <a:chOff x="4917030" y="1019829"/>
                <a:chExt cx="123056" cy="229308"/>
              </a:xfrm>
            </p:grpSpPr>
            <p:sp>
              <p:nvSpPr>
                <p:cNvPr id="71" name="Freeform: Shape 70">
                  <a:extLst>
                    <a:ext uri="{FF2B5EF4-FFF2-40B4-BE49-F238E27FC236}">
                      <a16:creationId xmlns:a16="http://schemas.microsoft.com/office/drawing/2014/main" id="{4EDD3DF3-6D2B-45ED-BC89-5020878BFEC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Freeform: Shape 71">
                  <a:extLst>
                    <a:ext uri="{FF2B5EF4-FFF2-40B4-BE49-F238E27FC236}">
                      <a16:creationId xmlns:a16="http://schemas.microsoft.com/office/drawing/2014/main" id="{25AE3DD8-5EAD-49CE-B6DA-1E590F8E4AA2}"/>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Freeform: Shape 72">
                  <a:extLst>
                    <a:ext uri="{FF2B5EF4-FFF2-40B4-BE49-F238E27FC236}">
                      <a16:creationId xmlns:a16="http://schemas.microsoft.com/office/drawing/2014/main" id="{44B2865C-4E2E-4D57-A4B5-A6EEA0CF014B}"/>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Freeform: Shape 73">
                  <a:extLst>
                    <a:ext uri="{FF2B5EF4-FFF2-40B4-BE49-F238E27FC236}">
                      <a16:creationId xmlns:a16="http://schemas.microsoft.com/office/drawing/2014/main" id="{B58B836C-CBBA-4302-99BF-EF85BEDF3A67}"/>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70" name="Right Triangle 69">
                <a:extLst>
                  <a:ext uri="{FF2B5EF4-FFF2-40B4-BE49-F238E27FC236}">
                    <a16:creationId xmlns:a16="http://schemas.microsoft.com/office/drawing/2014/main" id="{D68F780C-5613-49F9-9D36-58ABB45DF2A7}"/>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7" name="Hexagon 66">
                <a:extLst>
                  <a:ext uri="{FF2B5EF4-FFF2-40B4-BE49-F238E27FC236}">
                    <a16:creationId xmlns:a16="http://schemas.microsoft.com/office/drawing/2014/main" id="{74B6BC4B-5C54-4299-91DA-9974C46E503B}"/>
                  </a:ext>
                </a:extLst>
              </p:cNvPr>
              <p:cNvSpPr/>
              <p:nvPr/>
            </p:nvSpPr>
            <p:spPr bwMode="auto">
              <a:xfrm>
                <a:off x="2424279"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24" name="Group 23">
            <a:extLst>
              <a:ext uri="{FF2B5EF4-FFF2-40B4-BE49-F238E27FC236}">
                <a16:creationId xmlns:a16="http://schemas.microsoft.com/office/drawing/2014/main" id="{07485C49-A00D-4552-851C-D627E472B324}"/>
              </a:ext>
            </a:extLst>
          </p:cNvPr>
          <p:cNvGrpSpPr/>
          <p:nvPr/>
        </p:nvGrpSpPr>
        <p:grpSpPr>
          <a:xfrm>
            <a:off x="6845775" y="2607536"/>
            <a:ext cx="2004756" cy="614437"/>
            <a:chOff x="6983046" y="2659326"/>
            <a:chExt cx="2044956" cy="626758"/>
          </a:xfrm>
        </p:grpSpPr>
        <p:cxnSp>
          <p:nvCxnSpPr>
            <p:cNvPr id="20" name="Straight Arrow Connector 19">
              <a:extLst>
                <a:ext uri="{FF2B5EF4-FFF2-40B4-BE49-F238E27FC236}">
                  <a16:creationId xmlns:a16="http://schemas.microsoft.com/office/drawing/2014/main" id="{3F6E2F2C-FB04-44C5-AB79-0EA1F185CDE0}"/>
                </a:ext>
              </a:extLst>
            </p:cNvPr>
            <p:cNvCxnSpPr/>
            <p:nvPr/>
          </p:nvCxnSpPr>
          <p:spPr>
            <a:xfrm flipH="1">
              <a:off x="7868227" y="2965201"/>
              <a:ext cx="1159775"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1E1A84D7-AC8C-4C07-80B9-92453D6AB0E3}"/>
                </a:ext>
              </a:extLst>
            </p:cNvPr>
            <p:cNvGrpSpPr/>
            <p:nvPr/>
          </p:nvGrpSpPr>
          <p:grpSpPr>
            <a:xfrm>
              <a:off x="6983046" y="2659326"/>
              <a:ext cx="736368" cy="626758"/>
              <a:chOff x="2424279" y="1320237"/>
              <a:chExt cx="4696411" cy="4187931"/>
            </a:xfrm>
          </p:grpSpPr>
          <p:sp>
            <p:nvSpPr>
              <p:cNvPr id="58" name="Hexagon 57">
                <a:extLst>
                  <a:ext uri="{FF2B5EF4-FFF2-40B4-BE49-F238E27FC236}">
                    <a16:creationId xmlns:a16="http://schemas.microsoft.com/office/drawing/2014/main" id="{DBFC0217-4D49-4595-ABC2-DE2CDACBEA27}"/>
                  </a:ext>
                </a:extLst>
              </p:cNvPr>
              <p:cNvSpPr/>
              <p:nvPr/>
            </p:nvSpPr>
            <p:spPr bwMode="auto">
              <a:xfrm>
                <a:off x="2424279"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Snip Single Corner Rectangle 26">
                <a:extLst>
                  <a:ext uri="{FF2B5EF4-FFF2-40B4-BE49-F238E27FC236}">
                    <a16:creationId xmlns:a16="http://schemas.microsoft.com/office/drawing/2014/main" id="{C549BDCD-63F7-4463-B3A6-A1ED7EF8F121}"/>
                  </a:ext>
                </a:extLst>
              </p:cNvPr>
              <p:cNvSpPr/>
              <p:nvPr/>
            </p:nvSpPr>
            <p:spPr bwMode="auto">
              <a:xfrm>
                <a:off x="3677769" y="2145066"/>
                <a:ext cx="2316908" cy="244923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91427"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60" name="Group 59">
                <a:extLst>
                  <a:ext uri="{FF2B5EF4-FFF2-40B4-BE49-F238E27FC236}">
                    <a16:creationId xmlns:a16="http://schemas.microsoft.com/office/drawing/2014/main" id="{1CAD6298-CC22-4AEA-9CBA-C050C09DF051}"/>
                  </a:ext>
                </a:extLst>
              </p:cNvPr>
              <p:cNvGrpSpPr/>
              <p:nvPr/>
            </p:nvGrpSpPr>
            <p:grpSpPr>
              <a:xfrm>
                <a:off x="4271147" y="2716509"/>
                <a:ext cx="790232" cy="1472559"/>
                <a:chOff x="4917030" y="1019829"/>
                <a:chExt cx="123056" cy="229308"/>
              </a:xfrm>
            </p:grpSpPr>
            <p:sp>
              <p:nvSpPr>
                <p:cNvPr id="62" name="Freeform: Shape 61">
                  <a:extLst>
                    <a:ext uri="{FF2B5EF4-FFF2-40B4-BE49-F238E27FC236}">
                      <a16:creationId xmlns:a16="http://schemas.microsoft.com/office/drawing/2014/main" id="{09E84FE9-A1E5-4FD4-B7A2-126E092ADC51}"/>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Freeform: Shape 62">
                  <a:extLst>
                    <a:ext uri="{FF2B5EF4-FFF2-40B4-BE49-F238E27FC236}">
                      <a16:creationId xmlns:a16="http://schemas.microsoft.com/office/drawing/2014/main" id="{4DED72E8-98C7-4A57-BF63-F080A99F2F0B}"/>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902A9025-C3BF-4EC6-B798-5DF4EA84CA99}"/>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Freeform: Shape 64">
                  <a:extLst>
                    <a:ext uri="{FF2B5EF4-FFF2-40B4-BE49-F238E27FC236}">
                      <a16:creationId xmlns:a16="http://schemas.microsoft.com/office/drawing/2014/main" id="{2079C95C-11CA-4ACD-B9D3-FE4AF1BA674C}"/>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61" name="Right Triangle 60">
                <a:extLst>
                  <a:ext uri="{FF2B5EF4-FFF2-40B4-BE49-F238E27FC236}">
                    <a16:creationId xmlns:a16="http://schemas.microsoft.com/office/drawing/2014/main" id="{B3460A99-EC5D-4126-B927-B590D558C39C}"/>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sp>
        <p:nvSpPr>
          <p:cNvPr id="77" name="chip 4">
            <a:extLst>
              <a:ext uri="{FF2B5EF4-FFF2-40B4-BE49-F238E27FC236}">
                <a16:creationId xmlns:a16="http://schemas.microsoft.com/office/drawing/2014/main" id="{F1281C42-822B-4341-A8CB-AD0DE863BC68}"/>
              </a:ext>
            </a:extLst>
          </p:cNvPr>
          <p:cNvSpPr>
            <a:spLocks noChangeAspect="1" noEditPoints="1"/>
          </p:cNvSpPr>
          <p:nvPr/>
        </p:nvSpPr>
        <p:spPr bwMode="auto">
          <a:xfrm>
            <a:off x="9090463" y="1680700"/>
            <a:ext cx="510736" cy="52128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 name="chip r1">
            <a:extLst>
              <a:ext uri="{FF2B5EF4-FFF2-40B4-BE49-F238E27FC236}">
                <a16:creationId xmlns:a16="http://schemas.microsoft.com/office/drawing/2014/main" id="{FD5EE625-A4F4-4217-94E8-254F26C3AEEA}"/>
              </a:ext>
            </a:extLst>
          </p:cNvPr>
          <p:cNvSpPr>
            <a:spLocks noChangeAspect="1" noEditPoints="1"/>
          </p:cNvSpPr>
          <p:nvPr/>
        </p:nvSpPr>
        <p:spPr bwMode="auto">
          <a:xfrm>
            <a:off x="10278080" y="1680700"/>
            <a:ext cx="510736" cy="52128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 name="chip 3">
            <a:extLst>
              <a:ext uri="{FF2B5EF4-FFF2-40B4-BE49-F238E27FC236}">
                <a16:creationId xmlns:a16="http://schemas.microsoft.com/office/drawing/2014/main" id="{984E8772-86EA-476C-895B-82BE710F74DE}"/>
              </a:ext>
            </a:extLst>
          </p:cNvPr>
          <p:cNvSpPr>
            <a:spLocks noChangeAspect="1" noEditPoints="1"/>
          </p:cNvSpPr>
          <p:nvPr/>
        </p:nvSpPr>
        <p:spPr bwMode="auto">
          <a:xfrm>
            <a:off x="9090463" y="2666614"/>
            <a:ext cx="510736" cy="52128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 name="chip r2">
            <a:extLst>
              <a:ext uri="{FF2B5EF4-FFF2-40B4-BE49-F238E27FC236}">
                <a16:creationId xmlns:a16="http://schemas.microsoft.com/office/drawing/2014/main" id="{CB60805F-9FC2-40B0-AF58-1009DC6702E0}"/>
              </a:ext>
            </a:extLst>
          </p:cNvPr>
          <p:cNvSpPr>
            <a:spLocks noChangeAspect="1" noEditPoints="1"/>
          </p:cNvSpPr>
          <p:nvPr/>
        </p:nvSpPr>
        <p:spPr bwMode="auto">
          <a:xfrm>
            <a:off x="10278080" y="2676151"/>
            <a:ext cx="510736" cy="52128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 name="chip 2">
            <a:extLst>
              <a:ext uri="{FF2B5EF4-FFF2-40B4-BE49-F238E27FC236}">
                <a16:creationId xmlns:a16="http://schemas.microsoft.com/office/drawing/2014/main" id="{FD6AAAE6-356C-4AD3-999B-43D02953A7E6}"/>
              </a:ext>
            </a:extLst>
          </p:cNvPr>
          <p:cNvSpPr>
            <a:spLocks noChangeAspect="1" noEditPoints="1"/>
          </p:cNvSpPr>
          <p:nvPr/>
        </p:nvSpPr>
        <p:spPr bwMode="auto">
          <a:xfrm>
            <a:off x="9090463" y="3585771"/>
            <a:ext cx="510736" cy="52128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 name="chip 1">
            <a:extLst>
              <a:ext uri="{FF2B5EF4-FFF2-40B4-BE49-F238E27FC236}">
                <a16:creationId xmlns:a16="http://schemas.microsoft.com/office/drawing/2014/main" id="{6D57A08F-ACC8-40FB-9ACE-23B14A9E87E9}"/>
              </a:ext>
            </a:extLst>
          </p:cNvPr>
          <p:cNvSpPr>
            <a:spLocks noChangeAspect="1" noEditPoints="1"/>
          </p:cNvSpPr>
          <p:nvPr/>
        </p:nvSpPr>
        <p:spPr bwMode="auto">
          <a:xfrm>
            <a:off x="9090463" y="4562149"/>
            <a:ext cx="510736" cy="52128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1213253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5"/>
                                        </p:tgtEl>
                                        <p:attrNameLst>
                                          <p:attrName>style.visibility</p:attrName>
                                        </p:attrNameLst>
                                      </p:cBhvr>
                                      <p:to>
                                        <p:strVal val="visible"/>
                                      </p:to>
                                    </p:set>
                                    <p:animEffect transition="in" filter="fade">
                                      <p:cBhvr>
                                        <p:cTn id="12" dur="1000"/>
                                        <p:tgtEl>
                                          <p:spTgt spid="85"/>
                                        </p:tgtEl>
                                      </p:cBhvr>
                                    </p:animEffect>
                                    <p:anim calcmode="lin" valueType="num">
                                      <p:cBhvr>
                                        <p:cTn id="13" dur="1000" fill="hold"/>
                                        <p:tgtEl>
                                          <p:spTgt spid="85"/>
                                        </p:tgtEl>
                                        <p:attrNameLst>
                                          <p:attrName>ppt_x</p:attrName>
                                        </p:attrNameLst>
                                      </p:cBhvr>
                                      <p:tavLst>
                                        <p:tav tm="0">
                                          <p:val>
                                            <p:strVal val="#ppt_x"/>
                                          </p:val>
                                        </p:tav>
                                        <p:tav tm="100000">
                                          <p:val>
                                            <p:strVal val="#ppt_x"/>
                                          </p:val>
                                        </p:tav>
                                      </p:tavLst>
                                    </p:anim>
                                    <p:anim calcmode="lin" valueType="num">
                                      <p:cBhvr>
                                        <p:cTn id="14" dur="1000" fill="hold"/>
                                        <p:tgtEl>
                                          <p:spTgt spid="85"/>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1000"/>
                                        <p:tgtEl>
                                          <p:spTgt spid="24"/>
                                        </p:tgtEl>
                                      </p:cBhvr>
                                    </p:animEffect>
                                    <p:anim calcmode="lin" valueType="num">
                                      <p:cBhvr>
                                        <p:cTn id="19" dur="1000" fill="hold"/>
                                        <p:tgtEl>
                                          <p:spTgt spid="24"/>
                                        </p:tgtEl>
                                        <p:attrNameLst>
                                          <p:attrName>ppt_x</p:attrName>
                                        </p:attrNameLst>
                                      </p:cBhvr>
                                      <p:tavLst>
                                        <p:tav tm="0">
                                          <p:val>
                                            <p:strVal val="#ppt_x"/>
                                          </p:val>
                                        </p:tav>
                                        <p:tav tm="100000">
                                          <p:val>
                                            <p:strVal val="#ppt_x"/>
                                          </p:val>
                                        </p:tav>
                                      </p:tavLst>
                                    </p:anim>
                                    <p:anim calcmode="lin" valueType="num">
                                      <p:cBhvr>
                                        <p:cTn id="20" dur="1000" fill="hold"/>
                                        <p:tgtEl>
                                          <p:spTgt spid="24"/>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fade">
                                      <p:cBhvr>
                                        <p:cTn id="23" dur="1000"/>
                                        <p:tgtEl>
                                          <p:spTgt spid="83"/>
                                        </p:tgtEl>
                                      </p:cBhvr>
                                    </p:animEffect>
                                    <p:anim calcmode="lin" valueType="num">
                                      <p:cBhvr>
                                        <p:cTn id="24" dur="1000" fill="hold"/>
                                        <p:tgtEl>
                                          <p:spTgt spid="83"/>
                                        </p:tgtEl>
                                        <p:attrNameLst>
                                          <p:attrName>ppt_x</p:attrName>
                                        </p:attrNameLst>
                                      </p:cBhvr>
                                      <p:tavLst>
                                        <p:tav tm="0">
                                          <p:val>
                                            <p:strVal val="#ppt_x"/>
                                          </p:val>
                                        </p:tav>
                                        <p:tav tm="100000">
                                          <p:val>
                                            <p:strVal val="#ppt_x"/>
                                          </p:val>
                                        </p:tav>
                                      </p:tavLst>
                                    </p:anim>
                                    <p:anim calcmode="lin" valueType="num">
                                      <p:cBhvr>
                                        <p:cTn id="25" dur="1000" fill="hold"/>
                                        <p:tgtEl>
                                          <p:spTgt spid="83"/>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1000"/>
                                        <p:tgtEl>
                                          <p:spTgt spid="25"/>
                                        </p:tgtEl>
                                      </p:cBhvr>
                                    </p:animEffect>
                                    <p:anim calcmode="lin" valueType="num">
                                      <p:cBhvr>
                                        <p:cTn id="30" dur="1000" fill="hold"/>
                                        <p:tgtEl>
                                          <p:spTgt spid="25"/>
                                        </p:tgtEl>
                                        <p:attrNameLst>
                                          <p:attrName>ppt_x</p:attrName>
                                        </p:attrNameLst>
                                      </p:cBhvr>
                                      <p:tavLst>
                                        <p:tav tm="0">
                                          <p:val>
                                            <p:strVal val="#ppt_x"/>
                                          </p:val>
                                        </p:tav>
                                        <p:tav tm="100000">
                                          <p:val>
                                            <p:strVal val="#ppt_x"/>
                                          </p:val>
                                        </p:tav>
                                      </p:tavLst>
                                    </p:anim>
                                    <p:anim calcmode="lin" valueType="num">
                                      <p:cBhvr>
                                        <p:cTn id="31" dur="1000" fill="hold"/>
                                        <p:tgtEl>
                                          <p:spTgt spid="2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77"/>
                                        </p:tgtEl>
                                        <p:attrNameLst>
                                          <p:attrName>style.visibility</p:attrName>
                                        </p:attrNameLst>
                                      </p:cBhvr>
                                      <p:to>
                                        <p:strVal val="visible"/>
                                      </p:to>
                                    </p:set>
                                    <p:animEffect transition="in" filter="fade">
                                      <p:cBhvr>
                                        <p:cTn id="34" dur="1000"/>
                                        <p:tgtEl>
                                          <p:spTgt spid="77"/>
                                        </p:tgtEl>
                                      </p:cBhvr>
                                    </p:animEffect>
                                    <p:anim calcmode="lin" valueType="num">
                                      <p:cBhvr>
                                        <p:cTn id="35" dur="1000" fill="hold"/>
                                        <p:tgtEl>
                                          <p:spTgt spid="77"/>
                                        </p:tgtEl>
                                        <p:attrNameLst>
                                          <p:attrName>ppt_x</p:attrName>
                                        </p:attrNameLst>
                                      </p:cBhvr>
                                      <p:tavLst>
                                        <p:tav tm="0">
                                          <p:val>
                                            <p:strVal val="#ppt_x"/>
                                          </p:val>
                                        </p:tav>
                                        <p:tav tm="100000">
                                          <p:val>
                                            <p:strVal val="#ppt_x"/>
                                          </p:val>
                                        </p:tav>
                                      </p:tavLst>
                                    </p:anim>
                                    <p:anim calcmode="lin" valueType="num">
                                      <p:cBhvr>
                                        <p:cTn id="36" dur="1000" fill="hold"/>
                                        <p:tgtEl>
                                          <p:spTgt spid="77"/>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82"/>
                                        </p:tgtEl>
                                        <p:attrNameLst>
                                          <p:attrName>style.visibility</p:attrName>
                                        </p:attrNameLst>
                                      </p:cBhvr>
                                      <p:to>
                                        <p:strVal val="visible"/>
                                      </p:to>
                                    </p:set>
                                    <p:animEffect transition="in" filter="fade">
                                      <p:cBhvr>
                                        <p:cTn id="39" dur="1000"/>
                                        <p:tgtEl>
                                          <p:spTgt spid="82"/>
                                        </p:tgtEl>
                                      </p:cBhvr>
                                    </p:animEffect>
                                    <p:anim calcmode="lin" valueType="num">
                                      <p:cBhvr>
                                        <p:cTn id="40" dur="1000" fill="hold"/>
                                        <p:tgtEl>
                                          <p:spTgt spid="82"/>
                                        </p:tgtEl>
                                        <p:attrNameLst>
                                          <p:attrName>ppt_x</p:attrName>
                                        </p:attrNameLst>
                                      </p:cBhvr>
                                      <p:tavLst>
                                        <p:tav tm="0">
                                          <p:val>
                                            <p:strVal val="#ppt_x"/>
                                          </p:val>
                                        </p:tav>
                                        <p:tav tm="100000">
                                          <p:val>
                                            <p:strVal val="#ppt_x"/>
                                          </p:val>
                                        </p:tav>
                                      </p:tavLst>
                                    </p:anim>
                                    <p:anim calcmode="lin" valueType="num">
                                      <p:cBhvr>
                                        <p:cTn id="41" dur="1000" fill="hold"/>
                                        <p:tgtEl>
                                          <p:spTgt spid="8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84"/>
                                        </p:tgtEl>
                                        <p:attrNameLst>
                                          <p:attrName>style.visibility</p:attrName>
                                        </p:attrNameLst>
                                      </p:cBhvr>
                                      <p:to>
                                        <p:strVal val="visible"/>
                                      </p:to>
                                    </p:set>
                                    <p:animEffect transition="in" filter="fade">
                                      <p:cBhvr>
                                        <p:cTn id="44" dur="1000"/>
                                        <p:tgtEl>
                                          <p:spTgt spid="84"/>
                                        </p:tgtEl>
                                      </p:cBhvr>
                                    </p:animEffect>
                                    <p:anim calcmode="lin" valueType="num">
                                      <p:cBhvr>
                                        <p:cTn id="45" dur="1000" fill="hold"/>
                                        <p:tgtEl>
                                          <p:spTgt spid="84"/>
                                        </p:tgtEl>
                                        <p:attrNameLst>
                                          <p:attrName>ppt_x</p:attrName>
                                        </p:attrNameLst>
                                      </p:cBhvr>
                                      <p:tavLst>
                                        <p:tav tm="0">
                                          <p:val>
                                            <p:strVal val="#ppt_x"/>
                                          </p:val>
                                        </p:tav>
                                        <p:tav tm="100000">
                                          <p:val>
                                            <p:strVal val="#ppt_x"/>
                                          </p:val>
                                        </p:tav>
                                      </p:tavLst>
                                    </p:anim>
                                    <p:anim calcmode="lin" valueType="num">
                                      <p:cBhvr>
                                        <p:cTn id="46"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82" grpId="0" animBg="1"/>
      <p:bldP spid="83" grpId="0" animBg="1"/>
      <p:bldP spid="84" grpId="0" animBg="1"/>
      <p:bldP spid="85"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B8D32-81B1-4D7D-AFD0-0723BA158DCC}"/>
              </a:ext>
            </a:extLst>
          </p:cNvPr>
          <p:cNvSpPr>
            <a:spLocks noGrp="1"/>
          </p:cNvSpPr>
          <p:nvPr>
            <p:ph type="title"/>
          </p:nvPr>
        </p:nvSpPr>
        <p:spPr>
          <a:xfrm>
            <a:off x="528501" y="295416"/>
            <a:ext cx="3654814" cy="553998"/>
          </a:xfrm>
        </p:spPr>
        <p:txBody>
          <a:bodyPr/>
          <a:lstStyle/>
          <a:p>
            <a:r>
              <a:rPr lang="en-ZA"/>
              <a:t>Business Critical</a:t>
            </a:r>
            <a:endParaRPr lang="en-US"/>
          </a:p>
        </p:txBody>
      </p:sp>
      <p:graphicFrame>
        <p:nvGraphicFramePr>
          <p:cNvPr id="3" name="Table 2">
            <a:extLst>
              <a:ext uri="{FF2B5EF4-FFF2-40B4-BE49-F238E27FC236}">
                <a16:creationId xmlns:a16="http://schemas.microsoft.com/office/drawing/2014/main" id="{F7E4DCAE-91A3-4F8C-89B4-D34A195D4CC4}"/>
              </a:ext>
            </a:extLst>
          </p:cNvPr>
          <p:cNvGraphicFramePr>
            <a:graphicFrameLocks noGrp="1"/>
          </p:cNvGraphicFramePr>
          <p:nvPr/>
        </p:nvGraphicFramePr>
        <p:xfrm>
          <a:off x="415247" y="1110674"/>
          <a:ext cx="4557961" cy="5655680"/>
        </p:xfrm>
        <a:graphic>
          <a:graphicData uri="http://schemas.openxmlformats.org/drawingml/2006/table">
            <a:tbl>
              <a:tblPr/>
              <a:tblGrid>
                <a:gridCol w="2105948">
                  <a:extLst>
                    <a:ext uri="{9D8B030D-6E8A-4147-A177-3AD203B41FA5}">
                      <a16:colId xmlns:a16="http://schemas.microsoft.com/office/drawing/2014/main" val="3790968737"/>
                    </a:ext>
                  </a:extLst>
                </a:gridCol>
                <a:gridCol w="2452013">
                  <a:extLst>
                    <a:ext uri="{9D8B030D-6E8A-4147-A177-3AD203B41FA5}">
                      <a16:colId xmlns:a16="http://schemas.microsoft.com/office/drawing/2014/main" val="464842925"/>
                    </a:ext>
                  </a:extLst>
                </a:gridCol>
              </a:tblGrid>
              <a:tr h="201296">
                <a:tc>
                  <a:txBody>
                    <a:bodyPr/>
                    <a:lstStyle/>
                    <a:p>
                      <a:pPr algn="l" fontAlgn="b"/>
                      <a:r>
                        <a:rPr lang="en-US" sz="1200">
                          <a:solidFill>
                            <a:schemeClr val="bg1"/>
                          </a:solidFill>
                          <a:effectLst/>
                        </a:rPr>
                        <a:t>Feature</a:t>
                      </a:r>
                    </a:p>
                  </a:txBody>
                  <a:tcPr marL="53785" marR="14675" marT="11005" marB="1100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a:solidFill>
                            <a:schemeClr val="bg1"/>
                          </a:solidFill>
                          <a:effectLst/>
                        </a:rPr>
                        <a:t>Description</a:t>
                      </a:r>
                    </a:p>
                  </a:txBody>
                  <a:tcPr marL="14675" marR="14675" marT="11005" marB="1100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6288747"/>
                  </a:ext>
                </a:extLst>
              </a:tr>
              <a:tr h="380581">
                <a:tc>
                  <a:txBody>
                    <a:bodyPr/>
                    <a:lstStyle/>
                    <a:p>
                      <a:pPr fontAlgn="t"/>
                      <a:r>
                        <a:rPr lang="en-US" sz="1200">
                          <a:solidFill>
                            <a:schemeClr val="bg1"/>
                          </a:solidFill>
                          <a:effectLst/>
                        </a:rPr>
                        <a:t>Number of vCores*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8, 16, 24, 32 (Gen 4)</a:t>
                      </a:r>
                      <a:br>
                        <a:rPr lang="en-US" sz="1200">
                          <a:solidFill>
                            <a:schemeClr val="bg1"/>
                          </a:solidFill>
                          <a:effectLst/>
                        </a:rPr>
                      </a:br>
                      <a:r>
                        <a:rPr lang="en-US" sz="1200">
                          <a:solidFill>
                            <a:schemeClr val="bg1"/>
                          </a:solidFill>
                          <a:effectLst/>
                        </a:rPr>
                        <a:t>8, 16, 24, 32, 40, 64, 80 (Gen 5)</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4036069"/>
                  </a:ext>
                </a:extLst>
              </a:tr>
              <a:tr h="201296">
                <a:tc>
                  <a:txBody>
                    <a:bodyPr/>
                    <a:lstStyle/>
                    <a:p>
                      <a:pPr fontAlgn="t"/>
                      <a:r>
                        <a:rPr lang="en-US" sz="1200">
                          <a:solidFill>
                            <a:schemeClr val="bg1"/>
                          </a:solidFill>
                          <a:effectLst/>
                        </a:rPr>
                        <a:t>SQL Server version / build</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SQL Server (latest available)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8469092"/>
                  </a:ext>
                </a:extLst>
              </a:tr>
              <a:tr h="559866">
                <a:tc>
                  <a:txBody>
                    <a:bodyPr/>
                    <a:lstStyle/>
                    <a:p>
                      <a:pPr fontAlgn="t"/>
                      <a:r>
                        <a:rPr lang="en-US" sz="1200">
                          <a:solidFill>
                            <a:schemeClr val="bg1"/>
                          </a:solidFill>
                          <a:effectLst/>
                        </a:rPr>
                        <a:t>Additional features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u="none" strike="noStrike">
                          <a:solidFill>
                            <a:schemeClr val="bg1"/>
                          </a:solidFill>
                          <a:effectLst/>
                          <a:hlinkClick r:id="rId3">
                            <a:extLst>
                              <a:ext uri="{A12FA001-AC4F-418D-AE19-62706E023703}">
                                <ahyp:hlinkClr xmlns:ahyp="http://schemas.microsoft.com/office/drawing/2018/hyperlinkcolor" val="tx"/>
                              </a:ext>
                            </a:extLst>
                          </a:hlinkClick>
                        </a:rPr>
                        <a:t>In-Memory OLTP</a:t>
                      </a:r>
                      <a:br>
                        <a:rPr lang="en-US" sz="1200">
                          <a:solidFill>
                            <a:schemeClr val="bg1"/>
                          </a:solidFill>
                          <a:effectLst/>
                        </a:rPr>
                      </a:br>
                      <a:r>
                        <a:rPr lang="en-US" sz="1200">
                          <a:solidFill>
                            <a:schemeClr val="bg1"/>
                          </a:solidFill>
                          <a:effectLst/>
                        </a:rPr>
                        <a:t>1 additional read-only replica (</a:t>
                      </a:r>
                      <a:r>
                        <a:rPr lang="en-US" sz="1200" u="none" strike="noStrike">
                          <a:solidFill>
                            <a:schemeClr val="bg1"/>
                          </a:solidFill>
                          <a:effectLst/>
                          <a:hlinkClick r:id="rId4">
                            <a:extLst>
                              <a:ext uri="{A12FA001-AC4F-418D-AE19-62706E023703}">
                                <ahyp:hlinkClr xmlns:ahyp="http://schemas.microsoft.com/office/drawing/2018/hyperlinkcolor" val="tx"/>
                              </a:ext>
                            </a:extLst>
                          </a:hlinkClick>
                        </a:rPr>
                        <a:t>Read Scale-Out</a:t>
                      </a:r>
                      <a:r>
                        <a:rPr lang="en-US" sz="1200">
                          <a:solidFill>
                            <a:schemeClr val="bg1"/>
                          </a:solidFill>
                          <a:effectLst/>
                        </a:rPr>
                        <a:t>)</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4227983"/>
                  </a:ext>
                </a:extLst>
              </a:tr>
              <a:tr h="201296">
                <a:tc>
                  <a:txBody>
                    <a:bodyPr/>
                    <a:lstStyle/>
                    <a:p>
                      <a:pPr fontAlgn="t"/>
                      <a:r>
                        <a:rPr lang="en-US" sz="1200">
                          <a:solidFill>
                            <a:schemeClr val="bg1"/>
                          </a:solidFill>
                          <a:effectLst/>
                        </a:rPr>
                        <a:t>Min storage size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32 GB</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0647063"/>
                  </a:ext>
                </a:extLst>
              </a:tr>
              <a:tr h="739150">
                <a:tc>
                  <a:txBody>
                    <a:bodyPr/>
                    <a:lstStyle/>
                    <a:p>
                      <a:pPr fontAlgn="t"/>
                      <a:r>
                        <a:rPr lang="en-US" sz="1200">
                          <a:solidFill>
                            <a:schemeClr val="bg1"/>
                          </a:solidFill>
                          <a:effectLst/>
                        </a:rPr>
                        <a:t>Max storage size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buFont typeface="Arial" panose="020B0604020202020204" pitchFamily="34" charset="0"/>
                        <a:buChar char="•"/>
                      </a:pPr>
                      <a:r>
                        <a:rPr lang="en-US" sz="1200">
                          <a:solidFill>
                            <a:schemeClr val="bg1"/>
                          </a:solidFill>
                          <a:effectLst/>
                        </a:rPr>
                        <a:t>Gen 4: 1 TB (all vCore sizes</a:t>
                      </a:r>
                      <a:br>
                        <a:rPr lang="en-US" sz="1200">
                          <a:solidFill>
                            <a:schemeClr val="bg1"/>
                          </a:solidFill>
                          <a:effectLst/>
                        </a:rPr>
                      </a:br>
                      <a:r>
                        <a:rPr lang="en-US" sz="1200">
                          <a:solidFill>
                            <a:schemeClr val="bg1"/>
                          </a:solidFill>
                          <a:effectLst/>
                        </a:rPr>
                        <a:t>Gen 5:1 TB for 8, 16 vCores</a:t>
                      </a:r>
                    </a:p>
                    <a:p>
                      <a:pPr fontAlgn="t">
                        <a:buFont typeface="Arial" panose="020B0604020202020204" pitchFamily="34" charset="0"/>
                        <a:buChar char="•"/>
                      </a:pPr>
                      <a:r>
                        <a:rPr lang="en-US" sz="1200">
                          <a:solidFill>
                            <a:schemeClr val="bg1"/>
                          </a:solidFill>
                          <a:effectLst/>
                        </a:rPr>
                        <a:t>2 TB for 24 vCores</a:t>
                      </a:r>
                    </a:p>
                    <a:p>
                      <a:pPr fontAlgn="t">
                        <a:buFont typeface="Arial" panose="020B0604020202020204" pitchFamily="34" charset="0"/>
                        <a:buChar char="•"/>
                      </a:pPr>
                      <a:r>
                        <a:rPr lang="en-US" sz="1200">
                          <a:solidFill>
                            <a:schemeClr val="bg1"/>
                          </a:solidFill>
                          <a:effectLst/>
                        </a:rPr>
                        <a:t>4 TB for 32, 40, 64, 80 </a:t>
                      </a:r>
                      <a:r>
                        <a:rPr lang="en-US" sz="1200" err="1">
                          <a:solidFill>
                            <a:schemeClr val="bg1"/>
                          </a:solidFill>
                          <a:effectLst/>
                        </a:rPr>
                        <a:t>vCores</a:t>
                      </a:r>
                      <a:endParaRPr lang="en-US" sz="1200">
                        <a:solidFill>
                          <a:schemeClr val="bg1"/>
                        </a:solidFill>
                        <a:effectLst/>
                      </a:endParaRP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9083361"/>
                  </a:ext>
                </a:extLst>
              </a:tr>
              <a:tr h="380581">
                <a:tc>
                  <a:txBody>
                    <a:bodyPr/>
                    <a:lstStyle/>
                    <a:p>
                      <a:pPr fontAlgn="t"/>
                      <a:r>
                        <a:rPr lang="en-US" sz="1200">
                          <a:solidFill>
                            <a:schemeClr val="bg1"/>
                          </a:solidFill>
                          <a:effectLst/>
                        </a:rPr>
                        <a:t>Max storage per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Determined by the max storage size per instance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7795931"/>
                  </a:ext>
                </a:extLst>
              </a:tr>
              <a:tr h="380581">
                <a:tc>
                  <a:txBody>
                    <a:bodyPr/>
                    <a:lstStyle/>
                    <a:p>
                      <a:pPr fontAlgn="t"/>
                      <a:r>
                        <a:rPr lang="en-US" sz="1200">
                          <a:solidFill>
                            <a:schemeClr val="bg1"/>
                          </a:solidFill>
                          <a:effectLst/>
                        </a:rPr>
                        <a:t>Number of data files (ROWS) per the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Multiple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0304621"/>
                  </a:ext>
                </a:extLst>
              </a:tr>
              <a:tr h="380581">
                <a:tc>
                  <a:txBody>
                    <a:bodyPr/>
                    <a:lstStyle/>
                    <a:p>
                      <a:pPr fontAlgn="t"/>
                      <a:r>
                        <a:rPr lang="en-US" sz="1200">
                          <a:solidFill>
                            <a:schemeClr val="bg1"/>
                          </a:solidFill>
                          <a:effectLst/>
                        </a:rPr>
                        <a:t>Number of log files (LOG) per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1</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003151"/>
                  </a:ext>
                </a:extLst>
              </a:tr>
              <a:tr h="201296">
                <a:tc>
                  <a:txBody>
                    <a:bodyPr/>
                    <a:lstStyle/>
                    <a:p>
                      <a:pPr fontAlgn="t"/>
                      <a:r>
                        <a:rPr lang="en-US" sz="1200">
                          <a:solidFill>
                            <a:schemeClr val="bg1"/>
                          </a:solidFill>
                          <a:effectLst/>
                        </a:rPr>
                        <a:t>Managed automated backups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1200746"/>
                  </a:ext>
                </a:extLst>
              </a:tr>
              <a:tr h="380581">
                <a:tc>
                  <a:txBody>
                    <a:bodyPr/>
                    <a:lstStyle/>
                    <a:p>
                      <a:pPr fontAlgn="t"/>
                      <a:r>
                        <a:rPr lang="en-US" sz="1200">
                          <a:solidFill>
                            <a:schemeClr val="bg1"/>
                          </a:solidFill>
                          <a:effectLst/>
                        </a:rPr>
                        <a:t>HA</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Based on </a:t>
                      </a:r>
                      <a:r>
                        <a:rPr lang="en-US" sz="1200" u="none" strike="noStrike">
                          <a:solidFill>
                            <a:schemeClr val="bg1"/>
                          </a:solidFill>
                          <a:effectLst/>
                          <a:hlinkClick r:id="rId5">
                            <a:extLst>
                              <a:ext uri="{A12FA001-AC4F-418D-AE19-62706E023703}">
                                <ahyp:hlinkClr xmlns:ahyp="http://schemas.microsoft.com/office/drawing/2018/hyperlinkcolor" val="tx"/>
                              </a:ext>
                            </a:extLst>
                          </a:hlinkClick>
                        </a:rPr>
                        <a:t>Always On Availability Groups</a:t>
                      </a:r>
                      <a:r>
                        <a:rPr lang="en-US" sz="1200">
                          <a:solidFill>
                            <a:schemeClr val="bg1"/>
                          </a:solidFill>
                          <a:effectLst/>
                        </a:rPr>
                        <a:t> and </a:t>
                      </a:r>
                      <a:r>
                        <a:rPr lang="en-US" sz="1200" u="none" strike="noStrike">
                          <a:solidFill>
                            <a:schemeClr val="bg1"/>
                          </a:solidFill>
                          <a:effectLst/>
                          <a:hlinkClick r:id="rId6">
                            <a:extLst>
                              <a:ext uri="{A12FA001-AC4F-418D-AE19-62706E023703}">
                                <ahyp:hlinkClr xmlns:ahyp="http://schemas.microsoft.com/office/drawing/2018/hyperlinkcolor" val="tx"/>
                              </a:ext>
                            </a:extLst>
                          </a:hlinkClick>
                        </a:rPr>
                        <a:t>Azure Service Fabric</a:t>
                      </a:r>
                      <a:endParaRPr lang="en-US" sz="1200">
                        <a:solidFill>
                          <a:schemeClr val="bg1"/>
                        </a:solidFill>
                        <a:effectLst/>
                      </a:endParaRP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5621642"/>
                  </a:ext>
                </a:extLst>
              </a:tr>
              <a:tr h="380581">
                <a:tc>
                  <a:txBody>
                    <a:bodyPr/>
                    <a:lstStyle/>
                    <a:p>
                      <a:pPr fontAlgn="t"/>
                      <a:r>
                        <a:rPr lang="en-US" sz="1200">
                          <a:solidFill>
                            <a:schemeClr val="bg1"/>
                          </a:solidFill>
                          <a:effectLst/>
                        </a:rPr>
                        <a:t>Built-in instance and database monitoring and metrics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2872913"/>
                  </a:ext>
                </a:extLst>
              </a:tr>
              <a:tr h="201296">
                <a:tc>
                  <a:txBody>
                    <a:bodyPr/>
                    <a:lstStyle/>
                    <a:p>
                      <a:pPr fontAlgn="t"/>
                      <a:r>
                        <a:rPr lang="en-US" sz="1200">
                          <a:solidFill>
                            <a:schemeClr val="bg1"/>
                          </a:solidFill>
                          <a:effectLst/>
                        </a:rPr>
                        <a:t>Automatic software patching</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9862442"/>
                  </a:ext>
                </a:extLst>
              </a:tr>
              <a:tr h="380581">
                <a:tc>
                  <a:txBody>
                    <a:bodyPr/>
                    <a:lstStyle/>
                    <a:p>
                      <a:pPr fontAlgn="t"/>
                      <a:r>
                        <a:rPr lang="en-US" sz="1200">
                          <a:solidFill>
                            <a:schemeClr val="bg1"/>
                          </a:solidFill>
                          <a:effectLst/>
                        </a:rPr>
                        <a:t>VNet - Azure Resource Manager deployment</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2594952"/>
                  </a:ext>
                </a:extLst>
              </a:tr>
              <a:tr h="380581">
                <a:tc>
                  <a:txBody>
                    <a:bodyPr/>
                    <a:lstStyle/>
                    <a:p>
                      <a:pPr fontAlgn="t"/>
                      <a:r>
                        <a:rPr lang="en-US" sz="1200" err="1">
                          <a:solidFill>
                            <a:schemeClr val="bg1"/>
                          </a:solidFill>
                          <a:effectLst/>
                        </a:rPr>
                        <a:t>VNet</a:t>
                      </a:r>
                      <a:r>
                        <a:rPr lang="en-US" sz="1200">
                          <a:solidFill>
                            <a:schemeClr val="bg1"/>
                          </a:solidFill>
                          <a:effectLst/>
                        </a:rPr>
                        <a:t> - Classic deployment model</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No</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985849"/>
                  </a:ext>
                </a:extLst>
              </a:tr>
              <a:tr h="201296">
                <a:tc>
                  <a:txBody>
                    <a:bodyPr/>
                    <a:lstStyle/>
                    <a:p>
                      <a:pPr fontAlgn="t"/>
                      <a:r>
                        <a:rPr lang="en-US" sz="1200">
                          <a:solidFill>
                            <a:schemeClr val="bg1"/>
                          </a:solidFill>
                          <a:effectLst/>
                        </a:rPr>
                        <a:t>Portal support</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2354054"/>
                  </a:ext>
                </a:extLst>
              </a:tr>
            </a:tbl>
          </a:graphicData>
        </a:graphic>
      </p:graphicFrame>
      <p:sp>
        <p:nvSpPr>
          <p:cNvPr id="77" name="Circle: Hollow 76">
            <a:extLst>
              <a:ext uri="{FF2B5EF4-FFF2-40B4-BE49-F238E27FC236}">
                <a16:creationId xmlns:a16="http://schemas.microsoft.com/office/drawing/2014/main" id="{2EB9B1A2-0303-430F-A321-169BF0C5091B}"/>
              </a:ext>
            </a:extLst>
          </p:cNvPr>
          <p:cNvSpPr/>
          <p:nvPr/>
        </p:nvSpPr>
        <p:spPr bwMode="auto">
          <a:xfrm>
            <a:off x="7197815" y="1489106"/>
            <a:ext cx="3657081" cy="3657081"/>
          </a:xfrm>
          <a:prstGeom prst="donut">
            <a:avLst>
              <a:gd name="adj" fmla="val 6910"/>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7" name="TextBox 146">
            <a:extLst>
              <a:ext uri="{FF2B5EF4-FFF2-40B4-BE49-F238E27FC236}">
                <a16:creationId xmlns:a16="http://schemas.microsoft.com/office/drawing/2014/main" id="{87ED087F-EB8A-4F79-82AB-A5BA99898351}"/>
              </a:ext>
            </a:extLst>
          </p:cNvPr>
          <p:cNvSpPr txBox="1"/>
          <p:nvPr/>
        </p:nvSpPr>
        <p:spPr>
          <a:xfrm>
            <a:off x="6741323" y="6025917"/>
            <a:ext cx="5225498" cy="290038"/>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Business Critical service tier: collocated compute and storage</a:t>
            </a:r>
          </a:p>
        </p:txBody>
      </p:sp>
      <p:sp>
        <p:nvSpPr>
          <p:cNvPr id="148" name="TextBox 147">
            <a:extLst>
              <a:ext uri="{FF2B5EF4-FFF2-40B4-BE49-F238E27FC236}">
                <a16:creationId xmlns:a16="http://schemas.microsoft.com/office/drawing/2014/main" id="{99458E23-9197-40D0-8A5E-691B1F09C520}"/>
              </a:ext>
            </a:extLst>
          </p:cNvPr>
          <p:cNvSpPr txBox="1"/>
          <p:nvPr/>
        </p:nvSpPr>
        <p:spPr>
          <a:xfrm>
            <a:off x="6740677" y="762377"/>
            <a:ext cx="1429868" cy="508272"/>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Primary endpoint</a:t>
            </a:r>
          </a:p>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(read-write)</a:t>
            </a:r>
          </a:p>
        </p:txBody>
      </p:sp>
      <p:sp>
        <p:nvSpPr>
          <p:cNvPr id="149" name="TextBox 148">
            <a:extLst>
              <a:ext uri="{FF2B5EF4-FFF2-40B4-BE49-F238E27FC236}">
                <a16:creationId xmlns:a16="http://schemas.microsoft.com/office/drawing/2014/main" id="{C98A573F-84D5-4861-BFF8-7F797B7CD51F}"/>
              </a:ext>
            </a:extLst>
          </p:cNvPr>
          <p:cNvSpPr txBox="1"/>
          <p:nvPr/>
        </p:nvSpPr>
        <p:spPr>
          <a:xfrm>
            <a:off x="9647587" y="762377"/>
            <a:ext cx="1595723" cy="508272"/>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Read-only endpoint</a:t>
            </a:r>
          </a:p>
          <a:p>
            <a:pPr marL="0" marR="0" lvl="0" indent="0" algn="l" defTabSz="914367"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cxnSp>
        <p:nvCxnSpPr>
          <p:cNvPr id="154" name="Straight Arrow Connector 153">
            <a:extLst>
              <a:ext uri="{FF2B5EF4-FFF2-40B4-BE49-F238E27FC236}">
                <a16:creationId xmlns:a16="http://schemas.microsoft.com/office/drawing/2014/main" id="{9DC7D14E-2CC9-4B48-92AB-E49C4ED9B74B}"/>
              </a:ext>
            </a:extLst>
          </p:cNvPr>
          <p:cNvCxnSpPr>
            <a:cxnSpLocks/>
          </p:cNvCxnSpPr>
          <p:nvPr/>
        </p:nvCxnSpPr>
        <p:spPr>
          <a:xfrm flipV="1">
            <a:off x="6975107" y="1289843"/>
            <a:ext cx="0" cy="867384"/>
          </a:xfrm>
          <a:prstGeom prst="straightConnector1">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564C3FEC-EFD7-42FA-89DD-6CADF38C2D22}"/>
              </a:ext>
            </a:extLst>
          </p:cNvPr>
          <p:cNvCxnSpPr/>
          <p:nvPr/>
        </p:nvCxnSpPr>
        <p:spPr>
          <a:xfrm flipV="1">
            <a:off x="10913503" y="1090578"/>
            <a:ext cx="0" cy="1101812"/>
          </a:xfrm>
          <a:prstGeom prst="straightConnector1">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2F97BC4A-62D6-43BB-9736-3C3E7C893175}"/>
              </a:ext>
            </a:extLst>
          </p:cNvPr>
          <p:cNvSpPr txBox="1"/>
          <p:nvPr/>
        </p:nvSpPr>
        <p:spPr>
          <a:xfrm>
            <a:off x="8452006" y="1512549"/>
            <a:ext cx="1160281" cy="261830"/>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Always On AG</a:t>
            </a:r>
          </a:p>
        </p:txBody>
      </p:sp>
      <p:grpSp>
        <p:nvGrpSpPr>
          <p:cNvPr id="225" name="Group 224">
            <a:extLst>
              <a:ext uri="{FF2B5EF4-FFF2-40B4-BE49-F238E27FC236}">
                <a16:creationId xmlns:a16="http://schemas.microsoft.com/office/drawing/2014/main" id="{63F3016D-9CA0-4FF0-9ED4-993E575F538C}"/>
              </a:ext>
            </a:extLst>
          </p:cNvPr>
          <p:cNvGrpSpPr/>
          <p:nvPr/>
        </p:nvGrpSpPr>
        <p:grpSpPr>
          <a:xfrm>
            <a:off x="6834449" y="2239277"/>
            <a:ext cx="1605835" cy="797056"/>
            <a:chOff x="6107723" y="1934307"/>
            <a:chExt cx="1606062" cy="797169"/>
          </a:xfrm>
        </p:grpSpPr>
        <p:sp>
          <p:nvSpPr>
            <p:cNvPr id="226" name="Rectangle 225">
              <a:extLst>
                <a:ext uri="{FF2B5EF4-FFF2-40B4-BE49-F238E27FC236}">
                  <a16:creationId xmlns:a16="http://schemas.microsoft.com/office/drawing/2014/main" id="{EF4715DB-BDE6-4A2F-B10E-DC346BD3B199}"/>
                </a:ext>
              </a:extLst>
            </p:cNvPr>
            <p:cNvSpPr/>
            <p:nvPr/>
          </p:nvSpPr>
          <p:spPr bwMode="auto">
            <a:xfrm>
              <a:off x="6107723" y="1934307"/>
              <a:ext cx="1606062" cy="797169"/>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27" name="Group 226">
              <a:extLst>
                <a:ext uri="{FF2B5EF4-FFF2-40B4-BE49-F238E27FC236}">
                  <a16:creationId xmlns:a16="http://schemas.microsoft.com/office/drawing/2014/main" id="{8D704CF1-0487-42D5-8490-FD713692FF2A}"/>
                </a:ext>
              </a:extLst>
            </p:cNvPr>
            <p:cNvGrpSpPr/>
            <p:nvPr/>
          </p:nvGrpSpPr>
          <p:grpSpPr>
            <a:xfrm>
              <a:off x="6227461" y="2137770"/>
              <a:ext cx="1364983" cy="477836"/>
              <a:chOff x="7141861" y="2360511"/>
              <a:chExt cx="1364983" cy="477836"/>
            </a:xfrm>
          </p:grpSpPr>
          <p:grpSp>
            <p:nvGrpSpPr>
              <p:cNvPr id="228" name="Group 227">
                <a:extLst>
                  <a:ext uri="{FF2B5EF4-FFF2-40B4-BE49-F238E27FC236}">
                    <a16:creationId xmlns:a16="http://schemas.microsoft.com/office/drawing/2014/main" id="{74B8CDC1-DA0D-474D-A9BA-C538CBD91A43}"/>
                  </a:ext>
                </a:extLst>
              </p:cNvPr>
              <p:cNvGrpSpPr/>
              <p:nvPr/>
            </p:nvGrpSpPr>
            <p:grpSpPr>
              <a:xfrm>
                <a:off x="7141861" y="2360511"/>
                <a:ext cx="464775" cy="477836"/>
                <a:chOff x="2776302" y="4657642"/>
                <a:chExt cx="1550488" cy="1594059"/>
              </a:xfrm>
            </p:grpSpPr>
            <p:sp>
              <p:nvSpPr>
                <p:cNvPr id="239" name="Cylinder 812">
                  <a:extLst>
                    <a:ext uri="{FF2B5EF4-FFF2-40B4-BE49-F238E27FC236}">
                      <a16:creationId xmlns:a16="http://schemas.microsoft.com/office/drawing/2014/main" id="{D78FC575-CF38-4939-A146-9E036443A6FF}"/>
                    </a:ext>
                  </a:extLst>
                </p:cNvPr>
                <p:cNvSpPr/>
                <p:nvPr/>
              </p:nvSpPr>
              <p:spPr bwMode="auto">
                <a:xfrm>
                  <a:off x="2776302" y="4657642"/>
                  <a:ext cx="1043832" cy="1371349"/>
                </a:xfrm>
                <a:prstGeom prst="can">
                  <a:avLst>
                    <a:gd name="adj" fmla="val 39530"/>
                  </a:avLst>
                </a:prstGeom>
                <a:solidFill>
                  <a:srgbClr val="FFFFFF"/>
                </a:solidFill>
                <a:ln w="12700" cap="flat" cmpd="sng" algn="ctr">
                  <a:solidFill>
                    <a:srgbClr val="3C3C41"/>
                  </a:solidFill>
                  <a:prstDash val="solid"/>
                  <a:headEnd type="none" w="med" len="med"/>
                  <a:tailEnd type="none" w="med" len="med"/>
                </a:ln>
                <a:effectLst/>
              </p:spPr>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3C3C41"/>
                      </a:solidFill>
                      <a:effectLst/>
                      <a:uLnTx/>
                      <a:uFillTx/>
                      <a:latin typeface="Segoe UI Semibold"/>
                      <a:ea typeface="Segoe UI" pitchFamily="34" charset="0"/>
                      <a:cs typeface="Segoe UI Semilight" panose="020B0402040204020203" pitchFamily="34" charset="0"/>
                    </a:rPr>
                    <a:t>SQL</a:t>
                  </a:r>
                </a:p>
              </p:txBody>
            </p:sp>
            <p:sp>
              <p:nvSpPr>
                <p:cNvPr id="240" name="Freeform 146">
                  <a:extLst>
                    <a:ext uri="{FF2B5EF4-FFF2-40B4-BE49-F238E27FC236}">
                      <a16:creationId xmlns:a16="http://schemas.microsoft.com/office/drawing/2014/main" id="{E5C61117-7783-4C1E-B351-6370C6CDA32E}"/>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0C0"/>
                </a:solidFill>
                <a:ln w="12700" cap="flat" cmpd="sng" algn="ctr">
                  <a:noFill/>
                  <a:prstDash val="solid"/>
                  <a:miter lim="800000"/>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800" b="1"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229" name="Rectangle: Rounded Corners 228">
                <a:extLst>
                  <a:ext uri="{FF2B5EF4-FFF2-40B4-BE49-F238E27FC236}">
                    <a16:creationId xmlns:a16="http://schemas.microsoft.com/office/drawing/2014/main" id="{9A89793E-6161-4F69-83BF-20A2CA006E79}"/>
                  </a:ext>
                </a:extLst>
              </p:cNvPr>
              <p:cNvSpPr/>
              <p:nvPr/>
            </p:nvSpPr>
            <p:spPr bwMode="auto">
              <a:xfrm rot="16200000">
                <a:off x="8131705" y="2371201"/>
                <a:ext cx="281355" cy="468923"/>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0" name="Rectangle: Rounded Corners 229">
                <a:extLst>
                  <a:ext uri="{FF2B5EF4-FFF2-40B4-BE49-F238E27FC236}">
                    <a16:creationId xmlns:a16="http://schemas.microsoft.com/office/drawing/2014/main" id="{2292941C-CBF3-4FD5-81AB-ED670AF5873F}"/>
                  </a:ext>
                </a:extLst>
              </p:cNvPr>
              <p:cNvSpPr/>
              <p:nvPr/>
            </p:nvSpPr>
            <p:spPr bwMode="auto">
              <a:xfrm rot="16200000">
                <a:off x="8103472" y="2347227"/>
                <a:ext cx="281355" cy="468923"/>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31" name="Straight Arrow Connector 230">
                <a:extLst>
                  <a:ext uri="{FF2B5EF4-FFF2-40B4-BE49-F238E27FC236}">
                    <a16:creationId xmlns:a16="http://schemas.microsoft.com/office/drawing/2014/main" id="{BCF42727-4FE6-4670-8E47-4045557EE7CA}"/>
                  </a:ext>
                </a:extLst>
              </p:cNvPr>
              <p:cNvCxnSpPr>
                <a:cxnSpLocks/>
              </p:cNvCxnSpPr>
              <p:nvPr/>
            </p:nvCxnSpPr>
            <p:spPr>
              <a:xfrm>
                <a:off x="7497457" y="2574628"/>
                <a:ext cx="480889" cy="0"/>
              </a:xfrm>
              <a:prstGeom prst="straightConnector1">
                <a:avLst/>
              </a:prstGeom>
              <a:noFill/>
              <a:ln w="9525" cap="flat" cmpd="sng" algn="ctr">
                <a:solidFill>
                  <a:srgbClr val="3C3C41"/>
                </a:solidFill>
                <a:prstDash val="solid"/>
                <a:headEnd type="triangle"/>
                <a:tailEnd type="triangle"/>
              </a:ln>
              <a:effectLst/>
            </p:spPr>
          </p:cxnSp>
          <p:sp>
            <p:nvSpPr>
              <p:cNvPr id="232" name="Rectangle 231">
                <a:extLst>
                  <a:ext uri="{FF2B5EF4-FFF2-40B4-BE49-F238E27FC236}">
                    <a16:creationId xmlns:a16="http://schemas.microsoft.com/office/drawing/2014/main" id="{5B97733D-AA85-46CB-853E-3590478DFE07}"/>
                  </a:ext>
                </a:extLst>
              </p:cNvPr>
              <p:cNvSpPr/>
              <p:nvPr/>
            </p:nvSpPr>
            <p:spPr bwMode="auto">
              <a:xfrm>
                <a:off x="8354552" y="2541954"/>
                <a:ext cx="73152" cy="7315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3" name="Rectangle 232">
                <a:extLst>
                  <a:ext uri="{FF2B5EF4-FFF2-40B4-BE49-F238E27FC236}">
                    <a16:creationId xmlns:a16="http://schemas.microsoft.com/office/drawing/2014/main" id="{17D6822D-E730-48E5-BABF-6DF3D050968F}"/>
                  </a:ext>
                </a:extLst>
              </p:cNvPr>
              <p:cNvSpPr/>
              <p:nvPr/>
            </p:nvSpPr>
            <p:spPr bwMode="auto">
              <a:xfrm>
                <a:off x="8280517" y="2551098"/>
                <a:ext cx="54864" cy="5486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4" name="Rectangle 233">
                <a:extLst>
                  <a:ext uri="{FF2B5EF4-FFF2-40B4-BE49-F238E27FC236}">
                    <a16:creationId xmlns:a16="http://schemas.microsoft.com/office/drawing/2014/main" id="{9730F7D2-CF27-4A6B-B25A-1A7B7B155A8C}"/>
                  </a:ext>
                </a:extLst>
              </p:cNvPr>
              <p:cNvSpPr/>
              <p:nvPr/>
            </p:nvSpPr>
            <p:spPr bwMode="auto">
              <a:xfrm>
                <a:off x="8159877" y="2560242"/>
                <a:ext cx="36576" cy="3657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5" name="Rectangle 234">
                <a:extLst>
                  <a:ext uri="{FF2B5EF4-FFF2-40B4-BE49-F238E27FC236}">
                    <a16:creationId xmlns:a16="http://schemas.microsoft.com/office/drawing/2014/main" id="{E1DF275D-1974-4991-82D5-366043541D5E}"/>
                  </a:ext>
                </a:extLst>
              </p:cNvPr>
              <p:cNvSpPr/>
              <p:nvPr/>
            </p:nvSpPr>
            <p:spPr bwMode="auto">
              <a:xfrm>
                <a:off x="8215625" y="2555670"/>
                <a:ext cx="45720" cy="45720"/>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6" name="Rectangle 235">
                <a:extLst>
                  <a:ext uri="{FF2B5EF4-FFF2-40B4-BE49-F238E27FC236}">
                    <a16:creationId xmlns:a16="http://schemas.microsoft.com/office/drawing/2014/main" id="{529CD2B6-1EA1-4F92-B17E-902697B276EC}"/>
                  </a:ext>
                </a:extLst>
              </p:cNvPr>
              <p:cNvSpPr/>
              <p:nvPr/>
            </p:nvSpPr>
            <p:spPr bwMode="auto">
              <a:xfrm>
                <a:off x="8113273" y="2564814"/>
                <a:ext cx="27432" cy="2743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7" name="Rectangle 236">
                <a:extLst>
                  <a:ext uri="{FF2B5EF4-FFF2-40B4-BE49-F238E27FC236}">
                    <a16:creationId xmlns:a16="http://schemas.microsoft.com/office/drawing/2014/main" id="{4C03D048-80AB-446A-875B-121A57396233}"/>
                  </a:ext>
                </a:extLst>
              </p:cNvPr>
              <p:cNvSpPr/>
              <p:nvPr/>
            </p:nvSpPr>
            <p:spPr bwMode="auto">
              <a:xfrm>
                <a:off x="8075813" y="2569386"/>
                <a:ext cx="18288" cy="1828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8" name="Rectangle 237">
                <a:extLst>
                  <a:ext uri="{FF2B5EF4-FFF2-40B4-BE49-F238E27FC236}">
                    <a16:creationId xmlns:a16="http://schemas.microsoft.com/office/drawing/2014/main" id="{3D8DF4BB-830F-4965-A5BE-2DB0BCB03ABC}"/>
                  </a:ext>
                </a:extLst>
              </p:cNvPr>
              <p:cNvSpPr/>
              <p:nvPr/>
            </p:nvSpPr>
            <p:spPr bwMode="auto">
              <a:xfrm>
                <a:off x="8047497" y="2573958"/>
                <a:ext cx="9144" cy="914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241" name="Group 240">
            <a:extLst>
              <a:ext uri="{FF2B5EF4-FFF2-40B4-BE49-F238E27FC236}">
                <a16:creationId xmlns:a16="http://schemas.microsoft.com/office/drawing/2014/main" id="{5A261372-AC2E-4C60-A23C-A73E838D01AA}"/>
              </a:ext>
            </a:extLst>
          </p:cNvPr>
          <p:cNvGrpSpPr/>
          <p:nvPr/>
        </p:nvGrpSpPr>
        <p:grpSpPr>
          <a:xfrm>
            <a:off x="6848040" y="3786503"/>
            <a:ext cx="1605835" cy="797056"/>
            <a:chOff x="6107723" y="1934307"/>
            <a:chExt cx="1606062" cy="797169"/>
          </a:xfrm>
        </p:grpSpPr>
        <p:sp>
          <p:nvSpPr>
            <p:cNvPr id="242" name="Rectangle 241">
              <a:extLst>
                <a:ext uri="{FF2B5EF4-FFF2-40B4-BE49-F238E27FC236}">
                  <a16:creationId xmlns:a16="http://schemas.microsoft.com/office/drawing/2014/main" id="{981D4E93-BF56-4B78-B1A0-099472563875}"/>
                </a:ext>
              </a:extLst>
            </p:cNvPr>
            <p:cNvSpPr/>
            <p:nvPr/>
          </p:nvSpPr>
          <p:spPr bwMode="auto">
            <a:xfrm>
              <a:off x="6107723" y="1934307"/>
              <a:ext cx="1606062" cy="797169"/>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43" name="Group 242">
              <a:extLst>
                <a:ext uri="{FF2B5EF4-FFF2-40B4-BE49-F238E27FC236}">
                  <a16:creationId xmlns:a16="http://schemas.microsoft.com/office/drawing/2014/main" id="{EB92DEFB-83A9-4249-B0CD-73C2452854EE}"/>
                </a:ext>
              </a:extLst>
            </p:cNvPr>
            <p:cNvGrpSpPr/>
            <p:nvPr/>
          </p:nvGrpSpPr>
          <p:grpSpPr>
            <a:xfrm>
              <a:off x="6227461" y="2137770"/>
              <a:ext cx="1364983" cy="477836"/>
              <a:chOff x="7141861" y="2360511"/>
              <a:chExt cx="1364983" cy="477836"/>
            </a:xfrm>
          </p:grpSpPr>
          <p:grpSp>
            <p:nvGrpSpPr>
              <p:cNvPr id="244" name="Group 243">
                <a:extLst>
                  <a:ext uri="{FF2B5EF4-FFF2-40B4-BE49-F238E27FC236}">
                    <a16:creationId xmlns:a16="http://schemas.microsoft.com/office/drawing/2014/main" id="{75E1859D-1023-4CB4-B4DC-554C1F2955B5}"/>
                  </a:ext>
                </a:extLst>
              </p:cNvPr>
              <p:cNvGrpSpPr/>
              <p:nvPr/>
            </p:nvGrpSpPr>
            <p:grpSpPr>
              <a:xfrm>
                <a:off x="7141861" y="2360511"/>
                <a:ext cx="464775" cy="477836"/>
                <a:chOff x="2776302" y="4657642"/>
                <a:chExt cx="1550488" cy="1594059"/>
              </a:xfrm>
            </p:grpSpPr>
            <p:sp>
              <p:nvSpPr>
                <p:cNvPr id="255" name="Cylinder 812">
                  <a:extLst>
                    <a:ext uri="{FF2B5EF4-FFF2-40B4-BE49-F238E27FC236}">
                      <a16:creationId xmlns:a16="http://schemas.microsoft.com/office/drawing/2014/main" id="{234E8FA7-1072-4D14-9D43-BD6374A277B9}"/>
                    </a:ext>
                  </a:extLst>
                </p:cNvPr>
                <p:cNvSpPr/>
                <p:nvPr/>
              </p:nvSpPr>
              <p:spPr bwMode="auto">
                <a:xfrm>
                  <a:off x="2776302" y="4657642"/>
                  <a:ext cx="1043832" cy="1371349"/>
                </a:xfrm>
                <a:prstGeom prst="can">
                  <a:avLst>
                    <a:gd name="adj" fmla="val 39530"/>
                  </a:avLst>
                </a:prstGeom>
                <a:solidFill>
                  <a:srgbClr val="FFFFFF"/>
                </a:solidFill>
                <a:ln w="12700" cap="flat" cmpd="sng" algn="ctr">
                  <a:solidFill>
                    <a:srgbClr val="3C3C41"/>
                  </a:solidFill>
                  <a:prstDash val="solid"/>
                  <a:headEnd type="none" w="med" len="med"/>
                  <a:tailEnd type="none" w="med" len="med"/>
                </a:ln>
                <a:effectLst/>
              </p:spPr>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3C3C41"/>
                      </a:solidFill>
                      <a:effectLst/>
                      <a:uLnTx/>
                      <a:uFillTx/>
                      <a:latin typeface="Segoe UI Semibold"/>
                      <a:ea typeface="+mn-ea"/>
                      <a:cs typeface="Segoe UI Semilight" panose="020B0402040204020203" pitchFamily="34" charset="0"/>
                    </a:rPr>
                    <a:t>SQL</a:t>
                  </a:r>
                </a:p>
              </p:txBody>
            </p:sp>
            <p:sp>
              <p:nvSpPr>
                <p:cNvPr id="256" name="Freeform 146">
                  <a:extLst>
                    <a:ext uri="{FF2B5EF4-FFF2-40B4-BE49-F238E27FC236}">
                      <a16:creationId xmlns:a16="http://schemas.microsoft.com/office/drawing/2014/main" id="{43C90058-8637-41B9-A744-E4AF25FC3804}"/>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0C0"/>
                </a:solidFill>
                <a:ln w="12700" cap="flat" cmpd="sng" algn="ctr">
                  <a:noFill/>
                  <a:prstDash val="solid"/>
                  <a:miter lim="800000"/>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800" b="1"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245" name="Rectangle: Rounded Corners 244">
                <a:extLst>
                  <a:ext uri="{FF2B5EF4-FFF2-40B4-BE49-F238E27FC236}">
                    <a16:creationId xmlns:a16="http://schemas.microsoft.com/office/drawing/2014/main" id="{A42BA785-2B53-49E7-A844-515FC9E4EF7F}"/>
                  </a:ext>
                </a:extLst>
              </p:cNvPr>
              <p:cNvSpPr/>
              <p:nvPr/>
            </p:nvSpPr>
            <p:spPr bwMode="auto">
              <a:xfrm rot="16200000">
                <a:off x="8131705" y="2371201"/>
                <a:ext cx="281355" cy="468923"/>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6" name="Rectangle: Rounded Corners 245">
                <a:extLst>
                  <a:ext uri="{FF2B5EF4-FFF2-40B4-BE49-F238E27FC236}">
                    <a16:creationId xmlns:a16="http://schemas.microsoft.com/office/drawing/2014/main" id="{183863BD-564E-4F47-8AFC-135B20E1ECCC}"/>
                  </a:ext>
                </a:extLst>
              </p:cNvPr>
              <p:cNvSpPr/>
              <p:nvPr/>
            </p:nvSpPr>
            <p:spPr bwMode="auto">
              <a:xfrm rot="16200000">
                <a:off x="8103472" y="2347227"/>
                <a:ext cx="281355" cy="468923"/>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47" name="Straight Arrow Connector 246">
                <a:extLst>
                  <a:ext uri="{FF2B5EF4-FFF2-40B4-BE49-F238E27FC236}">
                    <a16:creationId xmlns:a16="http://schemas.microsoft.com/office/drawing/2014/main" id="{9DE8FAE5-89DF-444F-9E45-A7D47B093FC0}"/>
                  </a:ext>
                </a:extLst>
              </p:cNvPr>
              <p:cNvCxnSpPr>
                <a:cxnSpLocks/>
              </p:cNvCxnSpPr>
              <p:nvPr/>
            </p:nvCxnSpPr>
            <p:spPr>
              <a:xfrm>
                <a:off x="7497457" y="2574628"/>
                <a:ext cx="480889" cy="0"/>
              </a:xfrm>
              <a:prstGeom prst="straightConnector1">
                <a:avLst/>
              </a:prstGeom>
              <a:noFill/>
              <a:ln w="9525" cap="flat" cmpd="sng" algn="ctr">
                <a:solidFill>
                  <a:srgbClr val="3C3C41"/>
                </a:solidFill>
                <a:prstDash val="solid"/>
                <a:headEnd type="triangle"/>
                <a:tailEnd type="triangle"/>
              </a:ln>
              <a:effectLst/>
            </p:spPr>
          </p:cxnSp>
          <p:sp>
            <p:nvSpPr>
              <p:cNvPr id="248" name="Rectangle 247">
                <a:extLst>
                  <a:ext uri="{FF2B5EF4-FFF2-40B4-BE49-F238E27FC236}">
                    <a16:creationId xmlns:a16="http://schemas.microsoft.com/office/drawing/2014/main" id="{A6100BDE-780B-4E9D-96A1-6004FBC39F0A}"/>
                  </a:ext>
                </a:extLst>
              </p:cNvPr>
              <p:cNvSpPr/>
              <p:nvPr/>
            </p:nvSpPr>
            <p:spPr bwMode="auto">
              <a:xfrm>
                <a:off x="8354552" y="2541954"/>
                <a:ext cx="73152" cy="7315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9" name="Rectangle 248">
                <a:extLst>
                  <a:ext uri="{FF2B5EF4-FFF2-40B4-BE49-F238E27FC236}">
                    <a16:creationId xmlns:a16="http://schemas.microsoft.com/office/drawing/2014/main" id="{006658E9-15E5-484C-B6D1-F8E6574EA343}"/>
                  </a:ext>
                </a:extLst>
              </p:cNvPr>
              <p:cNvSpPr/>
              <p:nvPr/>
            </p:nvSpPr>
            <p:spPr bwMode="auto">
              <a:xfrm>
                <a:off x="8280517" y="2551098"/>
                <a:ext cx="54864" cy="5486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0" name="Rectangle 249">
                <a:extLst>
                  <a:ext uri="{FF2B5EF4-FFF2-40B4-BE49-F238E27FC236}">
                    <a16:creationId xmlns:a16="http://schemas.microsoft.com/office/drawing/2014/main" id="{C7ABA364-4EA7-4B48-8735-DA6DE0EC8B53}"/>
                  </a:ext>
                </a:extLst>
              </p:cNvPr>
              <p:cNvSpPr/>
              <p:nvPr/>
            </p:nvSpPr>
            <p:spPr bwMode="auto">
              <a:xfrm>
                <a:off x="8159877" y="2560242"/>
                <a:ext cx="36576" cy="3657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1" name="Rectangle 250">
                <a:extLst>
                  <a:ext uri="{FF2B5EF4-FFF2-40B4-BE49-F238E27FC236}">
                    <a16:creationId xmlns:a16="http://schemas.microsoft.com/office/drawing/2014/main" id="{AC0A5634-0CD7-4B51-9F71-7CD06DB8FF70}"/>
                  </a:ext>
                </a:extLst>
              </p:cNvPr>
              <p:cNvSpPr/>
              <p:nvPr/>
            </p:nvSpPr>
            <p:spPr bwMode="auto">
              <a:xfrm>
                <a:off x="8215625" y="2555670"/>
                <a:ext cx="45720" cy="45720"/>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2" name="Rectangle 251">
                <a:extLst>
                  <a:ext uri="{FF2B5EF4-FFF2-40B4-BE49-F238E27FC236}">
                    <a16:creationId xmlns:a16="http://schemas.microsoft.com/office/drawing/2014/main" id="{A2ED39A3-0341-4E27-AED4-5286CD2183DF}"/>
                  </a:ext>
                </a:extLst>
              </p:cNvPr>
              <p:cNvSpPr/>
              <p:nvPr/>
            </p:nvSpPr>
            <p:spPr bwMode="auto">
              <a:xfrm>
                <a:off x="8113273" y="2564814"/>
                <a:ext cx="27432" cy="2743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3" name="Rectangle 252">
                <a:extLst>
                  <a:ext uri="{FF2B5EF4-FFF2-40B4-BE49-F238E27FC236}">
                    <a16:creationId xmlns:a16="http://schemas.microsoft.com/office/drawing/2014/main" id="{70180279-BD61-428F-9B1E-824E084D6D79}"/>
                  </a:ext>
                </a:extLst>
              </p:cNvPr>
              <p:cNvSpPr/>
              <p:nvPr/>
            </p:nvSpPr>
            <p:spPr bwMode="auto">
              <a:xfrm>
                <a:off x="8075813" y="2569386"/>
                <a:ext cx="18288" cy="1828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4" name="Rectangle 253">
                <a:extLst>
                  <a:ext uri="{FF2B5EF4-FFF2-40B4-BE49-F238E27FC236}">
                    <a16:creationId xmlns:a16="http://schemas.microsoft.com/office/drawing/2014/main" id="{6160C243-16F8-4B36-999A-639B1520302F}"/>
                  </a:ext>
                </a:extLst>
              </p:cNvPr>
              <p:cNvSpPr/>
              <p:nvPr/>
            </p:nvSpPr>
            <p:spPr bwMode="auto">
              <a:xfrm>
                <a:off x="8047497" y="2573958"/>
                <a:ext cx="9144" cy="914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257" name="Group 256">
            <a:extLst>
              <a:ext uri="{FF2B5EF4-FFF2-40B4-BE49-F238E27FC236}">
                <a16:creationId xmlns:a16="http://schemas.microsoft.com/office/drawing/2014/main" id="{C8E7BF83-96C9-4DFA-9027-78FE8068FF81}"/>
              </a:ext>
            </a:extLst>
          </p:cNvPr>
          <p:cNvGrpSpPr/>
          <p:nvPr/>
        </p:nvGrpSpPr>
        <p:grpSpPr>
          <a:xfrm>
            <a:off x="9598462" y="2239278"/>
            <a:ext cx="1605835" cy="797056"/>
            <a:chOff x="6107723" y="1934307"/>
            <a:chExt cx="1606062" cy="797169"/>
          </a:xfrm>
        </p:grpSpPr>
        <p:sp>
          <p:nvSpPr>
            <p:cNvPr id="258" name="Rectangle 257">
              <a:extLst>
                <a:ext uri="{FF2B5EF4-FFF2-40B4-BE49-F238E27FC236}">
                  <a16:creationId xmlns:a16="http://schemas.microsoft.com/office/drawing/2014/main" id="{A3B39050-10EE-450E-BAE3-A21C71C6F2C7}"/>
                </a:ext>
              </a:extLst>
            </p:cNvPr>
            <p:cNvSpPr/>
            <p:nvPr/>
          </p:nvSpPr>
          <p:spPr bwMode="auto">
            <a:xfrm>
              <a:off x="6107723" y="1934307"/>
              <a:ext cx="1606062" cy="797169"/>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59" name="Group 258">
              <a:extLst>
                <a:ext uri="{FF2B5EF4-FFF2-40B4-BE49-F238E27FC236}">
                  <a16:creationId xmlns:a16="http://schemas.microsoft.com/office/drawing/2014/main" id="{47FA724F-C9D4-40CF-9BEB-D48B9EBE2481}"/>
                </a:ext>
              </a:extLst>
            </p:cNvPr>
            <p:cNvGrpSpPr/>
            <p:nvPr/>
          </p:nvGrpSpPr>
          <p:grpSpPr>
            <a:xfrm>
              <a:off x="6227461" y="2137770"/>
              <a:ext cx="1364983" cy="477836"/>
              <a:chOff x="7141861" y="2360511"/>
              <a:chExt cx="1364983" cy="477836"/>
            </a:xfrm>
          </p:grpSpPr>
          <p:grpSp>
            <p:nvGrpSpPr>
              <p:cNvPr id="260" name="Group 259">
                <a:extLst>
                  <a:ext uri="{FF2B5EF4-FFF2-40B4-BE49-F238E27FC236}">
                    <a16:creationId xmlns:a16="http://schemas.microsoft.com/office/drawing/2014/main" id="{2186DA45-036B-412B-844E-B52609B0579E}"/>
                  </a:ext>
                </a:extLst>
              </p:cNvPr>
              <p:cNvGrpSpPr/>
              <p:nvPr/>
            </p:nvGrpSpPr>
            <p:grpSpPr>
              <a:xfrm>
                <a:off x="7141861" y="2360511"/>
                <a:ext cx="464775" cy="477836"/>
                <a:chOff x="2776302" y="4657642"/>
                <a:chExt cx="1550488" cy="1594059"/>
              </a:xfrm>
            </p:grpSpPr>
            <p:sp>
              <p:nvSpPr>
                <p:cNvPr id="271" name="Cylinder 812">
                  <a:extLst>
                    <a:ext uri="{FF2B5EF4-FFF2-40B4-BE49-F238E27FC236}">
                      <a16:creationId xmlns:a16="http://schemas.microsoft.com/office/drawing/2014/main" id="{D3D8904B-40FB-443A-BA57-E3009FB12A41}"/>
                    </a:ext>
                  </a:extLst>
                </p:cNvPr>
                <p:cNvSpPr/>
                <p:nvPr/>
              </p:nvSpPr>
              <p:spPr bwMode="auto">
                <a:xfrm>
                  <a:off x="2776302" y="4657642"/>
                  <a:ext cx="1043832" cy="1371349"/>
                </a:xfrm>
                <a:prstGeom prst="can">
                  <a:avLst>
                    <a:gd name="adj" fmla="val 39530"/>
                  </a:avLst>
                </a:prstGeom>
                <a:solidFill>
                  <a:srgbClr val="FFFFFF"/>
                </a:solidFill>
                <a:ln w="12700" cap="flat" cmpd="sng" algn="ctr">
                  <a:solidFill>
                    <a:srgbClr val="3C3C41"/>
                  </a:solidFill>
                  <a:prstDash val="solid"/>
                  <a:headEnd type="none" w="med" len="med"/>
                  <a:tailEnd type="none" w="med" len="med"/>
                </a:ln>
                <a:effectLst/>
              </p:spPr>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3C3C41"/>
                      </a:solidFill>
                      <a:effectLst/>
                      <a:uLnTx/>
                      <a:uFillTx/>
                      <a:latin typeface="Segoe UI Semibold"/>
                      <a:ea typeface="+mn-ea"/>
                      <a:cs typeface="Segoe UI Semilight" panose="020B0402040204020203" pitchFamily="34" charset="0"/>
                    </a:rPr>
                    <a:t>SQL</a:t>
                  </a:r>
                </a:p>
              </p:txBody>
            </p:sp>
            <p:sp>
              <p:nvSpPr>
                <p:cNvPr id="272" name="Freeform 146">
                  <a:extLst>
                    <a:ext uri="{FF2B5EF4-FFF2-40B4-BE49-F238E27FC236}">
                      <a16:creationId xmlns:a16="http://schemas.microsoft.com/office/drawing/2014/main" id="{21D3BA63-9C86-4097-93EF-6D32669D01B4}"/>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0C0"/>
                </a:solidFill>
                <a:ln w="12700" cap="flat" cmpd="sng" algn="ctr">
                  <a:noFill/>
                  <a:prstDash val="solid"/>
                  <a:miter lim="800000"/>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800" b="1"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261" name="Rectangle: Rounded Corners 260">
                <a:extLst>
                  <a:ext uri="{FF2B5EF4-FFF2-40B4-BE49-F238E27FC236}">
                    <a16:creationId xmlns:a16="http://schemas.microsoft.com/office/drawing/2014/main" id="{F3FF3A1F-4309-441A-8F4F-1F92B0EE9EB9}"/>
                  </a:ext>
                </a:extLst>
              </p:cNvPr>
              <p:cNvSpPr/>
              <p:nvPr/>
            </p:nvSpPr>
            <p:spPr bwMode="auto">
              <a:xfrm rot="16200000">
                <a:off x="8131705" y="2371201"/>
                <a:ext cx="281355" cy="468923"/>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2" name="Rectangle: Rounded Corners 261">
                <a:extLst>
                  <a:ext uri="{FF2B5EF4-FFF2-40B4-BE49-F238E27FC236}">
                    <a16:creationId xmlns:a16="http://schemas.microsoft.com/office/drawing/2014/main" id="{D7CBFCA9-295F-41E9-93D9-2E010EEE3AD2}"/>
                  </a:ext>
                </a:extLst>
              </p:cNvPr>
              <p:cNvSpPr/>
              <p:nvPr/>
            </p:nvSpPr>
            <p:spPr bwMode="auto">
              <a:xfrm rot="16200000">
                <a:off x="8103472" y="2347227"/>
                <a:ext cx="281355" cy="468923"/>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63" name="Straight Arrow Connector 262">
                <a:extLst>
                  <a:ext uri="{FF2B5EF4-FFF2-40B4-BE49-F238E27FC236}">
                    <a16:creationId xmlns:a16="http://schemas.microsoft.com/office/drawing/2014/main" id="{88B6A053-6ECB-4269-83ED-09EBE7473A86}"/>
                  </a:ext>
                </a:extLst>
              </p:cNvPr>
              <p:cNvCxnSpPr>
                <a:cxnSpLocks/>
              </p:cNvCxnSpPr>
              <p:nvPr/>
            </p:nvCxnSpPr>
            <p:spPr>
              <a:xfrm>
                <a:off x="7497457" y="2574628"/>
                <a:ext cx="480889" cy="0"/>
              </a:xfrm>
              <a:prstGeom prst="straightConnector1">
                <a:avLst/>
              </a:prstGeom>
              <a:noFill/>
              <a:ln w="9525" cap="flat" cmpd="sng" algn="ctr">
                <a:solidFill>
                  <a:srgbClr val="3C3C41"/>
                </a:solidFill>
                <a:prstDash val="solid"/>
                <a:headEnd type="triangle"/>
                <a:tailEnd type="triangle"/>
              </a:ln>
              <a:effectLst/>
            </p:spPr>
          </p:cxnSp>
          <p:sp>
            <p:nvSpPr>
              <p:cNvPr id="264" name="Rectangle 263">
                <a:extLst>
                  <a:ext uri="{FF2B5EF4-FFF2-40B4-BE49-F238E27FC236}">
                    <a16:creationId xmlns:a16="http://schemas.microsoft.com/office/drawing/2014/main" id="{539D1ED4-9CB0-443C-9556-61DE4E86E5A9}"/>
                  </a:ext>
                </a:extLst>
              </p:cNvPr>
              <p:cNvSpPr/>
              <p:nvPr/>
            </p:nvSpPr>
            <p:spPr bwMode="auto">
              <a:xfrm>
                <a:off x="8354552" y="2541954"/>
                <a:ext cx="73152" cy="7315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5" name="Rectangle 264">
                <a:extLst>
                  <a:ext uri="{FF2B5EF4-FFF2-40B4-BE49-F238E27FC236}">
                    <a16:creationId xmlns:a16="http://schemas.microsoft.com/office/drawing/2014/main" id="{3691BD3F-6922-4E28-A46F-F7DDB839C91F}"/>
                  </a:ext>
                </a:extLst>
              </p:cNvPr>
              <p:cNvSpPr/>
              <p:nvPr/>
            </p:nvSpPr>
            <p:spPr bwMode="auto">
              <a:xfrm>
                <a:off x="8280517" y="2551098"/>
                <a:ext cx="54864" cy="5486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6" name="Rectangle 265">
                <a:extLst>
                  <a:ext uri="{FF2B5EF4-FFF2-40B4-BE49-F238E27FC236}">
                    <a16:creationId xmlns:a16="http://schemas.microsoft.com/office/drawing/2014/main" id="{83975F01-332F-4134-A0FE-64A4E2C5D1EA}"/>
                  </a:ext>
                </a:extLst>
              </p:cNvPr>
              <p:cNvSpPr/>
              <p:nvPr/>
            </p:nvSpPr>
            <p:spPr bwMode="auto">
              <a:xfrm>
                <a:off x="8159877" y="2560242"/>
                <a:ext cx="36576" cy="3657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7" name="Rectangle 266">
                <a:extLst>
                  <a:ext uri="{FF2B5EF4-FFF2-40B4-BE49-F238E27FC236}">
                    <a16:creationId xmlns:a16="http://schemas.microsoft.com/office/drawing/2014/main" id="{9B483252-51A9-4CE8-B1D5-162850DCD410}"/>
                  </a:ext>
                </a:extLst>
              </p:cNvPr>
              <p:cNvSpPr/>
              <p:nvPr/>
            </p:nvSpPr>
            <p:spPr bwMode="auto">
              <a:xfrm>
                <a:off x="8215625" y="2555670"/>
                <a:ext cx="45720" cy="45720"/>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8" name="Rectangle 267">
                <a:extLst>
                  <a:ext uri="{FF2B5EF4-FFF2-40B4-BE49-F238E27FC236}">
                    <a16:creationId xmlns:a16="http://schemas.microsoft.com/office/drawing/2014/main" id="{97536E8F-74F6-4D66-8EC3-ECB58BF0E4F7}"/>
                  </a:ext>
                </a:extLst>
              </p:cNvPr>
              <p:cNvSpPr/>
              <p:nvPr/>
            </p:nvSpPr>
            <p:spPr bwMode="auto">
              <a:xfrm>
                <a:off x="8113273" y="2564814"/>
                <a:ext cx="27432" cy="2743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9" name="Rectangle 268">
                <a:extLst>
                  <a:ext uri="{FF2B5EF4-FFF2-40B4-BE49-F238E27FC236}">
                    <a16:creationId xmlns:a16="http://schemas.microsoft.com/office/drawing/2014/main" id="{2FD2FEC2-24E3-49A7-92CA-9EDD153E8A74}"/>
                  </a:ext>
                </a:extLst>
              </p:cNvPr>
              <p:cNvSpPr/>
              <p:nvPr/>
            </p:nvSpPr>
            <p:spPr bwMode="auto">
              <a:xfrm>
                <a:off x="8075813" y="2569386"/>
                <a:ext cx="18288" cy="1828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0" name="Rectangle 269">
                <a:extLst>
                  <a:ext uri="{FF2B5EF4-FFF2-40B4-BE49-F238E27FC236}">
                    <a16:creationId xmlns:a16="http://schemas.microsoft.com/office/drawing/2014/main" id="{32EA558A-1AEC-4997-A4EA-7A56E33C2BED}"/>
                  </a:ext>
                </a:extLst>
              </p:cNvPr>
              <p:cNvSpPr/>
              <p:nvPr/>
            </p:nvSpPr>
            <p:spPr bwMode="auto">
              <a:xfrm>
                <a:off x="8047497" y="2573958"/>
                <a:ext cx="9144" cy="914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273" name="Group 272">
            <a:extLst>
              <a:ext uri="{FF2B5EF4-FFF2-40B4-BE49-F238E27FC236}">
                <a16:creationId xmlns:a16="http://schemas.microsoft.com/office/drawing/2014/main" id="{459B0C7D-8117-400D-9203-06ED8E89C7E0}"/>
              </a:ext>
            </a:extLst>
          </p:cNvPr>
          <p:cNvGrpSpPr/>
          <p:nvPr/>
        </p:nvGrpSpPr>
        <p:grpSpPr>
          <a:xfrm>
            <a:off x="9600705" y="3786504"/>
            <a:ext cx="1605835" cy="797056"/>
            <a:chOff x="6107723" y="1934307"/>
            <a:chExt cx="1606062" cy="797169"/>
          </a:xfrm>
        </p:grpSpPr>
        <p:sp>
          <p:nvSpPr>
            <p:cNvPr id="274" name="Rectangle 273">
              <a:extLst>
                <a:ext uri="{FF2B5EF4-FFF2-40B4-BE49-F238E27FC236}">
                  <a16:creationId xmlns:a16="http://schemas.microsoft.com/office/drawing/2014/main" id="{B8E1756D-FE9A-4CE1-BF3D-D1EBC94EC653}"/>
                </a:ext>
              </a:extLst>
            </p:cNvPr>
            <p:cNvSpPr/>
            <p:nvPr/>
          </p:nvSpPr>
          <p:spPr bwMode="auto">
            <a:xfrm>
              <a:off x="6107723" y="1934307"/>
              <a:ext cx="1606062" cy="797169"/>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75" name="Group 274">
              <a:extLst>
                <a:ext uri="{FF2B5EF4-FFF2-40B4-BE49-F238E27FC236}">
                  <a16:creationId xmlns:a16="http://schemas.microsoft.com/office/drawing/2014/main" id="{C484B545-2174-48C2-BC47-0416854F3266}"/>
                </a:ext>
              </a:extLst>
            </p:cNvPr>
            <p:cNvGrpSpPr/>
            <p:nvPr/>
          </p:nvGrpSpPr>
          <p:grpSpPr>
            <a:xfrm>
              <a:off x="6227461" y="2137770"/>
              <a:ext cx="1364983" cy="477836"/>
              <a:chOff x="7141861" y="2360511"/>
              <a:chExt cx="1364983" cy="477836"/>
            </a:xfrm>
          </p:grpSpPr>
          <p:grpSp>
            <p:nvGrpSpPr>
              <p:cNvPr id="276" name="Group 275">
                <a:extLst>
                  <a:ext uri="{FF2B5EF4-FFF2-40B4-BE49-F238E27FC236}">
                    <a16:creationId xmlns:a16="http://schemas.microsoft.com/office/drawing/2014/main" id="{B9798605-90CA-4920-BE7E-0C7D2B371B7C}"/>
                  </a:ext>
                </a:extLst>
              </p:cNvPr>
              <p:cNvGrpSpPr/>
              <p:nvPr/>
            </p:nvGrpSpPr>
            <p:grpSpPr>
              <a:xfrm>
                <a:off x="7141861" y="2360511"/>
                <a:ext cx="464775" cy="477836"/>
                <a:chOff x="2776302" y="4657642"/>
                <a:chExt cx="1550488" cy="1594059"/>
              </a:xfrm>
            </p:grpSpPr>
            <p:sp>
              <p:nvSpPr>
                <p:cNvPr id="287" name="Cylinder 812">
                  <a:extLst>
                    <a:ext uri="{FF2B5EF4-FFF2-40B4-BE49-F238E27FC236}">
                      <a16:creationId xmlns:a16="http://schemas.microsoft.com/office/drawing/2014/main" id="{414F23E6-9096-49F9-94B8-FFC77138E70E}"/>
                    </a:ext>
                  </a:extLst>
                </p:cNvPr>
                <p:cNvSpPr/>
                <p:nvPr/>
              </p:nvSpPr>
              <p:spPr bwMode="auto">
                <a:xfrm>
                  <a:off x="2776302" y="4657642"/>
                  <a:ext cx="1043832" cy="1371349"/>
                </a:xfrm>
                <a:prstGeom prst="can">
                  <a:avLst>
                    <a:gd name="adj" fmla="val 39530"/>
                  </a:avLst>
                </a:prstGeom>
                <a:solidFill>
                  <a:srgbClr val="FFFFFF"/>
                </a:solidFill>
                <a:ln w="12700" cap="flat" cmpd="sng" algn="ctr">
                  <a:solidFill>
                    <a:srgbClr val="3C3C41"/>
                  </a:solidFill>
                  <a:prstDash val="solid"/>
                  <a:headEnd type="none" w="med" len="med"/>
                  <a:tailEnd type="none" w="med" len="med"/>
                </a:ln>
                <a:effectLst/>
              </p:spPr>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3C3C41"/>
                      </a:solidFill>
                      <a:effectLst/>
                      <a:uLnTx/>
                      <a:uFillTx/>
                      <a:latin typeface="Segoe UI Semibold"/>
                      <a:ea typeface="+mn-ea"/>
                      <a:cs typeface="Segoe UI Semilight" panose="020B0402040204020203" pitchFamily="34" charset="0"/>
                    </a:rPr>
                    <a:t>SQL</a:t>
                  </a:r>
                </a:p>
              </p:txBody>
            </p:sp>
            <p:sp>
              <p:nvSpPr>
                <p:cNvPr id="288" name="Freeform 146">
                  <a:extLst>
                    <a:ext uri="{FF2B5EF4-FFF2-40B4-BE49-F238E27FC236}">
                      <a16:creationId xmlns:a16="http://schemas.microsoft.com/office/drawing/2014/main" id="{085B07C1-79C0-4E6F-8088-5F4B9885B75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0C0"/>
                </a:solidFill>
                <a:ln w="12700" cap="flat" cmpd="sng" algn="ctr">
                  <a:noFill/>
                  <a:prstDash val="solid"/>
                  <a:miter lim="800000"/>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800" b="1"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277" name="Rectangle: Rounded Corners 276">
                <a:extLst>
                  <a:ext uri="{FF2B5EF4-FFF2-40B4-BE49-F238E27FC236}">
                    <a16:creationId xmlns:a16="http://schemas.microsoft.com/office/drawing/2014/main" id="{0158A0AC-375E-40AB-A1EC-46F79324DFB2}"/>
                  </a:ext>
                </a:extLst>
              </p:cNvPr>
              <p:cNvSpPr/>
              <p:nvPr/>
            </p:nvSpPr>
            <p:spPr bwMode="auto">
              <a:xfrm rot="16200000">
                <a:off x="8131705" y="2371201"/>
                <a:ext cx="281355" cy="468923"/>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8" name="Rectangle: Rounded Corners 277">
                <a:extLst>
                  <a:ext uri="{FF2B5EF4-FFF2-40B4-BE49-F238E27FC236}">
                    <a16:creationId xmlns:a16="http://schemas.microsoft.com/office/drawing/2014/main" id="{35978ADF-4C5B-4CC8-A84B-B63174380B6F}"/>
                  </a:ext>
                </a:extLst>
              </p:cNvPr>
              <p:cNvSpPr/>
              <p:nvPr/>
            </p:nvSpPr>
            <p:spPr bwMode="auto">
              <a:xfrm rot="16200000">
                <a:off x="8103472" y="2347227"/>
                <a:ext cx="281355" cy="468923"/>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79" name="Straight Arrow Connector 278">
                <a:extLst>
                  <a:ext uri="{FF2B5EF4-FFF2-40B4-BE49-F238E27FC236}">
                    <a16:creationId xmlns:a16="http://schemas.microsoft.com/office/drawing/2014/main" id="{4D804D18-67DC-4585-BB39-94A86FEB3EDA}"/>
                  </a:ext>
                </a:extLst>
              </p:cNvPr>
              <p:cNvCxnSpPr>
                <a:cxnSpLocks/>
              </p:cNvCxnSpPr>
              <p:nvPr/>
            </p:nvCxnSpPr>
            <p:spPr>
              <a:xfrm>
                <a:off x="7497457" y="2574628"/>
                <a:ext cx="480889" cy="0"/>
              </a:xfrm>
              <a:prstGeom prst="straightConnector1">
                <a:avLst/>
              </a:prstGeom>
              <a:noFill/>
              <a:ln w="9525" cap="flat" cmpd="sng" algn="ctr">
                <a:solidFill>
                  <a:srgbClr val="3C3C41"/>
                </a:solidFill>
                <a:prstDash val="solid"/>
                <a:headEnd type="triangle"/>
                <a:tailEnd type="triangle"/>
              </a:ln>
              <a:effectLst/>
            </p:spPr>
          </p:cxnSp>
          <p:sp>
            <p:nvSpPr>
              <p:cNvPr id="280" name="Rectangle 279">
                <a:extLst>
                  <a:ext uri="{FF2B5EF4-FFF2-40B4-BE49-F238E27FC236}">
                    <a16:creationId xmlns:a16="http://schemas.microsoft.com/office/drawing/2014/main" id="{396627B1-049B-495D-9EA1-1A50A9D26F52}"/>
                  </a:ext>
                </a:extLst>
              </p:cNvPr>
              <p:cNvSpPr/>
              <p:nvPr/>
            </p:nvSpPr>
            <p:spPr bwMode="auto">
              <a:xfrm>
                <a:off x="8354552" y="2541954"/>
                <a:ext cx="73152" cy="7315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1" name="Rectangle 280">
                <a:extLst>
                  <a:ext uri="{FF2B5EF4-FFF2-40B4-BE49-F238E27FC236}">
                    <a16:creationId xmlns:a16="http://schemas.microsoft.com/office/drawing/2014/main" id="{ADBFDFB4-E38B-431B-9EA4-86B2D412BF9A}"/>
                  </a:ext>
                </a:extLst>
              </p:cNvPr>
              <p:cNvSpPr/>
              <p:nvPr/>
            </p:nvSpPr>
            <p:spPr bwMode="auto">
              <a:xfrm>
                <a:off x="8280517" y="2551098"/>
                <a:ext cx="54864" cy="5486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2" name="Rectangle 281">
                <a:extLst>
                  <a:ext uri="{FF2B5EF4-FFF2-40B4-BE49-F238E27FC236}">
                    <a16:creationId xmlns:a16="http://schemas.microsoft.com/office/drawing/2014/main" id="{1EBA5808-84D4-404C-8CB6-BB3B84E00657}"/>
                  </a:ext>
                </a:extLst>
              </p:cNvPr>
              <p:cNvSpPr/>
              <p:nvPr/>
            </p:nvSpPr>
            <p:spPr bwMode="auto">
              <a:xfrm>
                <a:off x="8159877" y="2560242"/>
                <a:ext cx="36576" cy="3657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3" name="Rectangle 282">
                <a:extLst>
                  <a:ext uri="{FF2B5EF4-FFF2-40B4-BE49-F238E27FC236}">
                    <a16:creationId xmlns:a16="http://schemas.microsoft.com/office/drawing/2014/main" id="{D30FC964-A545-4FCD-B5EB-29DE5F6582E4}"/>
                  </a:ext>
                </a:extLst>
              </p:cNvPr>
              <p:cNvSpPr/>
              <p:nvPr/>
            </p:nvSpPr>
            <p:spPr bwMode="auto">
              <a:xfrm>
                <a:off x="8215625" y="2555670"/>
                <a:ext cx="45720" cy="45720"/>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4" name="Rectangle 283">
                <a:extLst>
                  <a:ext uri="{FF2B5EF4-FFF2-40B4-BE49-F238E27FC236}">
                    <a16:creationId xmlns:a16="http://schemas.microsoft.com/office/drawing/2014/main" id="{0581656B-7635-451B-A575-BD3EBA85FD84}"/>
                  </a:ext>
                </a:extLst>
              </p:cNvPr>
              <p:cNvSpPr/>
              <p:nvPr/>
            </p:nvSpPr>
            <p:spPr bwMode="auto">
              <a:xfrm>
                <a:off x="8113273" y="2564814"/>
                <a:ext cx="27432" cy="2743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5" name="Rectangle 284">
                <a:extLst>
                  <a:ext uri="{FF2B5EF4-FFF2-40B4-BE49-F238E27FC236}">
                    <a16:creationId xmlns:a16="http://schemas.microsoft.com/office/drawing/2014/main" id="{41F35117-DE55-49E2-BE32-1A489EAAB56A}"/>
                  </a:ext>
                </a:extLst>
              </p:cNvPr>
              <p:cNvSpPr/>
              <p:nvPr/>
            </p:nvSpPr>
            <p:spPr bwMode="auto">
              <a:xfrm>
                <a:off x="8075813" y="2569386"/>
                <a:ext cx="18288" cy="1828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6" name="Rectangle 285">
                <a:extLst>
                  <a:ext uri="{FF2B5EF4-FFF2-40B4-BE49-F238E27FC236}">
                    <a16:creationId xmlns:a16="http://schemas.microsoft.com/office/drawing/2014/main" id="{F73B6BD7-9653-4F6C-9838-9E9D1C0F7084}"/>
                  </a:ext>
                </a:extLst>
              </p:cNvPr>
              <p:cNvSpPr/>
              <p:nvPr/>
            </p:nvSpPr>
            <p:spPr bwMode="auto">
              <a:xfrm>
                <a:off x="8047497" y="2573958"/>
                <a:ext cx="9144" cy="914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sp>
        <p:nvSpPr>
          <p:cNvPr id="289" name="TextBox 288">
            <a:extLst>
              <a:ext uri="{FF2B5EF4-FFF2-40B4-BE49-F238E27FC236}">
                <a16:creationId xmlns:a16="http://schemas.microsoft.com/office/drawing/2014/main" id="{D706E625-6067-4D5A-9B86-895CDF3375D4}"/>
              </a:ext>
            </a:extLst>
          </p:cNvPr>
          <p:cNvSpPr txBox="1"/>
          <p:nvPr/>
        </p:nvSpPr>
        <p:spPr>
          <a:xfrm>
            <a:off x="7537735" y="2309604"/>
            <a:ext cx="896272" cy="205284"/>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Super-fast SSD</a:t>
            </a:r>
          </a:p>
        </p:txBody>
      </p:sp>
      <p:sp>
        <p:nvSpPr>
          <p:cNvPr id="290" name="TextBox 289">
            <a:extLst>
              <a:ext uri="{FF2B5EF4-FFF2-40B4-BE49-F238E27FC236}">
                <a16:creationId xmlns:a16="http://schemas.microsoft.com/office/drawing/2014/main" id="{53EBF254-430A-47EC-B6C9-8104BFDC268D}"/>
              </a:ext>
            </a:extLst>
          </p:cNvPr>
          <p:cNvSpPr txBox="1"/>
          <p:nvPr/>
        </p:nvSpPr>
        <p:spPr>
          <a:xfrm>
            <a:off x="7432233" y="3036335"/>
            <a:ext cx="1040522" cy="233557"/>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Segoe UI Semibold" panose="020B0702040204020203" pitchFamily="34" charset="0"/>
              </a:rPr>
              <a:t>Primary replica</a:t>
            </a:r>
          </a:p>
        </p:txBody>
      </p:sp>
      <p:sp>
        <p:nvSpPr>
          <p:cNvPr id="291" name="TextBox 290">
            <a:extLst>
              <a:ext uri="{FF2B5EF4-FFF2-40B4-BE49-F238E27FC236}">
                <a16:creationId xmlns:a16="http://schemas.microsoft.com/office/drawing/2014/main" id="{FFD6E94A-6989-44BC-B83C-68D0663C2CD1}"/>
              </a:ext>
            </a:extLst>
          </p:cNvPr>
          <p:cNvSpPr txBox="1"/>
          <p:nvPr/>
        </p:nvSpPr>
        <p:spPr>
          <a:xfrm>
            <a:off x="9483480" y="3071498"/>
            <a:ext cx="1204005" cy="233557"/>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Segoe UI Semibold" panose="020B0702040204020203" pitchFamily="34" charset="0"/>
              </a:rPr>
              <a:t>Secondary replica</a:t>
            </a:r>
          </a:p>
        </p:txBody>
      </p:sp>
      <p:sp>
        <p:nvSpPr>
          <p:cNvPr id="292" name="TextBox 291">
            <a:extLst>
              <a:ext uri="{FF2B5EF4-FFF2-40B4-BE49-F238E27FC236}">
                <a16:creationId xmlns:a16="http://schemas.microsoft.com/office/drawing/2014/main" id="{5F8ED16C-8597-4D63-B52E-CC5FF09A368D}"/>
              </a:ext>
            </a:extLst>
          </p:cNvPr>
          <p:cNvSpPr txBox="1"/>
          <p:nvPr/>
        </p:nvSpPr>
        <p:spPr>
          <a:xfrm>
            <a:off x="10210208" y="4595282"/>
            <a:ext cx="1204005" cy="233557"/>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Segoe UI Semibold" panose="020B0702040204020203" pitchFamily="34" charset="0"/>
              </a:rPr>
              <a:t>Secondary replica</a:t>
            </a:r>
          </a:p>
        </p:txBody>
      </p:sp>
      <p:sp>
        <p:nvSpPr>
          <p:cNvPr id="293" name="TextBox 292">
            <a:extLst>
              <a:ext uri="{FF2B5EF4-FFF2-40B4-BE49-F238E27FC236}">
                <a16:creationId xmlns:a16="http://schemas.microsoft.com/office/drawing/2014/main" id="{90CFE61E-984F-4C68-A6AD-FD816C671C55}"/>
              </a:ext>
            </a:extLst>
          </p:cNvPr>
          <p:cNvSpPr txBox="1"/>
          <p:nvPr/>
        </p:nvSpPr>
        <p:spPr>
          <a:xfrm>
            <a:off x="6705504" y="4607003"/>
            <a:ext cx="1204005" cy="233557"/>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Segoe UI Semibold" panose="020B0702040204020203" pitchFamily="34" charset="0"/>
              </a:rPr>
              <a:t>Secondary replica</a:t>
            </a:r>
          </a:p>
        </p:txBody>
      </p:sp>
    </p:spTree>
    <p:extLst>
      <p:ext uri="{BB962C8B-B14F-4D97-AF65-F5344CB8AC3E}">
        <p14:creationId xmlns:p14="http://schemas.microsoft.com/office/powerpoint/2010/main" val="323424711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B8D32-81B1-4D7D-AFD0-0723BA158DCC}"/>
              </a:ext>
            </a:extLst>
          </p:cNvPr>
          <p:cNvSpPr>
            <a:spLocks noGrp="1"/>
          </p:cNvSpPr>
          <p:nvPr>
            <p:ph type="title"/>
          </p:nvPr>
        </p:nvSpPr>
        <p:spPr>
          <a:xfrm>
            <a:off x="528501" y="295416"/>
            <a:ext cx="3654814" cy="553998"/>
          </a:xfrm>
        </p:spPr>
        <p:txBody>
          <a:bodyPr/>
          <a:lstStyle/>
          <a:p>
            <a:r>
              <a:rPr lang="en-ZA"/>
              <a:t>Hyperscale</a:t>
            </a:r>
            <a:endParaRPr lang="en-US"/>
          </a:p>
        </p:txBody>
      </p:sp>
      <p:graphicFrame>
        <p:nvGraphicFramePr>
          <p:cNvPr id="3" name="Table 2">
            <a:extLst>
              <a:ext uri="{FF2B5EF4-FFF2-40B4-BE49-F238E27FC236}">
                <a16:creationId xmlns:a16="http://schemas.microsoft.com/office/drawing/2014/main" id="{F7E4DCAE-91A3-4F8C-89B4-D34A195D4CC4}"/>
              </a:ext>
            </a:extLst>
          </p:cNvPr>
          <p:cNvGraphicFramePr>
            <a:graphicFrameLocks noGrp="1"/>
          </p:cNvGraphicFramePr>
          <p:nvPr/>
        </p:nvGraphicFramePr>
        <p:xfrm>
          <a:off x="415247" y="1110673"/>
          <a:ext cx="4557961" cy="5680744"/>
        </p:xfrm>
        <a:graphic>
          <a:graphicData uri="http://schemas.openxmlformats.org/drawingml/2006/table">
            <a:tbl>
              <a:tblPr/>
              <a:tblGrid>
                <a:gridCol w="2105948">
                  <a:extLst>
                    <a:ext uri="{9D8B030D-6E8A-4147-A177-3AD203B41FA5}">
                      <a16:colId xmlns:a16="http://schemas.microsoft.com/office/drawing/2014/main" val="3790968737"/>
                    </a:ext>
                  </a:extLst>
                </a:gridCol>
                <a:gridCol w="2452013">
                  <a:extLst>
                    <a:ext uri="{9D8B030D-6E8A-4147-A177-3AD203B41FA5}">
                      <a16:colId xmlns:a16="http://schemas.microsoft.com/office/drawing/2014/main" val="464842925"/>
                    </a:ext>
                  </a:extLst>
                </a:gridCol>
              </a:tblGrid>
              <a:tr h="206323">
                <a:tc>
                  <a:txBody>
                    <a:bodyPr/>
                    <a:lstStyle/>
                    <a:p>
                      <a:pPr algn="l" fontAlgn="b"/>
                      <a:r>
                        <a:rPr lang="en-US" sz="1200">
                          <a:solidFill>
                            <a:schemeClr val="bg1"/>
                          </a:solidFill>
                          <a:effectLst/>
                        </a:rPr>
                        <a:t>Feature</a:t>
                      </a:r>
                    </a:p>
                  </a:txBody>
                  <a:tcPr marL="53785" marR="14675" marT="11005" marB="1100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a:solidFill>
                            <a:schemeClr val="bg1"/>
                          </a:solidFill>
                          <a:effectLst/>
                        </a:rPr>
                        <a:t>Description</a:t>
                      </a:r>
                    </a:p>
                  </a:txBody>
                  <a:tcPr marL="14675" marR="14675" marT="11005" marB="1100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6288747"/>
                  </a:ext>
                </a:extLst>
              </a:tr>
              <a:tr h="390481">
                <a:tc>
                  <a:txBody>
                    <a:bodyPr/>
                    <a:lstStyle/>
                    <a:p>
                      <a:pPr fontAlgn="t"/>
                      <a:r>
                        <a:rPr lang="en-US" sz="1200">
                          <a:solidFill>
                            <a:schemeClr val="bg1"/>
                          </a:solidFill>
                          <a:effectLst/>
                        </a:rPr>
                        <a:t>Number of vCores*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Gen4: 1 to 24 vCore</a:t>
                      </a:r>
                      <a:br>
                        <a:rPr lang="en-US" sz="1200">
                          <a:solidFill>
                            <a:schemeClr val="bg1"/>
                          </a:solidFill>
                          <a:effectLst/>
                        </a:rPr>
                      </a:br>
                      <a:r>
                        <a:rPr lang="en-US" sz="1200">
                          <a:solidFill>
                            <a:schemeClr val="bg1"/>
                          </a:solidFill>
                          <a:effectLst/>
                        </a:rPr>
                        <a:t>Gen5: 2 to 80 vCore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4036069"/>
                  </a:ext>
                </a:extLst>
              </a:tr>
              <a:tr h="206323">
                <a:tc>
                  <a:txBody>
                    <a:bodyPr/>
                    <a:lstStyle/>
                    <a:p>
                      <a:pPr fontAlgn="t"/>
                      <a:r>
                        <a:rPr lang="en-US" sz="1200">
                          <a:solidFill>
                            <a:schemeClr val="bg1"/>
                          </a:solidFill>
                          <a:effectLst/>
                        </a:rPr>
                        <a:t>SQL Server version / build</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SQL Server (latest available)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8469092"/>
                  </a:ext>
                </a:extLst>
              </a:tr>
              <a:tr h="574640">
                <a:tc>
                  <a:txBody>
                    <a:bodyPr/>
                    <a:lstStyle/>
                    <a:p>
                      <a:pPr fontAlgn="t"/>
                      <a:r>
                        <a:rPr lang="en-US" sz="1200">
                          <a:solidFill>
                            <a:schemeClr val="bg1"/>
                          </a:solidFill>
                          <a:effectLst/>
                        </a:rPr>
                        <a:t>Additional features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u="none" strike="noStrike">
                          <a:solidFill>
                            <a:schemeClr val="bg1"/>
                          </a:solidFill>
                          <a:effectLst/>
                        </a:rPr>
                        <a:t>4 read-scale replicas </a:t>
                      </a:r>
                    </a:p>
                    <a:p>
                      <a:pPr fontAlgn="t"/>
                      <a:r>
                        <a:rPr lang="en-US" sz="1200" u="none" strike="noStrike">
                          <a:solidFill>
                            <a:schemeClr val="bg1"/>
                          </a:solidFill>
                          <a:effectLst/>
                        </a:rPr>
                        <a:t>100TB Data Support </a:t>
                      </a:r>
                    </a:p>
                    <a:p>
                      <a:pPr fontAlgn="t"/>
                      <a:r>
                        <a:rPr lang="en-US" sz="1200" u="none" strike="noStrike">
                          <a:solidFill>
                            <a:schemeClr val="bg1"/>
                          </a:solidFill>
                          <a:effectLst/>
                        </a:rPr>
                        <a:t>Constant Time Operations </a:t>
                      </a:r>
                      <a:endParaRPr lang="en-US" sz="1200">
                        <a:solidFill>
                          <a:schemeClr val="bg1"/>
                        </a:solidFill>
                        <a:effectLst/>
                      </a:endParaRP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4227983"/>
                  </a:ext>
                </a:extLst>
              </a:tr>
              <a:tr h="206323">
                <a:tc>
                  <a:txBody>
                    <a:bodyPr/>
                    <a:lstStyle/>
                    <a:p>
                      <a:pPr fontAlgn="t"/>
                      <a:r>
                        <a:rPr lang="en-US" sz="1200">
                          <a:solidFill>
                            <a:schemeClr val="bg1"/>
                          </a:solidFill>
                          <a:effectLst/>
                        </a:rPr>
                        <a:t>Min storage size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4 GB</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0647063"/>
                  </a:ext>
                </a:extLst>
              </a:tr>
              <a:tr h="744318">
                <a:tc>
                  <a:txBody>
                    <a:bodyPr/>
                    <a:lstStyle/>
                    <a:p>
                      <a:pPr fontAlgn="t"/>
                      <a:r>
                        <a:rPr lang="en-US" sz="1200">
                          <a:solidFill>
                            <a:schemeClr val="bg1"/>
                          </a:solidFill>
                          <a:effectLst/>
                        </a:rPr>
                        <a:t>Max storage size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buFont typeface="Arial" panose="020B0604020202020204" pitchFamily="34" charset="0"/>
                        <a:buNone/>
                      </a:pPr>
                      <a:r>
                        <a:rPr lang="en-US" sz="1200">
                          <a:solidFill>
                            <a:schemeClr val="bg1"/>
                          </a:solidFill>
                          <a:effectLst/>
                        </a:rPr>
                        <a:t>100TB</a:t>
                      </a:r>
                    </a:p>
                    <a:p>
                      <a:pPr fontAlgn="t">
                        <a:buFont typeface="Arial" panose="020B0604020202020204" pitchFamily="34" charset="0"/>
                        <a:buNone/>
                      </a:pPr>
                      <a:r>
                        <a:rPr lang="en-US" sz="1200">
                          <a:solidFill>
                            <a:schemeClr val="bg1"/>
                          </a:solidFill>
                          <a:effectLst/>
                        </a:rPr>
                        <a:t>Grows as customer data grows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9083361"/>
                  </a:ext>
                </a:extLst>
              </a:tr>
              <a:tr h="390481">
                <a:tc>
                  <a:txBody>
                    <a:bodyPr/>
                    <a:lstStyle/>
                    <a:p>
                      <a:pPr fontAlgn="t"/>
                      <a:r>
                        <a:rPr lang="en-US" sz="1200">
                          <a:solidFill>
                            <a:schemeClr val="bg1"/>
                          </a:solidFill>
                          <a:effectLst/>
                        </a:rPr>
                        <a:t>Max storage per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Determined by the max storage size per instance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7795931"/>
                  </a:ext>
                </a:extLst>
              </a:tr>
              <a:tr h="390481">
                <a:tc>
                  <a:txBody>
                    <a:bodyPr/>
                    <a:lstStyle/>
                    <a:p>
                      <a:pPr fontAlgn="t"/>
                      <a:r>
                        <a:rPr lang="en-US" sz="1200">
                          <a:solidFill>
                            <a:schemeClr val="bg1"/>
                          </a:solidFill>
                          <a:effectLst/>
                        </a:rPr>
                        <a:t>Number of data files (ROWS) per the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Multiple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0304621"/>
                  </a:ext>
                </a:extLst>
              </a:tr>
              <a:tr h="390481">
                <a:tc>
                  <a:txBody>
                    <a:bodyPr/>
                    <a:lstStyle/>
                    <a:p>
                      <a:pPr fontAlgn="t"/>
                      <a:r>
                        <a:rPr lang="en-US" sz="1200">
                          <a:solidFill>
                            <a:schemeClr val="bg1"/>
                          </a:solidFill>
                          <a:effectLst/>
                        </a:rPr>
                        <a:t>Number of log files (LOG) per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1</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003151"/>
                  </a:ext>
                </a:extLst>
              </a:tr>
              <a:tr h="206323">
                <a:tc>
                  <a:txBody>
                    <a:bodyPr/>
                    <a:lstStyle/>
                    <a:p>
                      <a:pPr fontAlgn="t"/>
                      <a:r>
                        <a:rPr lang="en-US" sz="1200">
                          <a:solidFill>
                            <a:schemeClr val="bg1"/>
                          </a:solidFill>
                          <a:effectLst/>
                        </a:rPr>
                        <a:t>Managed automated backups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1200746"/>
                  </a:ext>
                </a:extLst>
              </a:tr>
              <a:tr h="390481">
                <a:tc>
                  <a:txBody>
                    <a:bodyPr/>
                    <a:lstStyle/>
                    <a:p>
                      <a:pPr fontAlgn="t"/>
                      <a:r>
                        <a:rPr lang="en-US" sz="1200">
                          <a:solidFill>
                            <a:schemeClr val="bg1"/>
                          </a:solidFill>
                          <a:effectLst/>
                        </a:rPr>
                        <a:t>HA</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High Availability is ensured on the storage layer </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5621642"/>
                  </a:ext>
                </a:extLst>
              </a:tr>
              <a:tr h="390481">
                <a:tc>
                  <a:txBody>
                    <a:bodyPr/>
                    <a:lstStyle/>
                    <a:p>
                      <a:pPr fontAlgn="t"/>
                      <a:r>
                        <a:rPr lang="en-US" sz="1200">
                          <a:solidFill>
                            <a:schemeClr val="bg1"/>
                          </a:solidFill>
                          <a:effectLst/>
                        </a:rPr>
                        <a:t>Built-in instance and database monitoring and metrics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2872913"/>
                  </a:ext>
                </a:extLst>
              </a:tr>
              <a:tr h="206323">
                <a:tc>
                  <a:txBody>
                    <a:bodyPr/>
                    <a:lstStyle/>
                    <a:p>
                      <a:pPr fontAlgn="t"/>
                      <a:r>
                        <a:rPr lang="en-US" sz="1200">
                          <a:solidFill>
                            <a:schemeClr val="bg1"/>
                          </a:solidFill>
                          <a:effectLst/>
                        </a:rPr>
                        <a:t>Automatic software patching</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9862442"/>
                  </a:ext>
                </a:extLst>
              </a:tr>
              <a:tr h="390481">
                <a:tc>
                  <a:txBody>
                    <a:bodyPr/>
                    <a:lstStyle/>
                    <a:p>
                      <a:pPr fontAlgn="t"/>
                      <a:r>
                        <a:rPr lang="en-US" sz="1200">
                          <a:solidFill>
                            <a:schemeClr val="bg1"/>
                          </a:solidFill>
                          <a:effectLst/>
                        </a:rPr>
                        <a:t>VNet - Azure Resource Manager deployment</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2594952"/>
                  </a:ext>
                </a:extLst>
              </a:tr>
              <a:tr h="390481">
                <a:tc>
                  <a:txBody>
                    <a:bodyPr/>
                    <a:lstStyle/>
                    <a:p>
                      <a:pPr fontAlgn="t"/>
                      <a:r>
                        <a:rPr lang="en-US" sz="1200" err="1">
                          <a:solidFill>
                            <a:schemeClr val="bg1"/>
                          </a:solidFill>
                          <a:effectLst/>
                        </a:rPr>
                        <a:t>VNet</a:t>
                      </a:r>
                      <a:r>
                        <a:rPr lang="en-US" sz="1200">
                          <a:solidFill>
                            <a:schemeClr val="bg1"/>
                          </a:solidFill>
                          <a:effectLst/>
                        </a:rPr>
                        <a:t> - Classic deployment model</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No</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985849"/>
                  </a:ext>
                </a:extLst>
              </a:tr>
              <a:tr h="206323">
                <a:tc>
                  <a:txBody>
                    <a:bodyPr/>
                    <a:lstStyle/>
                    <a:p>
                      <a:pPr fontAlgn="t"/>
                      <a:r>
                        <a:rPr lang="en-US" sz="1200">
                          <a:solidFill>
                            <a:schemeClr val="bg1"/>
                          </a:solidFill>
                          <a:effectLst/>
                        </a:rPr>
                        <a:t>Portal support</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2354054"/>
                  </a:ext>
                </a:extLst>
              </a:tr>
            </a:tbl>
          </a:graphicData>
        </a:graphic>
      </p:graphicFrame>
      <p:sp>
        <p:nvSpPr>
          <p:cNvPr id="147" name="TextBox 146">
            <a:extLst>
              <a:ext uri="{FF2B5EF4-FFF2-40B4-BE49-F238E27FC236}">
                <a16:creationId xmlns:a16="http://schemas.microsoft.com/office/drawing/2014/main" id="{87ED087F-EB8A-4F79-82AB-A5BA99898351}"/>
              </a:ext>
            </a:extLst>
          </p:cNvPr>
          <p:cNvSpPr txBox="1"/>
          <p:nvPr/>
        </p:nvSpPr>
        <p:spPr>
          <a:xfrm>
            <a:off x="6741323" y="6025917"/>
            <a:ext cx="4035437" cy="286218"/>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Hyperscale Service Tier – Availability of Storage</a:t>
            </a:r>
          </a:p>
        </p:txBody>
      </p:sp>
      <p:pic>
        <p:nvPicPr>
          <p:cNvPr id="4" name="Picture 3">
            <a:extLst>
              <a:ext uri="{FF2B5EF4-FFF2-40B4-BE49-F238E27FC236}">
                <a16:creationId xmlns:a16="http://schemas.microsoft.com/office/drawing/2014/main" id="{9E106422-0FB4-4518-8EA0-D6CD4AF39739}"/>
              </a:ext>
            </a:extLst>
          </p:cNvPr>
          <p:cNvPicPr>
            <a:picLocks noChangeAspect="1"/>
          </p:cNvPicPr>
          <p:nvPr/>
        </p:nvPicPr>
        <p:blipFill>
          <a:blip r:embed="rId3"/>
          <a:stretch>
            <a:fillRect/>
          </a:stretch>
        </p:blipFill>
        <p:spPr>
          <a:xfrm>
            <a:off x="6703710" y="-18662"/>
            <a:ext cx="4625964" cy="5680744"/>
          </a:xfrm>
          <a:prstGeom prst="rect">
            <a:avLst/>
          </a:prstGeom>
        </p:spPr>
      </p:pic>
    </p:spTree>
    <p:extLst>
      <p:ext uri="{BB962C8B-B14F-4D97-AF65-F5344CB8AC3E}">
        <p14:creationId xmlns:p14="http://schemas.microsoft.com/office/powerpoint/2010/main" val="32868649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8013C7-ECF5-426C-BBFE-4FD3C750F813}"/>
              </a:ext>
            </a:extLst>
          </p:cNvPr>
          <p:cNvSpPr>
            <a:spLocks noGrp="1"/>
          </p:cNvSpPr>
          <p:nvPr>
            <p:ph type="title"/>
          </p:nvPr>
        </p:nvSpPr>
        <p:spPr/>
        <p:txBody>
          <a:bodyPr/>
          <a:lstStyle/>
          <a:p>
            <a:r>
              <a:rPr lang="en-US" dirty="0"/>
              <a:t>What is Azure SQL Database Hyperscale?</a:t>
            </a:r>
          </a:p>
        </p:txBody>
      </p:sp>
      <p:grpSp>
        <p:nvGrpSpPr>
          <p:cNvPr id="12" name="Group 11">
            <a:extLst>
              <a:ext uri="{FF2B5EF4-FFF2-40B4-BE49-F238E27FC236}">
                <a16:creationId xmlns:a16="http://schemas.microsoft.com/office/drawing/2014/main" id="{E4B75FAD-F2FE-41BF-A086-5BD571CDE841}"/>
              </a:ext>
            </a:extLst>
          </p:cNvPr>
          <p:cNvGrpSpPr/>
          <p:nvPr/>
        </p:nvGrpSpPr>
        <p:grpSpPr>
          <a:xfrm>
            <a:off x="1155643" y="4013394"/>
            <a:ext cx="2763436" cy="2040153"/>
            <a:chOff x="866732" y="3010045"/>
            <a:chExt cx="2072577" cy="1530115"/>
          </a:xfrm>
        </p:grpSpPr>
        <p:sp>
          <p:nvSpPr>
            <p:cNvPr id="68" name="Text Placeholder 3">
              <a:extLst>
                <a:ext uri="{FF2B5EF4-FFF2-40B4-BE49-F238E27FC236}">
                  <a16:creationId xmlns:a16="http://schemas.microsoft.com/office/drawing/2014/main" id="{53E35D46-4C9A-4E44-A143-A56AFBCD4EE4}"/>
                </a:ext>
              </a:extLst>
            </p:cNvPr>
            <p:cNvSpPr txBox="1">
              <a:spLocks/>
            </p:cNvSpPr>
            <p:nvPr/>
          </p:nvSpPr>
          <p:spPr>
            <a:xfrm>
              <a:off x="866732" y="3855135"/>
              <a:ext cx="2072577" cy="323165"/>
            </a:xfrm>
            <a:prstGeom prst="rect">
              <a:avLst/>
            </a:prstGeom>
          </p:spPr>
          <p:txBody>
            <a:bodyPr vert="horz" wrap="square" lIns="146304" tIns="91440" rIns="146304" bIns="91440" rtlCol="0" anchor="b">
              <a:spAutoFit/>
            </a:bodyPr>
            <a:lstStyle>
              <a:lvl1pPr marL="0" marR="0" indent="0" algn="l" defTabSz="914367" rtl="0" eaLnBrk="1" fontAlgn="auto" latinLnBrk="0" hangingPunct="1">
                <a:lnSpc>
                  <a:spcPct val="100000"/>
                </a:lnSpc>
                <a:spcBef>
                  <a:spcPts val="1600"/>
                </a:spcBef>
                <a:spcAft>
                  <a:spcPts val="800"/>
                </a:spcAft>
                <a:buClr>
                  <a:srgbClr val="0078D7"/>
                </a:buClr>
                <a:buSzPct val="90000"/>
                <a:buFont typeface="Arial" pitchFamily="34" charset="0"/>
                <a:buNone/>
                <a:tabLst/>
                <a:defRPr lang="en-US" sz="18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400"/>
                </a:spcAft>
                <a:buClr>
                  <a:srgbClr val="0078D7"/>
                </a:buClr>
                <a:buSzPct val="90000"/>
                <a:buFont typeface="Arial" pitchFamily="34" charset="0"/>
                <a:buNone/>
                <a:tabLst/>
                <a:defRPr lang="en-US" sz="1400" kern="1200" spc="0" baseline="0" dirty="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600"/>
                </a:spcAft>
                <a:buClrTx/>
                <a:buSzTx/>
                <a:buFont typeface="Arial" pitchFamily="34" charset="0"/>
                <a:buNone/>
                <a:tabLst/>
                <a:defRPr/>
              </a:pPr>
              <a:r>
                <a:rPr kumimoji="0" lang="en-US" sz="1600" b="1" i="0" u="none" strike="noStrike" kern="1200" cap="none" spc="0" normalizeH="0" baseline="0" noProof="0">
                  <a:ln>
                    <a:noFill/>
                  </a:ln>
                  <a:solidFill>
                    <a:srgbClr val="1A1A1A"/>
                  </a:solidFill>
                  <a:effectLst/>
                  <a:uLnTx/>
                  <a:uFillTx/>
                  <a:latin typeface="Segoe UI Semibold" panose="020B0502040204020203" pitchFamily="34" charset="0"/>
                  <a:ea typeface="+mn-ea"/>
                  <a:cs typeface="Segoe UI Semibold" panose="020B0502040204020203" pitchFamily="34" charset="0"/>
                </a:rPr>
                <a:t>Performance</a:t>
              </a:r>
            </a:p>
          </p:txBody>
        </p:sp>
        <p:grpSp>
          <p:nvGrpSpPr>
            <p:cNvPr id="75" name="Group 74">
              <a:extLst>
                <a:ext uri="{FF2B5EF4-FFF2-40B4-BE49-F238E27FC236}">
                  <a16:creationId xmlns:a16="http://schemas.microsoft.com/office/drawing/2014/main" id="{49F5958A-C28C-FC4A-9B78-17F3DB1D6884}"/>
                </a:ext>
              </a:extLst>
            </p:cNvPr>
            <p:cNvGrpSpPr/>
            <p:nvPr/>
          </p:nvGrpSpPr>
          <p:grpSpPr>
            <a:xfrm>
              <a:off x="1516192" y="3010045"/>
              <a:ext cx="731520" cy="731520"/>
              <a:chOff x="4242164" y="1899058"/>
              <a:chExt cx="1288678" cy="1288678"/>
            </a:xfrm>
          </p:grpSpPr>
          <p:sp>
            <p:nvSpPr>
              <p:cNvPr id="76" name="Block Arc 75">
                <a:extLst>
                  <a:ext uri="{FF2B5EF4-FFF2-40B4-BE49-F238E27FC236}">
                    <a16:creationId xmlns:a16="http://schemas.microsoft.com/office/drawing/2014/main" id="{3BE8CD10-69BC-E248-9B36-6568768C8197}"/>
                  </a:ext>
                </a:extLst>
              </p:cNvPr>
              <p:cNvSpPr/>
              <p:nvPr/>
            </p:nvSpPr>
            <p:spPr>
              <a:xfrm>
                <a:off x="4242164" y="1899058"/>
                <a:ext cx="1288678" cy="1288678"/>
              </a:xfrm>
              <a:prstGeom prst="blockArc">
                <a:avLst>
                  <a:gd name="adj1" fmla="val 8046606"/>
                  <a:gd name="adj2" fmla="val 2807961"/>
                  <a:gd name="adj3" fmla="val 13161"/>
                </a:avLst>
              </a:prstGeom>
              <a:solidFill>
                <a:srgbClr val="0078D4"/>
              </a:solidFill>
              <a:ln w="12700" cap="flat" cmpd="sng" algn="ctr">
                <a:noFill/>
                <a:prstDash val="solid"/>
                <a:miter lim="800000"/>
              </a:ln>
              <a:effectLst/>
            </p:spPr>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7" name="Oval 76">
                <a:extLst>
                  <a:ext uri="{FF2B5EF4-FFF2-40B4-BE49-F238E27FC236}">
                    <a16:creationId xmlns:a16="http://schemas.microsoft.com/office/drawing/2014/main" id="{C0D789F4-4343-5341-AB68-04EC155E8019}"/>
                  </a:ext>
                </a:extLst>
              </p:cNvPr>
              <p:cNvSpPr/>
              <p:nvPr/>
            </p:nvSpPr>
            <p:spPr>
              <a:xfrm>
                <a:off x="4804911" y="2461805"/>
                <a:ext cx="163184" cy="163184"/>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78" name="Block Arc 77">
                <a:extLst>
                  <a:ext uri="{FF2B5EF4-FFF2-40B4-BE49-F238E27FC236}">
                    <a16:creationId xmlns:a16="http://schemas.microsoft.com/office/drawing/2014/main" id="{B93BCA82-AF7D-F64C-B08D-BEAC5E4D427C}"/>
                  </a:ext>
                </a:extLst>
              </p:cNvPr>
              <p:cNvSpPr/>
              <p:nvPr/>
            </p:nvSpPr>
            <p:spPr>
              <a:xfrm>
                <a:off x="4511688" y="2168583"/>
                <a:ext cx="749628" cy="749628"/>
              </a:xfrm>
              <a:prstGeom prst="blockArc">
                <a:avLst/>
              </a:prstGeom>
              <a:solidFill>
                <a:srgbClr val="50E6FF"/>
              </a:solidFill>
              <a:ln w="12700" cap="flat" cmpd="sng" algn="ctr">
                <a:noFill/>
                <a:prstDash val="solid"/>
                <a:miter lim="800000"/>
              </a:ln>
              <a:effectLst/>
            </p:spPr>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9" name="Rectangle: Rounded Corners 346">
                <a:extLst>
                  <a:ext uri="{FF2B5EF4-FFF2-40B4-BE49-F238E27FC236}">
                    <a16:creationId xmlns:a16="http://schemas.microsoft.com/office/drawing/2014/main" id="{B34A6706-1E57-8A4E-BFC6-CFA971166BD0}"/>
                  </a:ext>
                </a:extLst>
              </p:cNvPr>
              <p:cNvSpPr/>
              <p:nvPr/>
            </p:nvSpPr>
            <p:spPr>
              <a:xfrm rot="18900000">
                <a:off x="4804496" y="2342080"/>
                <a:ext cx="450584" cy="111440"/>
              </a:xfrm>
              <a:prstGeom prst="roundRect">
                <a:avLst>
                  <a:gd name="adj" fmla="val 50000"/>
                </a:avLst>
              </a:prstGeom>
              <a:solidFill>
                <a:srgbClr val="0078D4"/>
              </a:solidFill>
              <a:ln w="12700" cap="flat" cmpd="sng" algn="ctr">
                <a:noFill/>
                <a:prstDash val="solid"/>
                <a:miter lim="800000"/>
              </a:ln>
              <a:effectLst/>
            </p:spPr>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sp>
          <p:nvSpPr>
            <p:cNvPr id="26" name="Rectangle 25">
              <a:extLst>
                <a:ext uri="{FF2B5EF4-FFF2-40B4-BE49-F238E27FC236}">
                  <a16:creationId xmlns:a16="http://schemas.microsoft.com/office/drawing/2014/main" id="{87E74382-8369-4BD2-BFAF-0EC20D3401D3}"/>
                </a:ext>
              </a:extLst>
            </p:cNvPr>
            <p:cNvSpPr/>
            <p:nvPr/>
          </p:nvSpPr>
          <p:spPr bwMode="auto">
            <a:xfrm>
              <a:off x="967339" y="4235461"/>
              <a:ext cx="1766306" cy="304699"/>
            </a:xfrm>
            <a:prstGeom prst="rect">
              <a:avLst/>
            </a:prstGeom>
            <a:no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VLDB operations without VLDB headaches</a:t>
              </a:r>
            </a:p>
          </p:txBody>
        </p:sp>
      </p:grpSp>
      <p:grpSp>
        <p:nvGrpSpPr>
          <p:cNvPr id="3" name="Group 2">
            <a:extLst>
              <a:ext uri="{FF2B5EF4-FFF2-40B4-BE49-F238E27FC236}">
                <a16:creationId xmlns:a16="http://schemas.microsoft.com/office/drawing/2014/main" id="{ECEC887D-0C51-4203-9076-399F8FA6BE79}"/>
              </a:ext>
            </a:extLst>
          </p:cNvPr>
          <p:cNvGrpSpPr/>
          <p:nvPr/>
        </p:nvGrpSpPr>
        <p:grpSpPr>
          <a:xfrm>
            <a:off x="4168997" y="1512491"/>
            <a:ext cx="3551583" cy="1906051"/>
            <a:chOff x="3126747" y="1134368"/>
            <a:chExt cx="2663687" cy="1429538"/>
          </a:xfrm>
        </p:grpSpPr>
        <p:sp>
          <p:nvSpPr>
            <p:cNvPr id="10" name="Text Placeholder 3">
              <a:extLst>
                <a:ext uri="{FF2B5EF4-FFF2-40B4-BE49-F238E27FC236}">
                  <a16:creationId xmlns:a16="http://schemas.microsoft.com/office/drawing/2014/main" id="{C26EC101-CF08-B041-AC1D-D179140C6E93}"/>
                </a:ext>
              </a:extLst>
            </p:cNvPr>
            <p:cNvSpPr txBox="1">
              <a:spLocks/>
            </p:cNvSpPr>
            <p:nvPr/>
          </p:nvSpPr>
          <p:spPr>
            <a:xfrm>
              <a:off x="3126747" y="1909894"/>
              <a:ext cx="2663687" cy="304699"/>
            </a:xfrm>
            <a:prstGeom prst="rect">
              <a:avLst/>
            </a:prstGeom>
          </p:spPr>
          <p:txBody>
            <a:bodyPr vert="horz" wrap="square" lIns="146304" tIns="91440" rIns="146304" bIns="91440" rtlCol="0" anchor="b">
              <a:spAutoFit/>
            </a:bodyPr>
            <a:lstStyle>
              <a:lvl1pPr marL="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
                  <a:srgbClr val="0078D7"/>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77" rtl="0" eaLnBrk="1" fontAlgn="auto" latinLnBrk="0" hangingPunct="1">
                <a:lnSpc>
                  <a:spcPct val="90000"/>
                </a:lnSpc>
                <a:spcBef>
                  <a:spcPts val="0"/>
                </a:spcBef>
                <a:spcAft>
                  <a:spcPts val="600"/>
                </a:spcAft>
                <a:buClrTx/>
                <a:buSzTx/>
                <a:buFont typeface="Arial" pitchFamily="34" charset="0"/>
                <a:buNone/>
                <a:tabLst/>
                <a:defRPr/>
              </a:pPr>
              <a:r>
                <a:rPr kumimoji="0" lang="en-US" sz="1600" b="1" i="0" u="none" strike="noStrike" kern="1200" cap="none" spc="0" normalizeH="0" baseline="0" noProof="0">
                  <a:ln>
                    <a:noFill/>
                  </a:ln>
                  <a:solidFill>
                    <a:srgbClr val="1A1A1A"/>
                  </a:solidFill>
                  <a:effectLst/>
                  <a:uLnTx/>
                  <a:uFillTx/>
                  <a:latin typeface="Segoe UI Semibold" panose="020B0502040204020203" pitchFamily="34" charset="0"/>
                  <a:ea typeface="+mn-ea"/>
                  <a:cs typeface="Segoe UI Semibold" panose="020B0502040204020203" pitchFamily="34" charset="0"/>
                </a:rPr>
                <a:t>Cloud native</a:t>
              </a:r>
            </a:p>
          </p:txBody>
        </p:sp>
        <p:sp>
          <p:nvSpPr>
            <p:cNvPr id="25" name="Rectangle 24">
              <a:extLst>
                <a:ext uri="{FF2B5EF4-FFF2-40B4-BE49-F238E27FC236}">
                  <a16:creationId xmlns:a16="http://schemas.microsoft.com/office/drawing/2014/main" id="{65658C0C-9362-4BAB-ABC7-5BFDF96F0FB5}"/>
                </a:ext>
              </a:extLst>
            </p:cNvPr>
            <p:cNvSpPr/>
            <p:nvPr/>
          </p:nvSpPr>
          <p:spPr bwMode="auto">
            <a:xfrm>
              <a:off x="3627177" y="2271752"/>
              <a:ext cx="1766306" cy="292154"/>
            </a:xfrm>
            <a:prstGeom prst="rect">
              <a:avLst/>
            </a:prstGeom>
            <a:no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Architected for cloud</a:t>
              </a:r>
            </a:p>
          </p:txBody>
        </p:sp>
        <p:grpSp>
          <p:nvGrpSpPr>
            <p:cNvPr id="30" name="Group 29">
              <a:extLst>
                <a:ext uri="{FF2B5EF4-FFF2-40B4-BE49-F238E27FC236}">
                  <a16:creationId xmlns:a16="http://schemas.microsoft.com/office/drawing/2014/main" id="{F11F4BBF-FF83-4C9A-B551-C1578EBC9A5C}"/>
                </a:ext>
              </a:extLst>
            </p:cNvPr>
            <p:cNvGrpSpPr/>
            <p:nvPr/>
          </p:nvGrpSpPr>
          <p:grpSpPr>
            <a:xfrm>
              <a:off x="4034780" y="1134368"/>
              <a:ext cx="731520" cy="731520"/>
              <a:chOff x="2776302" y="4657639"/>
              <a:chExt cx="1550488" cy="1594062"/>
            </a:xfrm>
            <a:solidFill>
              <a:srgbClr val="FFFFFF">
                <a:lumMod val="95000"/>
              </a:srgbClr>
            </a:solidFill>
          </p:grpSpPr>
          <p:sp>
            <p:nvSpPr>
              <p:cNvPr id="31" name="Cylinder 812">
                <a:extLst>
                  <a:ext uri="{FF2B5EF4-FFF2-40B4-BE49-F238E27FC236}">
                    <a16:creationId xmlns:a16="http://schemas.microsoft.com/office/drawing/2014/main" id="{2E474AFF-D913-439A-9540-38E3F8154354}"/>
                  </a:ext>
                </a:extLst>
              </p:cNvPr>
              <p:cNvSpPr/>
              <p:nvPr/>
            </p:nvSpPr>
            <p:spPr bwMode="auto">
              <a:xfrm>
                <a:off x="2776302" y="4657639"/>
                <a:ext cx="1043831" cy="1371347"/>
              </a:xfrm>
              <a:prstGeom prst="can">
                <a:avLst>
                  <a:gd name="adj" fmla="val 39530"/>
                </a:avLst>
              </a:prstGeom>
              <a:solidFill>
                <a:schemeClr val="accent1"/>
              </a:solidFill>
              <a:ln w="12700" cap="flat" cmpd="sng" algn="ctr">
                <a:noFill/>
                <a:prstDash val="solid"/>
                <a:headEnd type="none" w="med" len="med"/>
                <a:tailEnd type="none" w="med" len="med"/>
              </a:ln>
              <a:effectLst/>
            </p:spPr>
            <p:txBody>
              <a:bodyPr rot="0" spcFirstLastPara="0" vertOverflow="overflow" horzOverflow="overflow" vert="horz" wrap="square" lIns="0" tIns="195072" rIns="0" bIns="195072" numCol="1" spcCol="0" rtlCol="0" fromWordArt="0" anchor="ctr"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r>
                  <a:rPr kumimoji="0" lang="en-US" sz="1867" b="0" i="0" u="none" strike="noStrike" kern="0" cap="none" spc="0" normalizeH="0" baseline="0" noProof="0">
                    <a:ln>
                      <a:noFill/>
                    </a:ln>
                    <a:solidFill>
                      <a:srgbClr val="FFFFFF"/>
                    </a:solidFill>
                    <a:effectLst/>
                    <a:uLnTx/>
                    <a:uFillTx/>
                    <a:latin typeface="Segoe UI Semilight" panose="020B0402040204020203" pitchFamily="34" charset="0"/>
                    <a:ea typeface="Segoe UI" pitchFamily="34" charset="0"/>
                    <a:cs typeface="Segoe UI Semilight" panose="020B0402040204020203" pitchFamily="34" charset="0"/>
                  </a:rPr>
                  <a:t>SQL</a:t>
                </a:r>
              </a:p>
            </p:txBody>
          </p:sp>
          <p:sp>
            <p:nvSpPr>
              <p:cNvPr id="32" name="Freeform 146">
                <a:extLst>
                  <a:ext uri="{FF2B5EF4-FFF2-40B4-BE49-F238E27FC236}">
                    <a16:creationId xmlns:a16="http://schemas.microsoft.com/office/drawing/2014/main" id="{6979234C-7411-40A5-BBD0-08C9CB9E8B07}"/>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50E6FF"/>
              </a:solidFill>
              <a:ln w="12700" cap="flat" cmpd="sng" algn="ctr">
                <a:noFill/>
                <a:prstDash val="solid"/>
                <a:miter lim="800000"/>
                <a:headEnd type="none" w="med" len="med"/>
                <a:tailEnd type="none" w="med" len="med"/>
              </a:ln>
              <a:effectLst/>
            </p:spPr>
            <p:txBody>
              <a:bodyPr rot="0" spcFirstLastPara="0" vertOverflow="overflow" horzOverflow="overflow" vert="horz" wrap="square" lIns="239012" tIns="191209" rIns="239012" bIns="191209" numCol="1" spcCol="0" rtlCol="0" fromWordArt="0" anchor="t" anchorCtr="0" forceAA="0" compatLnSpc="1">
                <a:prstTxWarp prst="textNoShape">
                  <a:avLst/>
                </a:prstTxWarp>
                <a:noAutofit/>
              </a:bodyPr>
              <a:lstStyle/>
              <a:p>
                <a:pPr marL="0" marR="0" lvl="0" indent="0" algn="ctr" defTabSz="1218539" rtl="0" eaLnBrk="1" fontAlgn="base" latinLnBrk="0" hangingPunct="1">
                  <a:lnSpc>
                    <a:spcPct val="90000"/>
                  </a:lnSpc>
                  <a:spcBef>
                    <a:spcPct val="0"/>
                  </a:spcBef>
                  <a:spcAft>
                    <a:spcPct val="0"/>
                  </a:spcAft>
                  <a:buClrTx/>
                  <a:buSzTx/>
                  <a:buFontTx/>
                  <a:buNone/>
                  <a:tabLst/>
                  <a:defRPr/>
                </a:pPr>
                <a:endParaRPr kumimoji="0" lang="en-IN" sz="2400" b="1"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grpSp>
        <p:nvGrpSpPr>
          <p:cNvPr id="6" name="Group 5">
            <a:extLst>
              <a:ext uri="{FF2B5EF4-FFF2-40B4-BE49-F238E27FC236}">
                <a16:creationId xmlns:a16="http://schemas.microsoft.com/office/drawing/2014/main" id="{1FA175EE-1D65-4640-AA6E-560A93EA2AF9}"/>
              </a:ext>
            </a:extLst>
          </p:cNvPr>
          <p:cNvGrpSpPr/>
          <p:nvPr/>
        </p:nvGrpSpPr>
        <p:grpSpPr>
          <a:xfrm>
            <a:off x="7633006" y="1500567"/>
            <a:ext cx="3551583" cy="1923644"/>
            <a:chOff x="5724754" y="1125425"/>
            <a:chExt cx="2663687" cy="1442733"/>
          </a:xfrm>
        </p:grpSpPr>
        <p:sp>
          <p:nvSpPr>
            <p:cNvPr id="50" name="Text Placeholder 3">
              <a:extLst>
                <a:ext uri="{FF2B5EF4-FFF2-40B4-BE49-F238E27FC236}">
                  <a16:creationId xmlns:a16="http://schemas.microsoft.com/office/drawing/2014/main" id="{D4498294-74FB-9B4B-BC92-5BCD7E04DDED}"/>
                </a:ext>
              </a:extLst>
            </p:cNvPr>
            <p:cNvSpPr txBox="1">
              <a:spLocks/>
            </p:cNvSpPr>
            <p:nvPr/>
          </p:nvSpPr>
          <p:spPr>
            <a:xfrm>
              <a:off x="5724754" y="1901602"/>
              <a:ext cx="2663687" cy="304699"/>
            </a:xfrm>
            <a:prstGeom prst="rect">
              <a:avLst/>
            </a:prstGeom>
          </p:spPr>
          <p:txBody>
            <a:bodyPr vert="horz" wrap="square" lIns="146304" tIns="91440" rIns="146304" bIns="91440" rtlCol="0" anchor="b">
              <a:spAutoFit/>
            </a:bodyPr>
            <a:lstStyle>
              <a:lvl1pPr marL="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
                  <a:srgbClr val="0078D7"/>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77" rtl="0" eaLnBrk="1" fontAlgn="auto" latinLnBrk="0" hangingPunct="1">
                <a:lnSpc>
                  <a:spcPct val="90000"/>
                </a:lnSpc>
                <a:spcBef>
                  <a:spcPts val="0"/>
                </a:spcBef>
                <a:spcAft>
                  <a:spcPts val="600"/>
                </a:spcAft>
                <a:buClrTx/>
                <a:buSzTx/>
                <a:buFont typeface="Arial" pitchFamily="34" charset="0"/>
                <a:buNone/>
                <a:tabLst/>
                <a:defRPr/>
              </a:pPr>
              <a:r>
                <a:rPr kumimoji="0" lang="en-US" sz="1600" b="1" i="0" u="none" strike="noStrike" kern="1200" cap="none" spc="0" normalizeH="0" baseline="0" noProof="0">
                  <a:ln>
                    <a:noFill/>
                  </a:ln>
                  <a:solidFill>
                    <a:srgbClr val="1A1A1A"/>
                  </a:solidFill>
                  <a:effectLst/>
                  <a:uLnTx/>
                  <a:uFillTx/>
                  <a:latin typeface="Segoe UI Semibold" panose="020B0502040204020203" pitchFamily="34" charset="0"/>
                  <a:ea typeface="+mn-ea"/>
                  <a:cs typeface="Segoe UI Semibold" panose="020B0502040204020203" pitchFamily="34" charset="0"/>
                </a:rPr>
                <a:t>Seamless compatibility</a:t>
              </a:r>
            </a:p>
          </p:txBody>
        </p:sp>
        <p:grpSp>
          <p:nvGrpSpPr>
            <p:cNvPr id="5" name="Group 4">
              <a:extLst>
                <a:ext uri="{FF2B5EF4-FFF2-40B4-BE49-F238E27FC236}">
                  <a16:creationId xmlns:a16="http://schemas.microsoft.com/office/drawing/2014/main" id="{08A5D22B-B949-4163-A1DF-904C6FC5EB38}"/>
                </a:ext>
              </a:extLst>
            </p:cNvPr>
            <p:cNvGrpSpPr/>
            <p:nvPr/>
          </p:nvGrpSpPr>
          <p:grpSpPr>
            <a:xfrm>
              <a:off x="6173444" y="1125425"/>
              <a:ext cx="1766306" cy="1442733"/>
              <a:chOff x="6173444" y="1125425"/>
              <a:chExt cx="1766306" cy="1442733"/>
            </a:xfrm>
          </p:grpSpPr>
          <p:grpSp>
            <p:nvGrpSpPr>
              <p:cNvPr id="35" name="Group 34">
                <a:extLst>
                  <a:ext uri="{FF2B5EF4-FFF2-40B4-BE49-F238E27FC236}">
                    <a16:creationId xmlns:a16="http://schemas.microsoft.com/office/drawing/2014/main" id="{939A0A2B-73AD-48F1-9A5B-A4478A9D4DF7}"/>
                  </a:ext>
                </a:extLst>
              </p:cNvPr>
              <p:cNvGrpSpPr/>
              <p:nvPr/>
            </p:nvGrpSpPr>
            <p:grpSpPr>
              <a:xfrm>
                <a:off x="6765217" y="1125425"/>
                <a:ext cx="517284" cy="636953"/>
                <a:chOff x="5327227" y="4555648"/>
                <a:chExt cx="1418249" cy="1746354"/>
              </a:xfrm>
              <a:noFill/>
            </p:grpSpPr>
            <p:grpSp>
              <p:nvGrpSpPr>
                <p:cNvPr id="36" name="Group 35">
                  <a:extLst>
                    <a:ext uri="{FF2B5EF4-FFF2-40B4-BE49-F238E27FC236}">
                      <a16:creationId xmlns:a16="http://schemas.microsoft.com/office/drawing/2014/main" id="{2F71446F-8DD9-4418-9E58-E43FC67D8B03}"/>
                    </a:ext>
                  </a:extLst>
                </p:cNvPr>
                <p:cNvGrpSpPr/>
                <p:nvPr/>
              </p:nvGrpSpPr>
              <p:grpSpPr>
                <a:xfrm>
                  <a:off x="5834386" y="5344927"/>
                  <a:ext cx="911090" cy="957075"/>
                  <a:chOff x="5834386" y="5344927"/>
                  <a:chExt cx="911090" cy="957075"/>
                </a:xfrm>
                <a:grpFill/>
              </p:grpSpPr>
              <p:sp>
                <p:nvSpPr>
                  <p:cNvPr id="42" name="Freeform 6">
                    <a:extLst>
                      <a:ext uri="{FF2B5EF4-FFF2-40B4-BE49-F238E27FC236}">
                        <a16:creationId xmlns:a16="http://schemas.microsoft.com/office/drawing/2014/main" id="{E201DC14-351D-45B8-955C-AB967D7F37D3}"/>
                      </a:ext>
                    </a:extLst>
                  </p:cNvPr>
                  <p:cNvSpPr>
                    <a:spLocks/>
                  </p:cNvSpPr>
                  <p:nvPr/>
                </p:nvSpPr>
                <p:spPr bwMode="auto">
                  <a:xfrm>
                    <a:off x="5838874" y="5344927"/>
                    <a:ext cx="906602" cy="794401"/>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grpFill/>
                  <a:ln w="76200" cap="flat">
                    <a:solidFill>
                      <a:srgbClr val="0078D4"/>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l" defTabSz="1219126"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0078D4"/>
                      </a:solidFill>
                      <a:effectLst/>
                      <a:uLnTx/>
                      <a:uFillTx/>
                      <a:latin typeface="Segoe UI"/>
                      <a:ea typeface="+mn-ea"/>
                      <a:cs typeface="+mn-cs"/>
                    </a:endParaRPr>
                  </a:p>
                </p:txBody>
              </p:sp>
              <p:sp>
                <p:nvSpPr>
                  <p:cNvPr id="43" name="Freeform 7">
                    <a:extLst>
                      <a:ext uri="{FF2B5EF4-FFF2-40B4-BE49-F238E27FC236}">
                        <a16:creationId xmlns:a16="http://schemas.microsoft.com/office/drawing/2014/main" id="{84335904-88ED-4160-86D5-251F1E708FD6}"/>
                      </a:ext>
                    </a:extLst>
                  </p:cNvPr>
                  <p:cNvSpPr>
                    <a:spLocks/>
                  </p:cNvSpPr>
                  <p:nvPr/>
                </p:nvSpPr>
                <p:spPr bwMode="auto">
                  <a:xfrm rot="21397948">
                    <a:off x="5834386" y="5987832"/>
                    <a:ext cx="201965" cy="314170"/>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grpFill/>
                  <a:ln w="15875" cap="flat">
                    <a:solidFill>
                      <a:srgbClr val="0078D4"/>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l" defTabSz="1219126"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0078D4"/>
                      </a:solidFill>
                      <a:effectLst/>
                      <a:uLnTx/>
                      <a:uFillTx/>
                      <a:latin typeface="Segoe UI"/>
                      <a:ea typeface="+mn-ea"/>
                      <a:cs typeface="+mn-cs"/>
                    </a:endParaRPr>
                  </a:p>
                </p:txBody>
              </p:sp>
            </p:grpSp>
            <p:grpSp>
              <p:nvGrpSpPr>
                <p:cNvPr id="37" name="Group 36">
                  <a:extLst>
                    <a:ext uri="{FF2B5EF4-FFF2-40B4-BE49-F238E27FC236}">
                      <a16:creationId xmlns:a16="http://schemas.microsoft.com/office/drawing/2014/main" id="{231DFA90-E9B2-4684-8954-D682FDDC0B9F}"/>
                    </a:ext>
                  </a:extLst>
                </p:cNvPr>
                <p:cNvGrpSpPr/>
                <p:nvPr/>
              </p:nvGrpSpPr>
              <p:grpSpPr>
                <a:xfrm>
                  <a:off x="5327227" y="4555648"/>
                  <a:ext cx="804477" cy="982268"/>
                  <a:chOff x="5327227" y="4555648"/>
                  <a:chExt cx="804477" cy="982268"/>
                </a:xfrm>
                <a:grpFill/>
              </p:grpSpPr>
              <p:sp>
                <p:nvSpPr>
                  <p:cNvPr id="40" name="Freeform 5">
                    <a:extLst>
                      <a:ext uri="{FF2B5EF4-FFF2-40B4-BE49-F238E27FC236}">
                        <a16:creationId xmlns:a16="http://schemas.microsoft.com/office/drawing/2014/main" id="{ED6F8D11-65D1-44EE-99ED-1877D3966619}"/>
                      </a:ext>
                    </a:extLst>
                  </p:cNvPr>
                  <p:cNvSpPr>
                    <a:spLocks/>
                  </p:cNvSpPr>
                  <p:nvPr/>
                </p:nvSpPr>
                <p:spPr bwMode="auto">
                  <a:xfrm>
                    <a:off x="5327227" y="4725564"/>
                    <a:ext cx="798886" cy="812352"/>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grpFill/>
                  <a:ln w="76200" cap="flat">
                    <a:solidFill>
                      <a:srgbClr val="0078D4"/>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l" defTabSz="1219126"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0078D4"/>
                      </a:solidFill>
                      <a:effectLst/>
                      <a:uLnTx/>
                      <a:uFillTx/>
                      <a:latin typeface="Segoe UI"/>
                      <a:ea typeface="+mn-ea"/>
                      <a:cs typeface="+mn-cs"/>
                    </a:endParaRPr>
                  </a:p>
                </p:txBody>
              </p:sp>
              <p:sp>
                <p:nvSpPr>
                  <p:cNvPr id="41" name="Freeform 8">
                    <a:extLst>
                      <a:ext uri="{FF2B5EF4-FFF2-40B4-BE49-F238E27FC236}">
                        <a16:creationId xmlns:a16="http://schemas.microsoft.com/office/drawing/2014/main" id="{3A1B7C70-2E0C-499E-9B8E-EDBD7E541D72}"/>
                      </a:ext>
                    </a:extLst>
                  </p:cNvPr>
                  <p:cNvSpPr>
                    <a:spLocks/>
                  </p:cNvSpPr>
                  <p:nvPr/>
                </p:nvSpPr>
                <p:spPr bwMode="auto">
                  <a:xfrm rot="20700000">
                    <a:off x="5929738" y="4555648"/>
                    <a:ext cx="201966" cy="318657"/>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grpFill/>
                  <a:ln w="15875" cap="flat">
                    <a:solidFill>
                      <a:srgbClr val="0078D4"/>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l" defTabSz="1219126"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0078D4"/>
                      </a:solidFill>
                      <a:effectLst/>
                      <a:uLnTx/>
                      <a:uFillTx/>
                      <a:latin typeface="Segoe UI"/>
                      <a:ea typeface="+mn-ea"/>
                      <a:cs typeface="+mn-cs"/>
                    </a:endParaRPr>
                  </a:p>
                </p:txBody>
              </p:sp>
            </p:grpSp>
            <p:sp>
              <p:nvSpPr>
                <p:cNvPr id="38" name="Oval 10">
                  <a:extLst>
                    <a:ext uri="{FF2B5EF4-FFF2-40B4-BE49-F238E27FC236}">
                      <a16:creationId xmlns:a16="http://schemas.microsoft.com/office/drawing/2014/main" id="{BBAFBB22-D410-4933-AD81-3072FCF6D11E}"/>
                    </a:ext>
                  </a:extLst>
                </p:cNvPr>
                <p:cNvSpPr>
                  <a:spLocks noChangeArrowheads="1"/>
                </p:cNvSpPr>
                <p:nvPr/>
              </p:nvSpPr>
              <p:spPr bwMode="auto">
                <a:xfrm>
                  <a:off x="5359428" y="5704516"/>
                  <a:ext cx="323907" cy="320382"/>
                </a:xfrm>
                <a:prstGeom prst="ellipse">
                  <a:avLst/>
                </a:prstGeom>
                <a:grpFill/>
                <a:ln w="15875" cap="flat">
                  <a:solidFill>
                    <a:srgbClr val="0078D4"/>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l" defTabSz="1219126"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0078D4"/>
                    </a:solidFill>
                    <a:effectLst/>
                    <a:uLnTx/>
                    <a:uFillTx/>
                    <a:latin typeface="Segoe UI"/>
                    <a:ea typeface="+mn-ea"/>
                    <a:cs typeface="+mn-cs"/>
                  </a:endParaRPr>
                </a:p>
              </p:txBody>
            </p:sp>
            <p:sp>
              <p:nvSpPr>
                <p:cNvPr id="39" name="Rectangle 38">
                  <a:extLst>
                    <a:ext uri="{FF2B5EF4-FFF2-40B4-BE49-F238E27FC236}">
                      <a16:creationId xmlns:a16="http://schemas.microsoft.com/office/drawing/2014/main" id="{EB08A94C-83C7-474D-BD5C-06441BF63E57}"/>
                    </a:ext>
                  </a:extLst>
                </p:cNvPr>
                <p:cNvSpPr/>
                <p:nvPr/>
              </p:nvSpPr>
              <p:spPr bwMode="auto">
                <a:xfrm>
                  <a:off x="6337626" y="4865711"/>
                  <a:ext cx="278965" cy="278966"/>
                </a:xfrm>
                <a:prstGeom prst="rect">
                  <a:avLst/>
                </a:prstGeom>
                <a:grpFill/>
                <a:ln w="15875" cap="flat">
                  <a:solidFill>
                    <a:srgbClr val="0078D4"/>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l" defTabSz="1219126"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err="1">
                    <a:ln>
                      <a:noFill/>
                    </a:ln>
                    <a:solidFill>
                      <a:srgbClr val="0078D4"/>
                    </a:solidFill>
                    <a:effectLst/>
                    <a:uLnTx/>
                    <a:uFillTx/>
                    <a:latin typeface="Segoe UI"/>
                    <a:ea typeface="+mn-ea"/>
                    <a:cs typeface="+mn-cs"/>
                  </a:endParaRPr>
                </a:p>
              </p:txBody>
            </p:sp>
          </p:grpSp>
          <p:sp>
            <p:nvSpPr>
              <p:cNvPr id="44" name="Rectangle 43">
                <a:extLst>
                  <a:ext uri="{FF2B5EF4-FFF2-40B4-BE49-F238E27FC236}">
                    <a16:creationId xmlns:a16="http://schemas.microsoft.com/office/drawing/2014/main" id="{E300721E-F0E9-4F87-A45E-692E7014EFEA}"/>
                  </a:ext>
                </a:extLst>
              </p:cNvPr>
              <p:cNvSpPr/>
              <p:nvPr/>
            </p:nvSpPr>
            <p:spPr bwMode="auto">
              <a:xfrm>
                <a:off x="6173444" y="2263459"/>
                <a:ext cx="1766306" cy="304699"/>
              </a:xfrm>
              <a:prstGeom prst="rect">
                <a:avLst/>
              </a:prstGeom>
              <a:no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Fully compatible with Azure SQL Database</a:t>
                </a:r>
              </a:p>
            </p:txBody>
          </p:sp>
        </p:grpSp>
      </p:grpSp>
      <p:grpSp>
        <p:nvGrpSpPr>
          <p:cNvPr id="8" name="Group 7">
            <a:extLst>
              <a:ext uri="{FF2B5EF4-FFF2-40B4-BE49-F238E27FC236}">
                <a16:creationId xmlns:a16="http://schemas.microsoft.com/office/drawing/2014/main" id="{D3A587EC-5883-494F-B9AC-23399434F91D}"/>
              </a:ext>
            </a:extLst>
          </p:cNvPr>
          <p:cNvGrpSpPr/>
          <p:nvPr/>
        </p:nvGrpSpPr>
        <p:grpSpPr>
          <a:xfrm>
            <a:off x="4565591" y="4055055"/>
            <a:ext cx="2763436" cy="1998492"/>
            <a:chOff x="3424193" y="3041291"/>
            <a:chExt cx="2072577" cy="1498869"/>
          </a:xfrm>
        </p:grpSpPr>
        <p:grpSp>
          <p:nvGrpSpPr>
            <p:cNvPr id="54" name="Group 53">
              <a:extLst>
                <a:ext uri="{FF2B5EF4-FFF2-40B4-BE49-F238E27FC236}">
                  <a16:creationId xmlns:a16="http://schemas.microsoft.com/office/drawing/2014/main" id="{66E52178-5259-4D68-BC20-EB95A359C7FF}"/>
                </a:ext>
              </a:extLst>
            </p:cNvPr>
            <p:cNvGrpSpPr/>
            <p:nvPr/>
          </p:nvGrpSpPr>
          <p:grpSpPr>
            <a:xfrm>
              <a:off x="4034780" y="3041291"/>
              <a:ext cx="690970" cy="771646"/>
              <a:chOff x="4862124" y="3337420"/>
              <a:chExt cx="690970" cy="771646"/>
            </a:xfrm>
          </p:grpSpPr>
          <p:sp>
            <p:nvSpPr>
              <p:cNvPr id="55" name="Freeform: Shape 54">
                <a:extLst>
                  <a:ext uri="{FF2B5EF4-FFF2-40B4-BE49-F238E27FC236}">
                    <a16:creationId xmlns:a16="http://schemas.microsoft.com/office/drawing/2014/main" id="{73326EF1-82C3-47CF-8636-6827EC39D90E}"/>
                  </a:ext>
                </a:extLst>
              </p:cNvPr>
              <p:cNvSpPr/>
              <p:nvPr/>
            </p:nvSpPr>
            <p:spPr bwMode="auto">
              <a:xfrm>
                <a:off x="4983437" y="3337420"/>
                <a:ext cx="569657" cy="569656"/>
              </a:xfrm>
              <a:custGeom>
                <a:avLst/>
                <a:gdLst>
                  <a:gd name="connsiteX0" fmla="*/ 0 w 1532164"/>
                  <a:gd name="connsiteY0" fmla="*/ 0 h 1532164"/>
                  <a:gd name="connsiteX1" fmla="*/ 1532164 w 1532164"/>
                  <a:gd name="connsiteY1" fmla="*/ 0 h 1532164"/>
                  <a:gd name="connsiteX2" fmla="*/ 1532164 w 1532164"/>
                  <a:gd name="connsiteY2" fmla="*/ 1532164 h 1532164"/>
                  <a:gd name="connsiteX3" fmla="*/ 578647 w 1532164"/>
                  <a:gd name="connsiteY3" fmla="*/ 1532164 h 1532164"/>
                  <a:gd name="connsiteX4" fmla="*/ 578647 w 1532164"/>
                  <a:gd name="connsiteY4" fmla="*/ 963624 h 1532164"/>
                  <a:gd name="connsiteX5" fmla="*/ 0 w 1532164"/>
                  <a:gd name="connsiteY5" fmla="*/ 963624 h 1532164"/>
                  <a:gd name="connsiteX6" fmla="*/ 0 w 1532164"/>
                  <a:gd name="connsiteY6" fmla="*/ 0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6" fmla="*/ 670087 w 1532164"/>
                  <a:gd name="connsiteY6" fmla="*/ 1055064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0" fmla="*/ 0 w 1532164"/>
                  <a:gd name="connsiteY0" fmla="*/ 963624 h 1532164"/>
                  <a:gd name="connsiteX1" fmla="*/ 0 w 1532164"/>
                  <a:gd name="connsiteY1" fmla="*/ 0 h 1532164"/>
                  <a:gd name="connsiteX2" fmla="*/ 1532164 w 1532164"/>
                  <a:gd name="connsiteY2" fmla="*/ 0 h 1532164"/>
                  <a:gd name="connsiteX3" fmla="*/ 1532164 w 1532164"/>
                  <a:gd name="connsiteY3" fmla="*/ 1532164 h 1532164"/>
                  <a:gd name="connsiteX4" fmla="*/ 578647 w 1532164"/>
                  <a:gd name="connsiteY4" fmla="*/ 1532164 h 1532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164" h="1532164">
                    <a:moveTo>
                      <a:pt x="0" y="963624"/>
                    </a:moveTo>
                    <a:lnTo>
                      <a:pt x="0" y="0"/>
                    </a:lnTo>
                    <a:lnTo>
                      <a:pt x="1532164" y="0"/>
                    </a:lnTo>
                    <a:lnTo>
                      <a:pt x="1532164" y="1532164"/>
                    </a:lnTo>
                    <a:lnTo>
                      <a:pt x="578647" y="1532164"/>
                    </a:lnTo>
                  </a:path>
                </a:pathLst>
              </a:custGeom>
              <a:noFill/>
              <a:ln w="3810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6" name="Group 55">
                <a:extLst>
                  <a:ext uri="{FF2B5EF4-FFF2-40B4-BE49-F238E27FC236}">
                    <a16:creationId xmlns:a16="http://schemas.microsoft.com/office/drawing/2014/main" id="{08C83974-B3A3-4C27-A532-3A35A4D8B57C}"/>
                  </a:ext>
                </a:extLst>
              </p:cNvPr>
              <p:cNvGrpSpPr/>
              <p:nvPr/>
            </p:nvGrpSpPr>
            <p:grpSpPr>
              <a:xfrm>
                <a:off x="5180417" y="3400716"/>
                <a:ext cx="314514" cy="311357"/>
                <a:chOff x="3924301" y="3326121"/>
                <a:chExt cx="1242014" cy="1229549"/>
              </a:xfrm>
              <a:noFill/>
            </p:grpSpPr>
            <p:sp>
              <p:nvSpPr>
                <p:cNvPr id="58" name="Freeform: Shape 57">
                  <a:extLst>
                    <a:ext uri="{FF2B5EF4-FFF2-40B4-BE49-F238E27FC236}">
                      <a16:creationId xmlns:a16="http://schemas.microsoft.com/office/drawing/2014/main" id="{B83E53A1-180D-4947-8BAC-95B800A3717E}"/>
                    </a:ext>
                  </a:extLst>
                </p:cNvPr>
                <p:cNvSpPr/>
                <p:nvPr/>
              </p:nvSpPr>
              <p:spPr bwMode="auto">
                <a:xfrm>
                  <a:off x="3924301" y="4152899"/>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grpFill/>
                <a:ln w="1270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018407E0-868B-47F0-94D8-C830CBAFF923}"/>
                    </a:ext>
                  </a:extLst>
                </p:cNvPr>
                <p:cNvSpPr/>
                <p:nvPr/>
              </p:nvSpPr>
              <p:spPr bwMode="auto">
                <a:xfrm rot="10800000">
                  <a:off x="4756384" y="3326121"/>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grpFill/>
                <a:ln w="1270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60" name="Straight Connector 59">
                  <a:extLst>
                    <a:ext uri="{FF2B5EF4-FFF2-40B4-BE49-F238E27FC236}">
                      <a16:creationId xmlns:a16="http://schemas.microsoft.com/office/drawing/2014/main" id="{351B4665-D78B-4CCA-BE57-31EDD72D8972}"/>
                    </a:ext>
                  </a:extLst>
                </p:cNvPr>
                <p:cNvCxnSpPr>
                  <a:cxnSpLocks/>
                  <a:stCxn id="58" idx="1"/>
                  <a:endCxn id="59" idx="1"/>
                </p:cNvCxnSpPr>
                <p:nvPr/>
              </p:nvCxnSpPr>
              <p:spPr>
                <a:xfrm flipV="1">
                  <a:off x="3924301" y="3326121"/>
                  <a:ext cx="1242014" cy="1229549"/>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57" name="Flowchart: Magnetic Disk 56">
                <a:extLst>
                  <a:ext uri="{FF2B5EF4-FFF2-40B4-BE49-F238E27FC236}">
                    <a16:creationId xmlns:a16="http://schemas.microsoft.com/office/drawing/2014/main" id="{A9A5CCA0-8515-4363-8D22-51BAC36A6CF3}"/>
                  </a:ext>
                </a:extLst>
              </p:cNvPr>
              <p:cNvSpPr/>
              <p:nvPr/>
            </p:nvSpPr>
            <p:spPr bwMode="auto">
              <a:xfrm>
                <a:off x="4862124" y="3736286"/>
                <a:ext cx="289153" cy="372780"/>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1" name="Text Placeholder 3">
              <a:extLst>
                <a:ext uri="{FF2B5EF4-FFF2-40B4-BE49-F238E27FC236}">
                  <a16:creationId xmlns:a16="http://schemas.microsoft.com/office/drawing/2014/main" id="{8F651854-72F1-41FF-B7B7-B6F8E2D2EF0F}"/>
                </a:ext>
              </a:extLst>
            </p:cNvPr>
            <p:cNvSpPr txBox="1">
              <a:spLocks/>
            </p:cNvSpPr>
            <p:nvPr/>
          </p:nvSpPr>
          <p:spPr>
            <a:xfrm>
              <a:off x="3424193" y="3855136"/>
              <a:ext cx="2072577" cy="323165"/>
            </a:xfrm>
            <a:prstGeom prst="rect">
              <a:avLst/>
            </a:prstGeom>
          </p:spPr>
          <p:txBody>
            <a:bodyPr vert="horz" wrap="square" lIns="146304" tIns="91440" rIns="146304" bIns="91440" rtlCol="0" anchor="b">
              <a:spAutoFit/>
            </a:bodyPr>
            <a:lstStyle>
              <a:lvl1pPr marL="0" marR="0" indent="0" algn="l" defTabSz="914367" rtl="0" eaLnBrk="1" fontAlgn="auto" latinLnBrk="0" hangingPunct="1">
                <a:lnSpc>
                  <a:spcPct val="100000"/>
                </a:lnSpc>
                <a:spcBef>
                  <a:spcPts val="1600"/>
                </a:spcBef>
                <a:spcAft>
                  <a:spcPts val="800"/>
                </a:spcAft>
                <a:buClr>
                  <a:srgbClr val="0078D7"/>
                </a:buClr>
                <a:buSzPct val="90000"/>
                <a:buFont typeface="Arial" pitchFamily="34" charset="0"/>
                <a:buNone/>
                <a:tabLst/>
                <a:defRPr lang="en-US" sz="18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400"/>
                </a:spcAft>
                <a:buClr>
                  <a:srgbClr val="0078D7"/>
                </a:buClr>
                <a:buSzPct val="90000"/>
                <a:buFont typeface="Arial" pitchFamily="34" charset="0"/>
                <a:buNone/>
                <a:tabLst/>
                <a:defRPr lang="en-US" sz="1400" kern="1200" spc="0" baseline="0" dirty="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600"/>
                </a:spcAft>
                <a:buClrTx/>
                <a:buSzTx/>
                <a:buFont typeface="Arial" pitchFamily="34" charset="0"/>
                <a:buNone/>
                <a:tabLst/>
                <a:defRPr/>
              </a:pPr>
              <a:r>
                <a:rPr kumimoji="0" lang="en-US" sz="1600" b="1" i="0" u="none" strike="noStrike" kern="1200" cap="none" spc="0" normalizeH="0" baseline="0" noProof="0">
                  <a:ln>
                    <a:noFill/>
                  </a:ln>
                  <a:solidFill>
                    <a:srgbClr val="1A1A1A"/>
                  </a:solidFill>
                  <a:effectLst/>
                  <a:uLnTx/>
                  <a:uFillTx/>
                  <a:latin typeface="Segoe UI Semibold" panose="020B0502040204020203" pitchFamily="34" charset="0"/>
                  <a:ea typeface="+mn-ea"/>
                  <a:cs typeface="Segoe UI Semibold" panose="020B0502040204020203" pitchFamily="34" charset="0"/>
                </a:rPr>
                <a:t>No limits</a:t>
              </a:r>
            </a:p>
          </p:txBody>
        </p:sp>
        <p:sp>
          <p:nvSpPr>
            <p:cNvPr id="62" name="Rectangle 61">
              <a:extLst>
                <a:ext uri="{FF2B5EF4-FFF2-40B4-BE49-F238E27FC236}">
                  <a16:creationId xmlns:a16="http://schemas.microsoft.com/office/drawing/2014/main" id="{C0C4DF9E-1D97-45A2-86D4-AACFEF5B43B7}"/>
                </a:ext>
              </a:extLst>
            </p:cNvPr>
            <p:cNvSpPr/>
            <p:nvPr/>
          </p:nvSpPr>
          <p:spPr bwMode="auto">
            <a:xfrm>
              <a:off x="3521615" y="4235461"/>
              <a:ext cx="1766306" cy="304699"/>
            </a:xfrm>
            <a:prstGeom prst="rect">
              <a:avLst/>
            </a:prstGeom>
            <a:no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Scale compute and storage</a:t>
              </a:r>
            </a:p>
          </p:txBody>
        </p:sp>
      </p:grpSp>
      <p:grpSp>
        <p:nvGrpSpPr>
          <p:cNvPr id="2" name="Group 1">
            <a:extLst>
              <a:ext uri="{FF2B5EF4-FFF2-40B4-BE49-F238E27FC236}">
                <a16:creationId xmlns:a16="http://schemas.microsoft.com/office/drawing/2014/main" id="{B52FABB7-7040-4D31-A8FF-24D17907B91D}"/>
              </a:ext>
            </a:extLst>
          </p:cNvPr>
          <p:cNvGrpSpPr/>
          <p:nvPr/>
        </p:nvGrpSpPr>
        <p:grpSpPr>
          <a:xfrm>
            <a:off x="1269814" y="1718267"/>
            <a:ext cx="2763436" cy="1715552"/>
            <a:chOff x="952360" y="1288700"/>
            <a:chExt cx="2072577" cy="1286664"/>
          </a:xfrm>
        </p:grpSpPr>
        <p:sp>
          <p:nvSpPr>
            <p:cNvPr id="46" name="Text Placeholder 3">
              <a:extLst>
                <a:ext uri="{FF2B5EF4-FFF2-40B4-BE49-F238E27FC236}">
                  <a16:creationId xmlns:a16="http://schemas.microsoft.com/office/drawing/2014/main" id="{48708A12-9F48-46D0-9627-CE466620E5D3}"/>
                </a:ext>
              </a:extLst>
            </p:cNvPr>
            <p:cNvSpPr txBox="1">
              <a:spLocks/>
            </p:cNvSpPr>
            <p:nvPr/>
          </p:nvSpPr>
          <p:spPr>
            <a:xfrm>
              <a:off x="952360" y="1897090"/>
              <a:ext cx="2072577" cy="323165"/>
            </a:xfrm>
            <a:prstGeom prst="rect">
              <a:avLst/>
            </a:prstGeom>
          </p:spPr>
          <p:txBody>
            <a:bodyPr vert="horz" wrap="square" lIns="146304" tIns="91440" rIns="146304" bIns="91440" rtlCol="0" anchor="b">
              <a:spAutoFit/>
            </a:bodyPr>
            <a:lstStyle>
              <a:lvl1pPr marL="0" marR="0" indent="0" algn="l" defTabSz="914367" rtl="0" eaLnBrk="1" fontAlgn="auto" latinLnBrk="0" hangingPunct="1">
                <a:lnSpc>
                  <a:spcPct val="100000"/>
                </a:lnSpc>
                <a:spcBef>
                  <a:spcPts val="1600"/>
                </a:spcBef>
                <a:spcAft>
                  <a:spcPts val="800"/>
                </a:spcAft>
                <a:buClr>
                  <a:srgbClr val="0078D7"/>
                </a:buClr>
                <a:buSzPct val="90000"/>
                <a:buFont typeface="Arial" pitchFamily="34" charset="0"/>
                <a:buNone/>
                <a:tabLst/>
                <a:defRPr lang="en-US" sz="18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400"/>
                </a:spcAft>
                <a:buClr>
                  <a:srgbClr val="0078D7"/>
                </a:buClr>
                <a:buSzPct val="90000"/>
                <a:buFont typeface="Arial" pitchFamily="34" charset="0"/>
                <a:buNone/>
                <a:tabLst/>
                <a:defRPr lang="en-US" sz="1400" kern="1200" spc="0" baseline="0" dirty="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600"/>
                </a:spcAft>
                <a:buClrTx/>
                <a:buSzTx/>
                <a:buFont typeface="Arial" pitchFamily="34" charset="0"/>
                <a:buNone/>
                <a:tabLst/>
                <a:defRPr/>
              </a:pPr>
              <a:r>
                <a:rPr kumimoji="0" lang="en-US" sz="1600" b="1" i="0" u="none" strike="noStrike" kern="1200" cap="none" spc="0" normalizeH="0" baseline="0" noProof="0">
                  <a:ln>
                    <a:noFill/>
                  </a:ln>
                  <a:solidFill>
                    <a:srgbClr val="1A1A1A"/>
                  </a:solidFill>
                  <a:effectLst/>
                  <a:uLnTx/>
                  <a:uFillTx/>
                  <a:latin typeface="Segoe UI Semibold" panose="020B0502040204020203" pitchFamily="34" charset="0"/>
                  <a:ea typeface="+mn-ea"/>
                  <a:cs typeface="Segoe UI Semibold" panose="020B0502040204020203" pitchFamily="34" charset="0"/>
                </a:rPr>
                <a:t>Storage</a:t>
              </a:r>
            </a:p>
          </p:txBody>
        </p:sp>
        <p:sp>
          <p:nvSpPr>
            <p:cNvPr id="47" name="Rectangle 46">
              <a:extLst>
                <a:ext uri="{FF2B5EF4-FFF2-40B4-BE49-F238E27FC236}">
                  <a16:creationId xmlns:a16="http://schemas.microsoft.com/office/drawing/2014/main" id="{4FB29D50-9FF3-4CC5-BE6A-8B3416E9BB78}"/>
                </a:ext>
              </a:extLst>
            </p:cNvPr>
            <p:cNvSpPr/>
            <p:nvPr/>
          </p:nvSpPr>
          <p:spPr bwMode="auto">
            <a:xfrm>
              <a:off x="1019868" y="2270665"/>
              <a:ext cx="1766306" cy="304699"/>
            </a:xfrm>
            <a:prstGeom prst="rect">
              <a:avLst/>
            </a:prstGeom>
            <a:no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Scalable new storage architecture</a:t>
              </a:r>
            </a:p>
          </p:txBody>
        </p:sp>
        <p:grpSp>
          <p:nvGrpSpPr>
            <p:cNvPr id="11" name="Group 10">
              <a:extLst>
                <a:ext uri="{FF2B5EF4-FFF2-40B4-BE49-F238E27FC236}">
                  <a16:creationId xmlns:a16="http://schemas.microsoft.com/office/drawing/2014/main" id="{03A77AD3-A5E9-4402-90BE-F509769E8F7C}"/>
                </a:ext>
              </a:extLst>
            </p:cNvPr>
            <p:cNvGrpSpPr/>
            <p:nvPr/>
          </p:nvGrpSpPr>
          <p:grpSpPr>
            <a:xfrm>
              <a:off x="1455856" y="1288700"/>
              <a:ext cx="1230938" cy="496875"/>
              <a:chOff x="655012" y="929489"/>
              <a:chExt cx="1655303" cy="664843"/>
            </a:xfrm>
          </p:grpSpPr>
          <p:pic>
            <p:nvPicPr>
              <p:cNvPr id="96" name="Graphic 54">
                <a:extLst>
                  <a:ext uri="{FF2B5EF4-FFF2-40B4-BE49-F238E27FC236}">
                    <a16:creationId xmlns:a16="http://schemas.microsoft.com/office/drawing/2014/main" id="{B43C6B96-1477-425A-992C-08CA629FC1F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2664" y="966282"/>
                <a:ext cx="658444" cy="569735"/>
              </a:xfrm>
              <a:prstGeom prst="rect">
                <a:avLst/>
              </a:prstGeom>
            </p:spPr>
          </p:pic>
          <p:pic>
            <p:nvPicPr>
              <p:cNvPr id="45" name="Graphic 54">
                <a:extLst>
                  <a:ext uri="{FF2B5EF4-FFF2-40B4-BE49-F238E27FC236}">
                    <a16:creationId xmlns:a16="http://schemas.microsoft.com/office/drawing/2014/main" id="{5726F5B7-EFDA-DA4E-AB2E-F3B0B99C482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5012" y="1024597"/>
                <a:ext cx="658444" cy="569735"/>
              </a:xfrm>
              <a:prstGeom prst="rect">
                <a:avLst/>
              </a:prstGeom>
            </p:spPr>
          </p:pic>
          <p:pic>
            <p:nvPicPr>
              <p:cNvPr id="97" name="Graphic 54">
                <a:extLst>
                  <a:ext uri="{FF2B5EF4-FFF2-40B4-BE49-F238E27FC236}">
                    <a16:creationId xmlns:a16="http://schemas.microsoft.com/office/drawing/2014/main" id="{ABA1AE87-D77A-4794-9530-9F520C8D3E4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51871" y="929489"/>
                <a:ext cx="658444" cy="569735"/>
              </a:xfrm>
              <a:prstGeom prst="rect">
                <a:avLst/>
              </a:prstGeom>
            </p:spPr>
          </p:pic>
        </p:grpSp>
      </p:grpSp>
      <p:grpSp>
        <p:nvGrpSpPr>
          <p:cNvPr id="7" name="Group 6">
            <a:extLst>
              <a:ext uri="{FF2B5EF4-FFF2-40B4-BE49-F238E27FC236}">
                <a16:creationId xmlns:a16="http://schemas.microsoft.com/office/drawing/2014/main" id="{53324BCE-9B93-4FC3-94D1-EC7B7837C2E2}"/>
              </a:ext>
            </a:extLst>
          </p:cNvPr>
          <p:cNvGrpSpPr/>
          <p:nvPr/>
        </p:nvGrpSpPr>
        <p:grpSpPr>
          <a:xfrm>
            <a:off x="7955091" y="4055055"/>
            <a:ext cx="2763436" cy="1998492"/>
            <a:chOff x="5966318" y="3041291"/>
            <a:chExt cx="2072577" cy="1498869"/>
          </a:xfrm>
        </p:grpSpPr>
        <p:grpSp>
          <p:nvGrpSpPr>
            <p:cNvPr id="9" name="Group 8">
              <a:extLst>
                <a:ext uri="{FF2B5EF4-FFF2-40B4-BE49-F238E27FC236}">
                  <a16:creationId xmlns:a16="http://schemas.microsoft.com/office/drawing/2014/main" id="{2A9B1753-BB67-46E0-8A82-8460702434D6}"/>
                </a:ext>
              </a:extLst>
            </p:cNvPr>
            <p:cNvGrpSpPr/>
            <p:nvPr/>
          </p:nvGrpSpPr>
          <p:grpSpPr>
            <a:xfrm>
              <a:off x="6626853" y="3041291"/>
              <a:ext cx="731520" cy="548640"/>
              <a:chOff x="5833288" y="2672101"/>
              <a:chExt cx="879601" cy="730365"/>
            </a:xfrm>
          </p:grpSpPr>
          <p:sp>
            <p:nvSpPr>
              <p:cNvPr id="92" name="Flowchart: Magnetic Disk 91">
                <a:extLst>
                  <a:ext uri="{FF2B5EF4-FFF2-40B4-BE49-F238E27FC236}">
                    <a16:creationId xmlns:a16="http://schemas.microsoft.com/office/drawing/2014/main" id="{A13B33B7-7E91-43CC-A905-7F84F5A34A3B}"/>
                  </a:ext>
                </a:extLst>
              </p:cNvPr>
              <p:cNvSpPr/>
              <p:nvPr/>
            </p:nvSpPr>
            <p:spPr bwMode="auto">
              <a:xfrm>
                <a:off x="5833288" y="3029686"/>
                <a:ext cx="289153" cy="372780"/>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Flowchart: Magnetic Disk 92">
                <a:extLst>
                  <a:ext uri="{FF2B5EF4-FFF2-40B4-BE49-F238E27FC236}">
                    <a16:creationId xmlns:a16="http://schemas.microsoft.com/office/drawing/2014/main" id="{622F4175-AC7D-4794-B133-7C8A0A4E5DAB}"/>
                  </a:ext>
                </a:extLst>
              </p:cNvPr>
              <p:cNvSpPr/>
              <p:nvPr/>
            </p:nvSpPr>
            <p:spPr bwMode="auto">
              <a:xfrm>
                <a:off x="6126914" y="2942838"/>
                <a:ext cx="289153" cy="459628"/>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Flowchart: Magnetic Disk 93">
                <a:extLst>
                  <a:ext uri="{FF2B5EF4-FFF2-40B4-BE49-F238E27FC236}">
                    <a16:creationId xmlns:a16="http://schemas.microsoft.com/office/drawing/2014/main" id="{3D0DB997-27BC-40D7-9AE2-8EF6A2E8326B}"/>
                  </a:ext>
                </a:extLst>
              </p:cNvPr>
              <p:cNvSpPr/>
              <p:nvPr/>
            </p:nvSpPr>
            <p:spPr bwMode="auto">
              <a:xfrm>
                <a:off x="6423736" y="2834178"/>
                <a:ext cx="289153" cy="568288"/>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Shape 94">
                <a:extLst>
                  <a:ext uri="{FF2B5EF4-FFF2-40B4-BE49-F238E27FC236}">
                    <a16:creationId xmlns:a16="http://schemas.microsoft.com/office/drawing/2014/main" id="{BEA758F7-8D26-4C36-842B-A7EB53DC1155}"/>
                  </a:ext>
                </a:extLst>
              </p:cNvPr>
              <p:cNvSpPr/>
              <p:nvPr/>
            </p:nvSpPr>
            <p:spPr bwMode="auto">
              <a:xfrm>
                <a:off x="5875021" y="2672101"/>
                <a:ext cx="697230" cy="270737"/>
              </a:xfrm>
              <a:custGeom>
                <a:avLst/>
                <a:gdLst>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60144"/>
                  <a:gd name="connsiteX1" fmla="*/ 5172892 w 5172892"/>
                  <a:gd name="connsiteY1" fmla="*/ 0 h 2160144"/>
                  <a:gd name="connsiteX0" fmla="*/ 0 w 5172892"/>
                  <a:gd name="connsiteY0" fmla="*/ 2159726 h 2160246"/>
                  <a:gd name="connsiteX1" fmla="*/ 5172892 w 5172892"/>
                  <a:gd name="connsiteY1" fmla="*/ 0 h 2160246"/>
                  <a:gd name="connsiteX0" fmla="*/ 0 w 5172892"/>
                  <a:gd name="connsiteY0" fmla="*/ 2159726 h 2187585"/>
                  <a:gd name="connsiteX1" fmla="*/ 5172892 w 5172892"/>
                  <a:gd name="connsiteY1" fmla="*/ 0 h 2187585"/>
                  <a:gd name="connsiteX0" fmla="*/ 0 w 5172892"/>
                  <a:gd name="connsiteY0" fmla="*/ 2159726 h 2197661"/>
                  <a:gd name="connsiteX1" fmla="*/ 5172892 w 5172892"/>
                  <a:gd name="connsiteY1" fmla="*/ 0 h 2197661"/>
                </a:gdLst>
                <a:ahLst/>
                <a:cxnLst>
                  <a:cxn ang="0">
                    <a:pos x="connsiteX0" y="connsiteY0"/>
                  </a:cxn>
                  <a:cxn ang="0">
                    <a:pos x="connsiteX1" y="connsiteY1"/>
                  </a:cxn>
                </a:cxnLst>
                <a:rect l="l" t="t" r="r" b="b"/>
                <a:pathLst>
                  <a:path w="5172892" h="2197661">
                    <a:moveTo>
                      <a:pt x="0" y="2159726"/>
                    </a:moveTo>
                    <a:cubicBezTo>
                      <a:pt x="2311587" y="2418405"/>
                      <a:pt x="4673314" y="1316585"/>
                      <a:pt x="5172892" y="0"/>
                    </a:cubicBezTo>
                  </a:path>
                </a:pathLst>
              </a:custGeom>
              <a:noFill/>
              <a:ln w="12700" cap="flat">
                <a:solidFill>
                  <a:schemeClr val="tx1"/>
                </a:solidFill>
                <a:prstDash val="solid"/>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98" name="Text Placeholder 3">
              <a:extLst>
                <a:ext uri="{FF2B5EF4-FFF2-40B4-BE49-F238E27FC236}">
                  <a16:creationId xmlns:a16="http://schemas.microsoft.com/office/drawing/2014/main" id="{A02F6F83-936B-4DC3-BFF9-308B292FA456}"/>
                </a:ext>
              </a:extLst>
            </p:cNvPr>
            <p:cNvSpPr txBox="1">
              <a:spLocks/>
            </p:cNvSpPr>
            <p:nvPr/>
          </p:nvSpPr>
          <p:spPr>
            <a:xfrm>
              <a:off x="5966318" y="3855136"/>
              <a:ext cx="2072577" cy="323165"/>
            </a:xfrm>
            <a:prstGeom prst="rect">
              <a:avLst/>
            </a:prstGeom>
          </p:spPr>
          <p:txBody>
            <a:bodyPr vert="horz" wrap="square" lIns="146304" tIns="91440" rIns="146304" bIns="91440" rtlCol="0" anchor="b">
              <a:spAutoFit/>
            </a:bodyPr>
            <a:lstStyle>
              <a:lvl1pPr marL="0" marR="0" indent="0" algn="l" defTabSz="914367" rtl="0" eaLnBrk="1" fontAlgn="auto" latinLnBrk="0" hangingPunct="1">
                <a:lnSpc>
                  <a:spcPct val="100000"/>
                </a:lnSpc>
                <a:spcBef>
                  <a:spcPts val="1600"/>
                </a:spcBef>
                <a:spcAft>
                  <a:spcPts val="800"/>
                </a:spcAft>
                <a:buClr>
                  <a:srgbClr val="0078D7"/>
                </a:buClr>
                <a:buSzPct val="90000"/>
                <a:buFont typeface="Arial" pitchFamily="34" charset="0"/>
                <a:buNone/>
                <a:tabLst/>
                <a:defRPr lang="en-US" sz="18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400"/>
                </a:spcAft>
                <a:buClr>
                  <a:srgbClr val="0078D7"/>
                </a:buClr>
                <a:buSzPct val="90000"/>
                <a:buFont typeface="Arial" pitchFamily="34" charset="0"/>
                <a:buNone/>
                <a:tabLst/>
                <a:defRPr lang="en-US" sz="1400" kern="1200" spc="0" baseline="0" dirty="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600"/>
                </a:spcAft>
                <a:buClrTx/>
                <a:buSzTx/>
                <a:buFont typeface="Arial" pitchFamily="34" charset="0"/>
                <a:buNone/>
                <a:tabLst/>
                <a:defRPr/>
              </a:pPr>
              <a:r>
                <a:rPr kumimoji="0" lang="en-US" sz="1600" b="1" i="0" u="none" strike="noStrike" kern="1200" cap="none" spc="0" normalizeH="0" baseline="0" noProof="0">
                  <a:ln>
                    <a:noFill/>
                  </a:ln>
                  <a:solidFill>
                    <a:srgbClr val="1A1A1A"/>
                  </a:solidFill>
                  <a:effectLst/>
                  <a:uLnTx/>
                  <a:uFillTx/>
                  <a:latin typeface="Segoe UI Semibold" panose="020B0502040204020203" pitchFamily="34" charset="0"/>
                  <a:ea typeface="+mn-ea"/>
                  <a:cs typeface="Segoe UI Semibold" panose="020B0502040204020203" pitchFamily="34" charset="0"/>
                </a:rPr>
                <a:t>Large database</a:t>
              </a:r>
            </a:p>
          </p:txBody>
        </p:sp>
        <p:sp>
          <p:nvSpPr>
            <p:cNvPr id="99" name="Rectangle 98">
              <a:extLst>
                <a:ext uri="{FF2B5EF4-FFF2-40B4-BE49-F238E27FC236}">
                  <a16:creationId xmlns:a16="http://schemas.microsoft.com/office/drawing/2014/main" id="{88FE933E-CD10-4A30-A3BA-707D53B4B1EE}"/>
                </a:ext>
              </a:extLst>
            </p:cNvPr>
            <p:cNvSpPr/>
            <p:nvPr/>
          </p:nvSpPr>
          <p:spPr bwMode="auto">
            <a:xfrm>
              <a:off x="6063740" y="4235461"/>
              <a:ext cx="1766306" cy="304699"/>
            </a:xfrm>
            <a:prstGeom prst="rect">
              <a:avLst/>
            </a:prstGeom>
            <a:no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Support for 100TB+</a:t>
              </a:r>
            </a:p>
          </p:txBody>
        </p:sp>
      </p:grpSp>
    </p:spTree>
    <p:extLst>
      <p:ext uri="{BB962C8B-B14F-4D97-AF65-F5344CB8AC3E}">
        <p14:creationId xmlns:p14="http://schemas.microsoft.com/office/powerpoint/2010/main" val="30327339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A46A5-88E6-447C-BC4F-C8AFFBC03B62}"/>
              </a:ext>
            </a:extLst>
          </p:cNvPr>
          <p:cNvSpPr>
            <a:spLocks noGrp="1"/>
          </p:cNvSpPr>
          <p:nvPr>
            <p:ph type="title"/>
          </p:nvPr>
        </p:nvSpPr>
        <p:spPr>
          <a:xfrm>
            <a:off x="588263" y="457200"/>
            <a:ext cx="11389728" cy="553998"/>
          </a:xfrm>
        </p:spPr>
        <p:txBody>
          <a:bodyPr/>
          <a:lstStyle/>
          <a:p>
            <a:r>
              <a:rPr lang="en-US" dirty="0"/>
              <a:t>Agenda</a:t>
            </a:r>
          </a:p>
        </p:txBody>
      </p:sp>
      <p:sp>
        <p:nvSpPr>
          <p:cNvPr id="3" name="Text Placeholder 2">
            <a:extLst>
              <a:ext uri="{FF2B5EF4-FFF2-40B4-BE49-F238E27FC236}">
                <a16:creationId xmlns:a16="http://schemas.microsoft.com/office/drawing/2014/main" id="{F61C8C23-68F9-4F0C-8C32-78C1784FF8E0}"/>
              </a:ext>
            </a:extLst>
          </p:cNvPr>
          <p:cNvSpPr>
            <a:spLocks noGrp="1"/>
          </p:cNvSpPr>
          <p:nvPr>
            <p:ph type="body" sz="quarter" idx="10"/>
          </p:nvPr>
        </p:nvSpPr>
        <p:spPr>
          <a:xfrm>
            <a:off x="586740" y="1353436"/>
            <a:ext cx="11018520" cy="3976473"/>
          </a:xfrm>
        </p:spPr>
        <p:txBody>
          <a:bodyPr/>
          <a:lstStyle/>
          <a:p>
            <a:r>
              <a:rPr lang="en-CA" dirty="0"/>
              <a:t>8:30 - 9:00 - Breakfast</a:t>
            </a:r>
          </a:p>
          <a:p>
            <a:r>
              <a:rPr lang="en-CA" dirty="0"/>
              <a:t>9:00 - 9:30 - </a:t>
            </a:r>
            <a:r>
              <a:rPr lang="en-CA" dirty="0" err="1"/>
              <a:t>Adastra</a:t>
            </a:r>
            <a:r>
              <a:rPr lang="en-CA" dirty="0"/>
              <a:t> introduction</a:t>
            </a:r>
          </a:p>
          <a:p>
            <a:r>
              <a:rPr lang="en-CA" dirty="0"/>
              <a:t>9:30 - 10:15 - SQL MI slides</a:t>
            </a:r>
          </a:p>
          <a:p>
            <a:r>
              <a:rPr lang="en-CA" dirty="0"/>
              <a:t>10:15 - 10:30 - Coffee break</a:t>
            </a:r>
          </a:p>
          <a:p>
            <a:r>
              <a:rPr lang="en-CA" dirty="0"/>
              <a:t>10:30 - 11:30 - Whiteboard session</a:t>
            </a:r>
          </a:p>
          <a:p>
            <a:r>
              <a:rPr lang="en-CA" dirty="0"/>
              <a:t>11:30 - 5:00 - Lab</a:t>
            </a:r>
          </a:p>
          <a:p>
            <a:r>
              <a:rPr lang="en-CA" dirty="0"/>
              <a:t>12:00 - 12:30 Lunch</a:t>
            </a:r>
          </a:p>
          <a:p>
            <a:endParaRPr lang="en-US" sz="2400" dirty="0">
              <a:solidFill>
                <a:schemeClr val="tx2"/>
              </a:solidFill>
            </a:endParaRPr>
          </a:p>
        </p:txBody>
      </p:sp>
    </p:spTree>
    <p:extLst>
      <p:ext uri="{BB962C8B-B14F-4D97-AF65-F5344CB8AC3E}">
        <p14:creationId xmlns:p14="http://schemas.microsoft.com/office/powerpoint/2010/main" val="115278784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93F6D-738E-4537-A16C-A57EA3C62370}"/>
              </a:ext>
            </a:extLst>
          </p:cNvPr>
          <p:cNvSpPr>
            <a:spLocks noGrp="1"/>
          </p:cNvSpPr>
          <p:nvPr>
            <p:ph type="title"/>
          </p:nvPr>
        </p:nvSpPr>
        <p:spPr>
          <a:xfrm>
            <a:off x="588263" y="457200"/>
            <a:ext cx="11018520" cy="553998"/>
          </a:xfrm>
        </p:spPr>
        <p:txBody>
          <a:bodyPr/>
          <a:lstStyle/>
          <a:p>
            <a:r>
              <a:rPr lang="en-US"/>
              <a:t>Read IO – service tiers comparison</a:t>
            </a:r>
          </a:p>
        </p:txBody>
      </p:sp>
      <p:grpSp>
        <p:nvGrpSpPr>
          <p:cNvPr id="24" name="Group 23">
            <a:extLst>
              <a:ext uri="{FF2B5EF4-FFF2-40B4-BE49-F238E27FC236}">
                <a16:creationId xmlns:a16="http://schemas.microsoft.com/office/drawing/2014/main" id="{13AAA6CB-4FCF-42C1-B2F9-47DCF00F8499}"/>
              </a:ext>
            </a:extLst>
          </p:cNvPr>
          <p:cNvGrpSpPr/>
          <p:nvPr/>
        </p:nvGrpSpPr>
        <p:grpSpPr>
          <a:xfrm>
            <a:off x="464806" y="1197255"/>
            <a:ext cx="3553109" cy="5702424"/>
            <a:chOff x="695054" y="953968"/>
            <a:chExt cx="2664832" cy="4276818"/>
          </a:xfrm>
        </p:grpSpPr>
        <p:sp>
          <p:nvSpPr>
            <p:cNvPr id="33" name="Rectangle 32">
              <a:extLst>
                <a:ext uri="{FF2B5EF4-FFF2-40B4-BE49-F238E27FC236}">
                  <a16:creationId xmlns:a16="http://schemas.microsoft.com/office/drawing/2014/main" id="{C417B840-B658-4FD3-9D7C-388A1AE2E65C}"/>
                </a:ext>
              </a:extLst>
            </p:cNvPr>
            <p:cNvSpPr/>
            <p:nvPr/>
          </p:nvSpPr>
          <p:spPr bwMode="auto">
            <a:xfrm>
              <a:off x="695054" y="953968"/>
              <a:ext cx="2664832" cy="3684707"/>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eaLnBrk="0" fontAlgn="base" hangingPunct="0">
                <a:lnSpc>
                  <a:spcPct val="90000"/>
                </a:lnSpc>
                <a:spcBef>
                  <a:spcPct val="0"/>
                </a:spcBef>
                <a:spcAft>
                  <a:spcPct val="0"/>
                </a:spcAft>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ED607FCB-F85E-45DD-BF35-0E827F372C03}"/>
                </a:ext>
              </a:extLst>
            </p:cNvPr>
            <p:cNvGrpSpPr/>
            <p:nvPr/>
          </p:nvGrpSpPr>
          <p:grpSpPr>
            <a:xfrm>
              <a:off x="1007533" y="1200786"/>
              <a:ext cx="2154677" cy="2777892"/>
              <a:chOff x="1007533" y="1200786"/>
              <a:chExt cx="2154677" cy="2777892"/>
            </a:xfrm>
          </p:grpSpPr>
          <p:sp>
            <p:nvSpPr>
              <p:cNvPr id="3" name="Cylinder 2">
                <a:extLst>
                  <a:ext uri="{FF2B5EF4-FFF2-40B4-BE49-F238E27FC236}">
                    <a16:creationId xmlns:a16="http://schemas.microsoft.com/office/drawing/2014/main" id="{51AD0342-782B-4228-AA57-A456B6D49BDB}"/>
                  </a:ext>
                </a:extLst>
              </p:cNvPr>
              <p:cNvSpPr/>
              <p:nvPr/>
            </p:nvSpPr>
            <p:spPr>
              <a:xfrm>
                <a:off x="1558618" y="1200786"/>
                <a:ext cx="990071" cy="1124911"/>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1219170" eaLnBrk="0" fontAlgn="base" hangingPunct="0">
                  <a:spcBef>
                    <a:spcPct val="0"/>
                  </a:spcBef>
                  <a:spcAft>
                    <a:spcPct val="0"/>
                  </a:spcAft>
                </a:pPr>
                <a:endParaRPr lang="en-US" sz="2400" b="1">
                  <a:solidFill>
                    <a:srgbClr val="505050"/>
                  </a:solidFill>
                  <a:latin typeface="Segoe UI"/>
                </a:endParaRPr>
              </a:p>
            </p:txBody>
          </p:sp>
          <p:sp>
            <p:nvSpPr>
              <p:cNvPr id="4" name="Rectangle 3">
                <a:extLst>
                  <a:ext uri="{FF2B5EF4-FFF2-40B4-BE49-F238E27FC236}">
                    <a16:creationId xmlns:a16="http://schemas.microsoft.com/office/drawing/2014/main" id="{07C7DB89-8B32-46EC-8F54-4614D39EAB34}"/>
                  </a:ext>
                </a:extLst>
              </p:cNvPr>
              <p:cNvSpPr/>
              <p:nvPr/>
            </p:nvSpPr>
            <p:spPr>
              <a:xfrm>
                <a:off x="1435128" y="2917808"/>
                <a:ext cx="1237048" cy="44748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eaLnBrk="0" fontAlgn="base" hangingPunct="0">
                  <a:spcBef>
                    <a:spcPct val="0"/>
                  </a:spcBef>
                  <a:spcAft>
                    <a:spcPct val="0"/>
                  </a:spcAft>
                </a:pPr>
                <a:r>
                  <a:rPr lang="en-US" sz="1600">
                    <a:solidFill>
                      <a:srgbClr val="505050"/>
                    </a:solidFill>
                    <a:latin typeface="Segoe UI"/>
                  </a:rPr>
                  <a:t>Azure Storage</a:t>
                </a:r>
              </a:p>
            </p:txBody>
          </p:sp>
          <p:cxnSp>
            <p:nvCxnSpPr>
              <p:cNvPr id="6" name="Straight Arrow Connector 5">
                <a:extLst>
                  <a:ext uri="{FF2B5EF4-FFF2-40B4-BE49-F238E27FC236}">
                    <a16:creationId xmlns:a16="http://schemas.microsoft.com/office/drawing/2014/main" id="{06C0CB8A-A9F4-4CF2-8B14-2B58F7942888}"/>
                  </a:ext>
                </a:extLst>
              </p:cNvPr>
              <p:cNvCxnSpPr>
                <a:cxnSpLocks/>
                <a:stCxn id="3" idx="3"/>
                <a:endCxn id="4" idx="0"/>
              </p:cNvCxnSpPr>
              <p:nvPr/>
            </p:nvCxnSpPr>
            <p:spPr>
              <a:xfrm flipH="1">
                <a:off x="2053652" y="2325697"/>
                <a:ext cx="2" cy="5921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64C6DF1-B285-493E-AF10-066478D060F6}"/>
                  </a:ext>
                </a:extLst>
              </p:cNvPr>
              <p:cNvSpPr txBox="1"/>
              <p:nvPr/>
            </p:nvSpPr>
            <p:spPr>
              <a:xfrm>
                <a:off x="1007533" y="3693936"/>
                <a:ext cx="2154677" cy="284742"/>
              </a:xfrm>
              <a:prstGeom prst="rect">
                <a:avLst/>
              </a:prstGeom>
              <a:noFill/>
            </p:spPr>
            <p:txBody>
              <a:bodyPr wrap="none" rtlCol="0">
                <a:spAutoFit/>
              </a:bodyPr>
              <a:lstStyle/>
              <a:p>
                <a:pPr defTabSz="1219170" eaLnBrk="0" fontAlgn="base" hangingPunct="0">
                  <a:spcBef>
                    <a:spcPct val="0"/>
                  </a:spcBef>
                  <a:spcAft>
                    <a:spcPct val="0"/>
                  </a:spcAft>
                </a:pPr>
                <a:r>
                  <a:rPr lang="en-US" sz="1867" b="1">
                    <a:solidFill>
                      <a:srgbClr val="505050"/>
                    </a:solidFill>
                    <a:latin typeface="Segoe UI"/>
                  </a:rPr>
                  <a:t>~2ms for all data access</a:t>
                </a:r>
              </a:p>
            </p:txBody>
          </p:sp>
        </p:grpSp>
        <p:sp>
          <p:nvSpPr>
            <p:cNvPr id="13" name="TextBox 12">
              <a:extLst>
                <a:ext uri="{FF2B5EF4-FFF2-40B4-BE49-F238E27FC236}">
                  <a16:creationId xmlns:a16="http://schemas.microsoft.com/office/drawing/2014/main" id="{F639F2ED-76CA-4DFC-B55F-08BBC3B00128}"/>
                </a:ext>
              </a:extLst>
            </p:cNvPr>
            <p:cNvSpPr txBox="1"/>
            <p:nvPr/>
          </p:nvSpPr>
          <p:spPr>
            <a:xfrm>
              <a:off x="714793" y="4602922"/>
              <a:ext cx="2616341" cy="627864"/>
            </a:xfrm>
            <a:prstGeom prst="rect">
              <a:avLst/>
            </a:prstGeom>
            <a:noFill/>
          </p:spPr>
          <p:txBody>
            <a:bodyPr wrap="none" lIns="243840" tIns="195072" rIns="243840" bIns="195072" rtlCol="0">
              <a:spAutoFit/>
            </a:bodyPr>
            <a:lstStyle/>
            <a:p>
              <a:pPr defTabSz="1219170" eaLnBrk="0" fontAlgn="base" hangingPunct="0">
                <a:lnSpc>
                  <a:spcPct val="90000"/>
                </a:lnSpc>
                <a:spcBef>
                  <a:spcPct val="0"/>
                </a:spcBef>
                <a:spcAft>
                  <a:spcPts val="800"/>
                </a:spcAft>
              </a:pPr>
              <a:r>
                <a:rPr lang="en-US" sz="3200" dirty="0">
                  <a:gradFill>
                    <a:gsLst>
                      <a:gs pos="2917">
                        <a:srgbClr val="505050"/>
                      </a:gs>
                      <a:gs pos="30000">
                        <a:srgbClr val="505050"/>
                      </a:gs>
                    </a:gsLst>
                    <a:lin ang="5400000" scaled="0"/>
                  </a:gradFill>
                  <a:latin typeface="Segoe UI"/>
                </a:rPr>
                <a:t>General purpose</a:t>
              </a:r>
            </a:p>
          </p:txBody>
        </p:sp>
      </p:grpSp>
      <p:grpSp>
        <p:nvGrpSpPr>
          <p:cNvPr id="23" name="Group 22">
            <a:extLst>
              <a:ext uri="{FF2B5EF4-FFF2-40B4-BE49-F238E27FC236}">
                <a16:creationId xmlns:a16="http://schemas.microsoft.com/office/drawing/2014/main" id="{844FD2F1-AD2C-48E5-B3BB-6FFB2C3E0DAA}"/>
              </a:ext>
            </a:extLst>
          </p:cNvPr>
          <p:cNvGrpSpPr/>
          <p:nvPr/>
        </p:nvGrpSpPr>
        <p:grpSpPr>
          <a:xfrm>
            <a:off x="4432913" y="1197255"/>
            <a:ext cx="3572948" cy="5699751"/>
            <a:chOff x="3477067" y="953968"/>
            <a:chExt cx="2679711" cy="4274813"/>
          </a:xfrm>
        </p:grpSpPr>
        <p:sp>
          <p:nvSpPr>
            <p:cNvPr id="32" name="Rectangle 31">
              <a:extLst>
                <a:ext uri="{FF2B5EF4-FFF2-40B4-BE49-F238E27FC236}">
                  <a16:creationId xmlns:a16="http://schemas.microsoft.com/office/drawing/2014/main" id="{D9CE62A7-6386-44F1-AE91-C2FCE468AA9E}"/>
                </a:ext>
              </a:extLst>
            </p:cNvPr>
            <p:cNvSpPr/>
            <p:nvPr/>
          </p:nvSpPr>
          <p:spPr bwMode="auto">
            <a:xfrm>
              <a:off x="3477067" y="953968"/>
              <a:ext cx="2664832" cy="3684707"/>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eaLnBrk="0" fontAlgn="base" hangingPunct="0">
                <a:lnSpc>
                  <a:spcPct val="90000"/>
                </a:lnSpc>
                <a:spcBef>
                  <a:spcPct val="0"/>
                </a:spcBef>
                <a:spcAft>
                  <a:spcPct val="0"/>
                </a:spcAft>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FD2671D2-87CA-4CC9-A12E-DFC6282915DB}"/>
                </a:ext>
              </a:extLst>
            </p:cNvPr>
            <p:cNvGrpSpPr/>
            <p:nvPr/>
          </p:nvGrpSpPr>
          <p:grpSpPr>
            <a:xfrm>
              <a:off x="3495479" y="1009671"/>
              <a:ext cx="2661299" cy="3508950"/>
              <a:chOff x="3544618" y="1205734"/>
              <a:chExt cx="2661299" cy="3508950"/>
            </a:xfrm>
          </p:grpSpPr>
          <p:sp>
            <p:nvSpPr>
              <p:cNvPr id="7" name="Cylinder 6">
                <a:extLst>
                  <a:ext uri="{FF2B5EF4-FFF2-40B4-BE49-F238E27FC236}">
                    <a16:creationId xmlns:a16="http://schemas.microsoft.com/office/drawing/2014/main" id="{CE19FC42-C6E7-4174-9445-2A0E74AB4560}"/>
                  </a:ext>
                </a:extLst>
              </p:cNvPr>
              <p:cNvSpPr/>
              <p:nvPr/>
            </p:nvSpPr>
            <p:spPr>
              <a:xfrm>
                <a:off x="4076964" y="1205734"/>
                <a:ext cx="990071" cy="1124911"/>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1219170" eaLnBrk="0" fontAlgn="base" hangingPunct="0">
                  <a:spcBef>
                    <a:spcPct val="0"/>
                  </a:spcBef>
                  <a:spcAft>
                    <a:spcPct val="0"/>
                  </a:spcAft>
                </a:pPr>
                <a:r>
                  <a:rPr lang="en-US" sz="2400" b="1">
                    <a:solidFill>
                      <a:srgbClr val="505050"/>
                    </a:solidFill>
                    <a:latin typeface="Segoe UI"/>
                  </a:rPr>
                  <a:t>HS</a:t>
                </a:r>
              </a:p>
            </p:txBody>
          </p:sp>
          <p:sp>
            <p:nvSpPr>
              <p:cNvPr id="8" name="Rectangle 7">
                <a:extLst>
                  <a:ext uri="{FF2B5EF4-FFF2-40B4-BE49-F238E27FC236}">
                    <a16:creationId xmlns:a16="http://schemas.microsoft.com/office/drawing/2014/main" id="{5ECE3A3C-3079-488F-8765-A6D1179A55D0}"/>
                  </a:ext>
                </a:extLst>
              </p:cNvPr>
              <p:cNvSpPr/>
              <p:nvPr/>
            </p:nvSpPr>
            <p:spPr>
              <a:xfrm>
                <a:off x="3947284" y="3647479"/>
                <a:ext cx="1229554" cy="40069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eaLnBrk="0" fontAlgn="base" hangingPunct="0">
                  <a:spcBef>
                    <a:spcPct val="0"/>
                  </a:spcBef>
                  <a:spcAft>
                    <a:spcPct val="0"/>
                  </a:spcAft>
                </a:pPr>
                <a:r>
                  <a:rPr lang="en-US" sz="1600">
                    <a:solidFill>
                      <a:srgbClr val="505050"/>
                    </a:solidFill>
                    <a:latin typeface="Segoe UI"/>
                  </a:rPr>
                  <a:t>Azure Storage</a:t>
                </a:r>
              </a:p>
            </p:txBody>
          </p:sp>
          <p:cxnSp>
            <p:nvCxnSpPr>
              <p:cNvPr id="9" name="Straight Arrow Connector 8">
                <a:extLst>
                  <a:ext uri="{FF2B5EF4-FFF2-40B4-BE49-F238E27FC236}">
                    <a16:creationId xmlns:a16="http://schemas.microsoft.com/office/drawing/2014/main" id="{789A5C58-6509-49A8-8C93-5A23FAFA2826}"/>
                  </a:ext>
                </a:extLst>
              </p:cNvPr>
              <p:cNvCxnSpPr>
                <a:cxnSpLocks/>
                <a:stCxn id="7" idx="3"/>
                <a:endCxn id="11" idx="1"/>
              </p:cNvCxnSpPr>
              <p:nvPr/>
            </p:nvCxnSpPr>
            <p:spPr>
              <a:xfrm>
                <a:off x="4572000" y="2330645"/>
                <a:ext cx="0" cy="1586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B09D765-A04B-4DD5-B6B1-FDF44ADCEE7C}"/>
                  </a:ext>
                </a:extLst>
              </p:cNvPr>
              <p:cNvSpPr/>
              <p:nvPr/>
            </p:nvSpPr>
            <p:spPr>
              <a:xfrm>
                <a:off x="4225442" y="1840037"/>
                <a:ext cx="693114" cy="3235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eaLnBrk="0" fontAlgn="base" hangingPunct="0">
                  <a:spcBef>
                    <a:spcPct val="0"/>
                  </a:spcBef>
                  <a:spcAft>
                    <a:spcPct val="0"/>
                  </a:spcAft>
                </a:pPr>
                <a:r>
                  <a:rPr lang="en-US" sz="1867">
                    <a:solidFill>
                      <a:srgbClr val="FFFFFF">
                        <a:lumMod val="50000"/>
                      </a:srgbClr>
                    </a:solidFill>
                    <a:latin typeface="Segoe UI"/>
                  </a:rPr>
                  <a:t>RBPEX</a:t>
                </a:r>
              </a:p>
            </p:txBody>
          </p:sp>
          <p:sp>
            <p:nvSpPr>
              <p:cNvPr id="11" name="Cylinder 10">
                <a:extLst>
                  <a:ext uri="{FF2B5EF4-FFF2-40B4-BE49-F238E27FC236}">
                    <a16:creationId xmlns:a16="http://schemas.microsoft.com/office/drawing/2014/main" id="{9EC78E49-DD29-49F6-AFA4-25D5D9C83F68}"/>
                  </a:ext>
                </a:extLst>
              </p:cNvPr>
              <p:cNvSpPr/>
              <p:nvPr/>
            </p:nvSpPr>
            <p:spPr>
              <a:xfrm>
                <a:off x="4076964" y="2489306"/>
                <a:ext cx="990071" cy="991894"/>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1219170" eaLnBrk="0" fontAlgn="base" hangingPunct="0">
                  <a:spcBef>
                    <a:spcPct val="0"/>
                  </a:spcBef>
                  <a:spcAft>
                    <a:spcPct val="0"/>
                  </a:spcAft>
                </a:pPr>
                <a:r>
                  <a:rPr lang="en-US" sz="1467">
                    <a:solidFill>
                      <a:srgbClr val="505050"/>
                    </a:solidFill>
                    <a:latin typeface="Segoe UI"/>
                  </a:rPr>
                  <a:t>Page Servers</a:t>
                </a:r>
              </a:p>
            </p:txBody>
          </p:sp>
          <p:sp>
            <p:nvSpPr>
              <p:cNvPr id="12" name="Rectangle 11">
                <a:extLst>
                  <a:ext uri="{FF2B5EF4-FFF2-40B4-BE49-F238E27FC236}">
                    <a16:creationId xmlns:a16="http://schemas.microsoft.com/office/drawing/2014/main" id="{D2D200CF-E426-40E8-A9C8-E7E76A622D10}"/>
                  </a:ext>
                </a:extLst>
              </p:cNvPr>
              <p:cNvSpPr/>
              <p:nvPr/>
            </p:nvSpPr>
            <p:spPr>
              <a:xfrm>
                <a:off x="4225442" y="3012127"/>
                <a:ext cx="693114" cy="3235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eaLnBrk="0" fontAlgn="base" hangingPunct="0">
                  <a:spcBef>
                    <a:spcPct val="0"/>
                  </a:spcBef>
                  <a:spcAft>
                    <a:spcPct val="0"/>
                  </a:spcAft>
                </a:pPr>
                <a:r>
                  <a:rPr lang="en-US" sz="1867">
                    <a:solidFill>
                      <a:srgbClr val="FFFFFF">
                        <a:lumMod val="50000"/>
                      </a:srgbClr>
                    </a:solidFill>
                    <a:latin typeface="Segoe UI"/>
                  </a:rPr>
                  <a:t>RBPEX</a:t>
                </a:r>
              </a:p>
            </p:txBody>
          </p:sp>
          <p:cxnSp>
            <p:nvCxnSpPr>
              <p:cNvPr id="17" name="Straight Arrow Connector 16">
                <a:extLst>
                  <a:ext uri="{FF2B5EF4-FFF2-40B4-BE49-F238E27FC236}">
                    <a16:creationId xmlns:a16="http://schemas.microsoft.com/office/drawing/2014/main" id="{39C33EAD-8002-45AA-8507-33A971AA05E2}"/>
                  </a:ext>
                </a:extLst>
              </p:cNvPr>
              <p:cNvCxnSpPr>
                <a:cxnSpLocks/>
                <a:stCxn id="11" idx="3"/>
                <a:endCxn id="8" idx="0"/>
              </p:cNvCxnSpPr>
              <p:nvPr/>
            </p:nvCxnSpPr>
            <p:spPr>
              <a:xfrm flipH="1">
                <a:off x="4562061" y="3481200"/>
                <a:ext cx="9939" cy="1662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C7737D3-4C36-4CD1-BBBA-BD01AE94EA3E}"/>
                  </a:ext>
                </a:extLst>
              </p:cNvPr>
              <p:cNvSpPr txBox="1"/>
              <p:nvPr/>
            </p:nvSpPr>
            <p:spPr>
              <a:xfrm>
                <a:off x="3544618" y="4214451"/>
                <a:ext cx="2396329" cy="500233"/>
              </a:xfrm>
              <a:prstGeom prst="rect">
                <a:avLst/>
              </a:prstGeom>
              <a:noFill/>
            </p:spPr>
            <p:txBody>
              <a:bodyPr wrap="none" rtlCol="0">
                <a:spAutoFit/>
              </a:bodyPr>
              <a:lstStyle/>
              <a:p>
                <a:pPr defTabSz="1219170" eaLnBrk="0" fontAlgn="base" hangingPunct="0">
                  <a:spcBef>
                    <a:spcPct val="0"/>
                  </a:spcBef>
                  <a:spcAft>
                    <a:spcPct val="0"/>
                  </a:spcAft>
                </a:pPr>
                <a:r>
                  <a:rPr lang="en-US" sz="1867" b="1">
                    <a:solidFill>
                      <a:srgbClr val="505050"/>
                    </a:solidFill>
                    <a:latin typeface="Segoe UI"/>
                  </a:rPr>
                  <a:t>&lt;0.5ms for hot data access</a:t>
                </a:r>
              </a:p>
              <a:p>
                <a:pPr defTabSz="1219170" eaLnBrk="0" fontAlgn="base" hangingPunct="0">
                  <a:spcBef>
                    <a:spcPct val="0"/>
                  </a:spcBef>
                  <a:spcAft>
                    <a:spcPct val="0"/>
                  </a:spcAft>
                </a:pPr>
                <a:r>
                  <a:rPr lang="en-US" sz="1867" b="1">
                    <a:solidFill>
                      <a:srgbClr val="505050"/>
                    </a:solidFill>
                    <a:latin typeface="Segoe UI"/>
                  </a:rPr>
                  <a:t>~2ms otherwise</a:t>
                </a:r>
              </a:p>
            </p:txBody>
          </p:sp>
          <p:sp>
            <p:nvSpPr>
              <p:cNvPr id="36" name="TextBox 35">
                <a:extLst>
                  <a:ext uri="{FF2B5EF4-FFF2-40B4-BE49-F238E27FC236}">
                    <a16:creationId xmlns:a16="http://schemas.microsoft.com/office/drawing/2014/main" id="{372F3F33-C999-4B4B-BFA7-716F8FCE71A5}"/>
                  </a:ext>
                </a:extLst>
              </p:cNvPr>
              <p:cNvSpPr txBox="1"/>
              <p:nvPr/>
            </p:nvSpPr>
            <p:spPr>
              <a:xfrm>
                <a:off x="5215851" y="1728858"/>
                <a:ext cx="990066" cy="577226"/>
              </a:xfrm>
              <a:prstGeom prst="rect">
                <a:avLst/>
              </a:prstGeom>
              <a:noFill/>
            </p:spPr>
            <p:txBody>
              <a:bodyPr wrap="square" rtlCol="0">
                <a:spAutoFit/>
              </a:bodyPr>
              <a:lstStyle/>
              <a:p>
                <a:pPr defTabSz="1219170" eaLnBrk="0" fontAlgn="base" hangingPunct="0">
                  <a:spcBef>
                    <a:spcPct val="0"/>
                  </a:spcBef>
                  <a:spcAft>
                    <a:spcPct val="0"/>
                  </a:spcAft>
                </a:pPr>
                <a:r>
                  <a:rPr lang="en-US" sz="1467">
                    <a:solidFill>
                      <a:srgbClr val="505050"/>
                    </a:solidFill>
                    <a:latin typeface="Segoe UI"/>
                  </a:rPr>
                  <a:t>Proportional to compute size</a:t>
                </a:r>
              </a:p>
            </p:txBody>
          </p:sp>
          <p:sp>
            <p:nvSpPr>
              <p:cNvPr id="37" name="TextBox 36">
                <a:extLst>
                  <a:ext uri="{FF2B5EF4-FFF2-40B4-BE49-F238E27FC236}">
                    <a16:creationId xmlns:a16="http://schemas.microsoft.com/office/drawing/2014/main" id="{56318B0B-AA92-409F-975A-9D29FB58495D}"/>
                  </a:ext>
                </a:extLst>
              </p:cNvPr>
              <p:cNvSpPr txBox="1"/>
              <p:nvPr/>
            </p:nvSpPr>
            <p:spPr>
              <a:xfrm>
                <a:off x="5215851" y="2978253"/>
                <a:ext cx="990066" cy="238575"/>
              </a:xfrm>
              <a:prstGeom prst="rect">
                <a:avLst/>
              </a:prstGeom>
              <a:noFill/>
            </p:spPr>
            <p:txBody>
              <a:bodyPr wrap="square" rtlCol="0">
                <a:spAutoFit/>
              </a:bodyPr>
              <a:lstStyle/>
              <a:p>
                <a:pPr defTabSz="1219170" eaLnBrk="0" fontAlgn="base" hangingPunct="0">
                  <a:spcBef>
                    <a:spcPct val="0"/>
                  </a:spcBef>
                  <a:spcAft>
                    <a:spcPct val="0"/>
                  </a:spcAft>
                </a:pPr>
                <a:r>
                  <a:rPr lang="en-US" sz="1467">
                    <a:solidFill>
                      <a:srgbClr val="505050"/>
                    </a:solidFill>
                    <a:latin typeface="Segoe UI"/>
                  </a:rPr>
                  <a:t>Full coverage</a:t>
                </a:r>
              </a:p>
            </p:txBody>
          </p:sp>
          <p:sp>
            <p:nvSpPr>
              <p:cNvPr id="38" name="Arrow: Right 37">
                <a:extLst>
                  <a:ext uri="{FF2B5EF4-FFF2-40B4-BE49-F238E27FC236}">
                    <a16:creationId xmlns:a16="http://schemas.microsoft.com/office/drawing/2014/main" id="{6B3E60F1-39DD-4026-9EAF-0F2B750496AC}"/>
                  </a:ext>
                </a:extLst>
              </p:cNvPr>
              <p:cNvSpPr/>
              <p:nvPr/>
            </p:nvSpPr>
            <p:spPr>
              <a:xfrm flipH="1">
                <a:off x="5019568" y="1850514"/>
                <a:ext cx="183624" cy="24366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eaLnBrk="0" fontAlgn="base" hangingPunct="0">
                  <a:spcBef>
                    <a:spcPct val="0"/>
                  </a:spcBef>
                  <a:spcAft>
                    <a:spcPct val="0"/>
                  </a:spcAft>
                </a:pPr>
                <a:endParaRPr lang="en-US" sz="2400">
                  <a:solidFill>
                    <a:srgbClr val="FFFFFF"/>
                  </a:solidFill>
                  <a:latin typeface="Segoe UI"/>
                </a:endParaRPr>
              </a:p>
            </p:txBody>
          </p:sp>
          <p:sp>
            <p:nvSpPr>
              <p:cNvPr id="39" name="Arrow: Right 38">
                <a:extLst>
                  <a:ext uri="{FF2B5EF4-FFF2-40B4-BE49-F238E27FC236}">
                    <a16:creationId xmlns:a16="http://schemas.microsoft.com/office/drawing/2014/main" id="{1AD44A11-2BFC-405F-9DBB-A90573553DBA}"/>
                  </a:ext>
                </a:extLst>
              </p:cNvPr>
              <p:cNvSpPr/>
              <p:nvPr/>
            </p:nvSpPr>
            <p:spPr>
              <a:xfrm flipH="1">
                <a:off x="5017879" y="3053910"/>
                <a:ext cx="183624" cy="24366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eaLnBrk="0" fontAlgn="base" hangingPunct="0">
                  <a:spcBef>
                    <a:spcPct val="0"/>
                  </a:spcBef>
                  <a:spcAft>
                    <a:spcPct val="0"/>
                  </a:spcAft>
                </a:pPr>
                <a:endParaRPr lang="en-US" sz="2400" dirty="0">
                  <a:solidFill>
                    <a:srgbClr val="FFFFFF"/>
                  </a:solidFill>
                  <a:latin typeface="Segoe UI"/>
                </a:endParaRPr>
              </a:p>
            </p:txBody>
          </p:sp>
          <p:sp>
            <p:nvSpPr>
              <p:cNvPr id="40" name="Rectangle 39">
                <a:extLst>
                  <a:ext uri="{FF2B5EF4-FFF2-40B4-BE49-F238E27FC236}">
                    <a16:creationId xmlns:a16="http://schemas.microsoft.com/office/drawing/2014/main" id="{E029C4F4-658E-4B07-B04F-D27DE1FF9A78}"/>
                  </a:ext>
                </a:extLst>
              </p:cNvPr>
              <p:cNvSpPr/>
              <p:nvPr/>
            </p:nvSpPr>
            <p:spPr>
              <a:xfrm>
                <a:off x="4988858" y="2407010"/>
                <a:ext cx="202219" cy="346249"/>
              </a:xfrm>
              <a:prstGeom prst="rect">
                <a:avLst/>
              </a:prstGeom>
            </p:spPr>
            <p:txBody>
              <a:bodyPr wrap="none">
                <a:spAutoFit/>
              </a:bodyPr>
              <a:lstStyle/>
              <a:p>
                <a:pPr defTabSz="1219170" eaLnBrk="0" fontAlgn="base" hangingPunct="0">
                  <a:spcBef>
                    <a:spcPct val="0"/>
                  </a:spcBef>
                  <a:spcAft>
                    <a:spcPct val="0"/>
                  </a:spcAft>
                </a:pPr>
                <a:r>
                  <a:rPr lang="en-US" sz="2400" dirty="0">
                    <a:solidFill>
                      <a:srgbClr val="000000"/>
                    </a:solidFill>
                    <a:latin typeface="Segoe UI"/>
                  </a:rPr>
                  <a:t> </a:t>
                </a:r>
                <a:endParaRPr lang="en-US" sz="2400" dirty="0">
                  <a:solidFill>
                    <a:srgbClr val="505050"/>
                  </a:solidFill>
                  <a:latin typeface="Segoe UI"/>
                </a:endParaRPr>
              </a:p>
            </p:txBody>
          </p:sp>
        </p:grpSp>
        <p:sp>
          <p:nvSpPr>
            <p:cNvPr id="30" name="TextBox 29">
              <a:extLst>
                <a:ext uri="{FF2B5EF4-FFF2-40B4-BE49-F238E27FC236}">
                  <a16:creationId xmlns:a16="http://schemas.microsoft.com/office/drawing/2014/main" id="{BA064907-BD28-4FFD-BA0A-5D77B5EF4A51}"/>
                </a:ext>
              </a:extLst>
            </p:cNvPr>
            <p:cNvSpPr txBox="1"/>
            <p:nvPr/>
          </p:nvSpPr>
          <p:spPr>
            <a:xfrm>
              <a:off x="3846720" y="4600917"/>
              <a:ext cx="1853825" cy="627864"/>
            </a:xfrm>
            <a:prstGeom prst="rect">
              <a:avLst/>
            </a:prstGeom>
            <a:noFill/>
          </p:spPr>
          <p:txBody>
            <a:bodyPr wrap="none" lIns="243840" tIns="195072" rIns="243840" bIns="195072" rtlCol="0">
              <a:spAutoFit/>
            </a:bodyPr>
            <a:lstStyle/>
            <a:p>
              <a:pPr defTabSz="1219170" eaLnBrk="0" fontAlgn="base" hangingPunct="0">
                <a:lnSpc>
                  <a:spcPct val="90000"/>
                </a:lnSpc>
                <a:spcBef>
                  <a:spcPct val="0"/>
                </a:spcBef>
                <a:spcAft>
                  <a:spcPts val="800"/>
                </a:spcAft>
              </a:pPr>
              <a:r>
                <a:rPr lang="en-US" sz="3200">
                  <a:gradFill>
                    <a:gsLst>
                      <a:gs pos="2917">
                        <a:srgbClr val="505050"/>
                      </a:gs>
                      <a:gs pos="30000">
                        <a:srgbClr val="505050"/>
                      </a:gs>
                    </a:gsLst>
                    <a:lin ang="5400000" scaled="0"/>
                  </a:gradFill>
                  <a:latin typeface="Segoe UI"/>
                </a:rPr>
                <a:t>Hyperscale</a:t>
              </a:r>
            </a:p>
          </p:txBody>
        </p:sp>
      </p:grpSp>
      <p:grpSp>
        <p:nvGrpSpPr>
          <p:cNvPr id="22" name="Group 21">
            <a:extLst>
              <a:ext uri="{FF2B5EF4-FFF2-40B4-BE49-F238E27FC236}">
                <a16:creationId xmlns:a16="http://schemas.microsoft.com/office/drawing/2014/main" id="{B1706C9F-C6FC-46D6-AE94-5990E462D19C}"/>
              </a:ext>
            </a:extLst>
          </p:cNvPr>
          <p:cNvGrpSpPr/>
          <p:nvPr/>
        </p:nvGrpSpPr>
        <p:grpSpPr>
          <a:xfrm>
            <a:off x="8394538" y="1197256"/>
            <a:ext cx="3553109" cy="5671972"/>
            <a:chOff x="6295904" y="953968"/>
            <a:chExt cx="2664832" cy="4253979"/>
          </a:xfrm>
          <a:noFill/>
        </p:grpSpPr>
        <p:sp>
          <p:nvSpPr>
            <p:cNvPr id="41" name="Rectangle 40">
              <a:extLst>
                <a:ext uri="{FF2B5EF4-FFF2-40B4-BE49-F238E27FC236}">
                  <a16:creationId xmlns:a16="http://schemas.microsoft.com/office/drawing/2014/main" id="{466B64B9-D887-4E1C-A59B-9F6DBC513557}"/>
                </a:ext>
              </a:extLst>
            </p:cNvPr>
            <p:cNvSpPr/>
            <p:nvPr/>
          </p:nvSpPr>
          <p:spPr bwMode="auto">
            <a:xfrm>
              <a:off x="6295904" y="953968"/>
              <a:ext cx="2664832" cy="3684707"/>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eaLnBrk="0" fontAlgn="base" hangingPunct="0">
                <a:lnSpc>
                  <a:spcPct val="90000"/>
                </a:lnSpc>
                <a:spcBef>
                  <a:spcPct val="0"/>
                </a:spcBef>
                <a:spcAft>
                  <a:spcPct val="0"/>
                </a:spcAft>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5" name="Group 14">
              <a:extLst>
                <a:ext uri="{FF2B5EF4-FFF2-40B4-BE49-F238E27FC236}">
                  <a16:creationId xmlns:a16="http://schemas.microsoft.com/office/drawing/2014/main" id="{3914874D-D4DC-4970-BDB9-2DF8907A5D2C}"/>
                </a:ext>
              </a:extLst>
            </p:cNvPr>
            <p:cNvGrpSpPr/>
            <p:nvPr/>
          </p:nvGrpSpPr>
          <p:grpSpPr>
            <a:xfrm>
              <a:off x="6490153" y="1200786"/>
              <a:ext cx="2306161" cy="1705708"/>
              <a:chOff x="6156778" y="1200786"/>
              <a:chExt cx="2306161" cy="1705708"/>
            </a:xfrm>
            <a:grpFill/>
          </p:grpSpPr>
          <p:sp>
            <p:nvSpPr>
              <p:cNvPr id="18" name="Cylinder 17">
                <a:extLst>
                  <a:ext uri="{FF2B5EF4-FFF2-40B4-BE49-F238E27FC236}">
                    <a16:creationId xmlns:a16="http://schemas.microsoft.com/office/drawing/2014/main" id="{10091D4B-BA77-4F02-9771-A5C7328F4908}"/>
                  </a:ext>
                </a:extLst>
              </p:cNvPr>
              <p:cNvSpPr/>
              <p:nvPr/>
            </p:nvSpPr>
            <p:spPr>
              <a:xfrm>
                <a:off x="6775189" y="1200786"/>
                <a:ext cx="990071" cy="1124911"/>
              </a:xfrm>
              <a:prstGeom prst="ca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1219170" eaLnBrk="0" fontAlgn="base" hangingPunct="0">
                  <a:spcBef>
                    <a:spcPct val="0"/>
                  </a:spcBef>
                  <a:spcAft>
                    <a:spcPct val="0"/>
                  </a:spcAft>
                </a:pPr>
                <a:r>
                  <a:rPr lang="en-US" sz="2400" b="1">
                    <a:solidFill>
                      <a:srgbClr val="505050"/>
                    </a:solidFill>
                    <a:latin typeface="Segoe UI"/>
                  </a:rPr>
                  <a:t>BC</a:t>
                </a:r>
              </a:p>
            </p:txBody>
          </p:sp>
          <p:sp>
            <p:nvSpPr>
              <p:cNvPr id="19" name="Rectangle 18">
                <a:extLst>
                  <a:ext uri="{FF2B5EF4-FFF2-40B4-BE49-F238E27FC236}">
                    <a16:creationId xmlns:a16="http://schemas.microsoft.com/office/drawing/2014/main" id="{7E8BC61D-CEF2-4320-ACAD-2EF237E21263}"/>
                  </a:ext>
                </a:extLst>
              </p:cNvPr>
              <p:cNvSpPr/>
              <p:nvPr/>
            </p:nvSpPr>
            <p:spPr>
              <a:xfrm>
                <a:off x="6923667" y="1855638"/>
                <a:ext cx="693114" cy="32352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eaLnBrk="0" fontAlgn="base" hangingPunct="0">
                  <a:spcBef>
                    <a:spcPct val="0"/>
                  </a:spcBef>
                  <a:spcAft>
                    <a:spcPct val="0"/>
                  </a:spcAft>
                </a:pPr>
                <a:r>
                  <a:rPr lang="en-US" sz="1867">
                    <a:solidFill>
                      <a:srgbClr val="FFFFFF">
                        <a:lumMod val="50000"/>
                      </a:srgbClr>
                    </a:solidFill>
                    <a:latin typeface="Segoe UI"/>
                  </a:rPr>
                  <a:t>Files</a:t>
                </a:r>
              </a:p>
            </p:txBody>
          </p:sp>
          <p:sp>
            <p:nvSpPr>
              <p:cNvPr id="29" name="TextBox 28">
                <a:extLst>
                  <a:ext uri="{FF2B5EF4-FFF2-40B4-BE49-F238E27FC236}">
                    <a16:creationId xmlns:a16="http://schemas.microsoft.com/office/drawing/2014/main" id="{F45BF1B4-95D4-4B43-9CC2-F5F2B36883FD}"/>
                  </a:ext>
                </a:extLst>
              </p:cNvPr>
              <p:cNvSpPr txBox="1"/>
              <p:nvPr/>
            </p:nvSpPr>
            <p:spPr>
              <a:xfrm>
                <a:off x="6156778" y="2621752"/>
                <a:ext cx="2306161" cy="284742"/>
              </a:xfrm>
              <a:prstGeom prst="rect">
                <a:avLst/>
              </a:prstGeom>
              <a:grpFill/>
              <a:ln>
                <a:solidFill>
                  <a:schemeClr val="tx1"/>
                </a:solidFill>
              </a:ln>
            </p:spPr>
            <p:txBody>
              <a:bodyPr wrap="none" rtlCol="0">
                <a:spAutoFit/>
              </a:bodyPr>
              <a:lstStyle/>
              <a:p>
                <a:pPr defTabSz="1219170" eaLnBrk="0" fontAlgn="base" hangingPunct="0">
                  <a:spcBef>
                    <a:spcPct val="0"/>
                  </a:spcBef>
                  <a:spcAft>
                    <a:spcPct val="0"/>
                  </a:spcAft>
                </a:pPr>
                <a:r>
                  <a:rPr lang="en-US" sz="1867" b="1">
                    <a:solidFill>
                      <a:srgbClr val="505050"/>
                    </a:solidFill>
                    <a:latin typeface="Segoe UI"/>
                  </a:rPr>
                  <a:t>&lt;0.5ms for all data access</a:t>
                </a:r>
              </a:p>
            </p:txBody>
          </p:sp>
        </p:grpSp>
        <p:sp>
          <p:nvSpPr>
            <p:cNvPr id="34" name="Rectangle 33">
              <a:extLst>
                <a:ext uri="{FF2B5EF4-FFF2-40B4-BE49-F238E27FC236}">
                  <a16:creationId xmlns:a16="http://schemas.microsoft.com/office/drawing/2014/main" id="{C725DD90-0B2F-464B-A08D-60F54F5BE8CC}"/>
                </a:ext>
              </a:extLst>
            </p:cNvPr>
            <p:cNvSpPr/>
            <p:nvPr/>
          </p:nvSpPr>
          <p:spPr>
            <a:xfrm>
              <a:off x="6977226" y="3613207"/>
              <a:ext cx="1492616" cy="32352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eaLnBrk="0" fontAlgn="base" hangingPunct="0">
                <a:spcBef>
                  <a:spcPct val="0"/>
                </a:spcBef>
                <a:spcAft>
                  <a:spcPct val="0"/>
                </a:spcAft>
              </a:pPr>
              <a:r>
                <a:rPr lang="en-US" sz="1867">
                  <a:solidFill>
                    <a:srgbClr val="505050"/>
                  </a:solidFill>
                  <a:latin typeface="Segoe UI"/>
                </a:rPr>
                <a:t>Attached SSD</a:t>
              </a:r>
            </a:p>
          </p:txBody>
        </p:sp>
        <p:sp>
          <p:nvSpPr>
            <p:cNvPr id="35" name="Rectangle 34">
              <a:extLst>
                <a:ext uri="{FF2B5EF4-FFF2-40B4-BE49-F238E27FC236}">
                  <a16:creationId xmlns:a16="http://schemas.microsoft.com/office/drawing/2014/main" id="{34FA5E75-39E9-4E92-B6B8-7FDA9AC57737}"/>
                </a:ext>
              </a:extLst>
            </p:cNvPr>
            <p:cNvSpPr/>
            <p:nvPr/>
          </p:nvSpPr>
          <p:spPr>
            <a:xfrm>
              <a:off x="6977226" y="4083266"/>
              <a:ext cx="1480818" cy="323523"/>
            </a:xfrm>
            <a:prstGeom prst="rect">
              <a:avLst/>
            </a:prstGeom>
            <a:grp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eaLnBrk="0" fontAlgn="base" hangingPunct="0">
                <a:spcBef>
                  <a:spcPct val="0"/>
                </a:spcBef>
                <a:spcAft>
                  <a:spcPct val="0"/>
                </a:spcAft>
              </a:pPr>
              <a:r>
                <a:rPr lang="en-US" sz="1867">
                  <a:solidFill>
                    <a:srgbClr val="505050"/>
                  </a:solidFill>
                  <a:latin typeface="Segoe UI"/>
                </a:rPr>
                <a:t>Remote Storage</a:t>
              </a:r>
            </a:p>
          </p:txBody>
        </p:sp>
        <p:sp>
          <p:nvSpPr>
            <p:cNvPr id="31" name="TextBox 30">
              <a:extLst>
                <a:ext uri="{FF2B5EF4-FFF2-40B4-BE49-F238E27FC236}">
                  <a16:creationId xmlns:a16="http://schemas.microsoft.com/office/drawing/2014/main" id="{BA2AD305-7408-493B-B1CF-E7B4D2C8FAC5}"/>
                </a:ext>
              </a:extLst>
            </p:cNvPr>
            <p:cNvSpPr txBox="1"/>
            <p:nvPr/>
          </p:nvSpPr>
          <p:spPr>
            <a:xfrm>
              <a:off x="6385672" y="4580083"/>
              <a:ext cx="2482892" cy="627864"/>
            </a:xfrm>
            <a:prstGeom prst="rect">
              <a:avLst/>
            </a:prstGeom>
            <a:grpFill/>
            <a:ln>
              <a:noFill/>
            </a:ln>
          </p:spPr>
          <p:txBody>
            <a:bodyPr wrap="none" lIns="243840" tIns="195072" rIns="243840" bIns="195072" rtlCol="0">
              <a:spAutoFit/>
            </a:bodyPr>
            <a:lstStyle/>
            <a:p>
              <a:pPr defTabSz="1219170" eaLnBrk="0" fontAlgn="base" hangingPunct="0">
                <a:lnSpc>
                  <a:spcPct val="90000"/>
                </a:lnSpc>
                <a:spcBef>
                  <a:spcPct val="0"/>
                </a:spcBef>
                <a:spcAft>
                  <a:spcPts val="800"/>
                </a:spcAft>
              </a:pPr>
              <a:r>
                <a:rPr lang="en-US" sz="3200">
                  <a:gradFill>
                    <a:gsLst>
                      <a:gs pos="2917">
                        <a:srgbClr val="505050"/>
                      </a:gs>
                      <a:gs pos="30000">
                        <a:srgbClr val="505050"/>
                      </a:gs>
                    </a:gsLst>
                    <a:lin ang="5400000" scaled="0"/>
                  </a:gradFill>
                  <a:latin typeface="Segoe UI"/>
                </a:rPr>
                <a:t>Business critical</a:t>
              </a:r>
            </a:p>
          </p:txBody>
        </p:sp>
      </p:grpSp>
    </p:spTree>
    <p:extLst>
      <p:ext uri="{BB962C8B-B14F-4D97-AF65-F5344CB8AC3E}">
        <p14:creationId xmlns:p14="http://schemas.microsoft.com/office/powerpoint/2010/main" val="195003983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BFFA7A-008F-4085-88AE-E1D7EBCB4679}"/>
              </a:ext>
            </a:extLst>
          </p:cNvPr>
          <p:cNvSpPr>
            <a:spLocks noGrp="1"/>
          </p:cNvSpPr>
          <p:nvPr>
            <p:ph type="body" sz="quarter" idx="14"/>
          </p:nvPr>
        </p:nvSpPr>
        <p:spPr>
          <a:xfrm>
            <a:off x="455995" y="1387201"/>
            <a:ext cx="3391075" cy="4893647"/>
          </a:xfrm>
        </p:spPr>
        <p:txBody>
          <a:bodyPr/>
          <a:lstStyle/>
          <a:p>
            <a:pPr lvl="2"/>
            <a:r>
              <a:rPr lang="en-US" dirty="0"/>
              <a:t>Simplicity</a:t>
            </a:r>
          </a:p>
          <a:p>
            <a:pPr lvl="3"/>
            <a:r>
              <a:rPr lang="en-US" dirty="0"/>
              <a:t>We remain committed to the DTU-based model and the simplicity it offers customers who want a pre-configured solution</a:t>
            </a:r>
          </a:p>
          <a:p>
            <a:pPr lvl="2"/>
            <a:r>
              <a:rPr lang="en-US" dirty="0"/>
              <a:t>Flexibility: </a:t>
            </a:r>
          </a:p>
          <a:p>
            <a:pPr lvl="3"/>
            <a:r>
              <a:rPr lang="en-US" dirty="0"/>
              <a:t>The vCore-based model reflects our commitment to customer choice and to simplify the hybrid benefit for customers migrating from on-premises</a:t>
            </a:r>
          </a:p>
          <a:p>
            <a:pPr lvl="2"/>
            <a:r>
              <a:rPr lang="en-US" dirty="0"/>
              <a:t>Customers pay for:</a:t>
            </a:r>
          </a:p>
          <a:p>
            <a:pPr lvl="3"/>
            <a:r>
              <a:rPr lang="en-US" dirty="0"/>
              <a:t>Service tier + number of vCores</a:t>
            </a:r>
          </a:p>
          <a:p>
            <a:pPr lvl="3"/>
            <a:r>
              <a:rPr lang="en-US" dirty="0"/>
              <a:t>Type and amount of data storage </a:t>
            </a:r>
          </a:p>
          <a:p>
            <a:pPr lvl="3"/>
            <a:r>
              <a:rPr lang="en-US" dirty="0"/>
              <a:t>Number of IO</a:t>
            </a:r>
          </a:p>
          <a:p>
            <a:pPr lvl="3"/>
            <a:r>
              <a:rPr lang="en-US" dirty="0"/>
              <a:t>Backup storage (RA-GRS)</a:t>
            </a:r>
          </a:p>
        </p:txBody>
      </p:sp>
      <p:sp>
        <p:nvSpPr>
          <p:cNvPr id="2" name="Title 1">
            <a:extLst>
              <a:ext uri="{FF2B5EF4-FFF2-40B4-BE49-F238E27FC236}">
                <a16:creationId xmlns:a16="http://schemas.microsoft.com/office/drawing/2014/main" id="{277EC0F6-B31A-411D-BBA7-EF213F312CBB}"/>
              </a:ext>
            </a:extLst>
          </p:cNvPr>
          <p:cNvSpPr>
            <a:spLocks noGrp="1"/>
          </p:cNvSpPr>
          <p:nvPr>
            <p:ph type="title"/>
          </p:nvPr>
        </p:nvSpPr>
        <p:spPr/>
        <p:txBody>
          <a:bodyPr/>
          <a:lstStyle/>
          <a:p>
            <a:r>
              <a:rPr lang="en-US" dirty="0"/>
              <a:t>Flexible compute, storage &amp; performance options</a:t>
            </a:r>
          </a:p>
        </p:txBody>
      </p:sp>
      <p:graphicFrame>
        <p:nvGraphicFramePr>
          <p:cNvPr id="5" name="Table 4">
            <a:extLst>
              <a:ext uri="{FF2B5EF4-FFF2-40B4-BE49-F238E27FC236}">
                <a16:creationId xmlns:a16="http://schemas.microsoft.com/office/drawing/2014/main" id="{1118B543-8A76-41B7-96E3-4FB4D3F747C3}"/>
              </a:ext>
            </a:extLst>
          </p:cNvPr>
          <p:cNvGraphicFramePr>
            <a:graphicFrameLocks noGrp="1"/>
          </p:cNvGraphicFramePr>
          <p:nvPr>
            <p:extLst>
              <p:ext uri="{D42A27DB-BD31-4B8C-83A1-F6EECF244321}">
                <p14:modId xmlns:p14="http://schemas.microsoft.com/office/powerpoint/2010/main" val="3046938240"/>
              </p:ext>
            </p:extLst>
          </p:nvPr>
        </p:nvGraphicFramePr>
        <p:xfrm>
          <a:off x="3847070" y="1585731"/>
          <a:ext cx="8202181" cy="4789641"/>
        </p:xfrm>
        <a:graphic>
          <a:graphicData uri="http://schemas.openxmlformats.org/drawingml/2006/table">
            <a:tbl>
              <a:tblPr/>
              <a:tblGrid>
                <a:gridCol w="1171741">
                  <a:extLst>
                    <a:ext uri="{9D8B030D-6E8A-4147-A177-3AD203B41FA5}">
                      <a16:colId xmlns:a16="http://schemas.microsoft.com/office/drawing/2014/main" val="784886160"/>
                    </a:ext>
                  </a:extLst>
                </a:gridCol>
                <a:gridCol w="1199130">
                  <a:extLst>
                    <a:ext uri="{9D8B030D-6E8A-4147-A177-3AD203B41FA5}">
                      <a16:colId xmlns:a16="http://schemas.microsoft.com/office/drawing/2014/main" val="2771511070"/>
                    </a:ext>
                  </a:extLst>
                </a:gridCol>
                <a:gridCol w="1199130">
                  <a:extLst>
                    <a:ext uri="{9D8B030D-6E8A-4147-A177-3AD203B41FA5}">
                      <a16:colId xmlns:a16="http://schemas.microsoft.com/office/drawing/2014/main" val="4198495588"/>
                    </a:ext>
                  </a:extLst>
                </a:gridCol>
                <a:gridCol w="1199130">
                  <a:extLst>
                    <a:ext uri="{9D8B030D-6E8A-4147-A177-3AD203B41FA5}">
                      <a16:colId xmlns:a16="http://schemas.microsoft.com/office/drawing/2014/main" val="3616988431"/>
                    </a:ext>
                  </a:extLst>
                </a:gridCol>
                <a:gridCol w="1199130">
                  <a:extLst>
                    <a:ext uri="{9D8B030D-6E8A-4147-A177-3AD203B41FA5}">
                      <a16:colId xmlns:a16="http://schemas.microsoft.com/office/drawing/2014/main" val="1579151052"/>
                    </a:ext>
                  </a:extLst>
                </a:gridCol>
                <a:gridCol w="2233920">
                  <a:extLst>
                    <a:ext uri="{9D8B030D-6E8A-4147-A177-3AD203B41FA5}">
                      <a16:colId xmlns:a16="http://schemas.microsoft.com/office/drawing/2014/main" val="745531816"/>
                    </a:ext>
                  </a:extLst>
                </a:gridCol>
              </a:tblGrid>
              <a:tr h="491436">
                <a:tc>
                  <a:txBody>
                    <a:bodyPr/>
                    <a:lstStyle/>
                    <a:p>
                      <a:pPr algn="l" rtl="0" fontAlgn="ctr"/>
                      <a:r>
                        <a:rPr lang="en-US" sz="1100" b="0" i="0" u="none" strike="noStrike" dirty="0">
                          <a:solidFill>
                            <a:srgbClr val="0070C0"/>
                          </a:solidFill>
                          <a:effectLst/>
                          <a:latin typeface="Segoe UI Semibold" panose="020B0702040204020203" pitchFamily="34" charset="0"/>
                        </a:rPr>
                        <a:t> Service tier</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fontAlgn="b"/>
                      <a:r>
                        <a:rPr lang="en-US" sz="1400" b="1" i="0" u="none" strike="noStrike" dirty="0">
                          <a:solidFill>
                            <a:srgbClr val="0070C0"/>
                          </a:solidFill>
                          <a:effectLst/>
                          <a:latin typeface="Segoe UI Semibold" panose="020B0702040204020203" pitchFamily="34" charset="0"/>
                        </a:rPr>
                        <a:t>General purpose</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400" b="1" i="0" u="none" strike="noStrike" dirty="0">
                          <a:solidFill>
                            <a:srgbClr val="0070C0"/>
                          </a:solidFill>
                          <a:effectLst/>
                          <a:latin typeface="Segoe UI Semibold" panose="020B0702040204020203" pitchFamily="34" charset="0"/>
                        </a:rPr>
                        <a:t>Business critical</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fontAlgn="b"/>
                      <a:r>
                        <a:rPr lang="en-US" sz="1400" b="1" i="0" u="none" strike="noStrike" dirty="0">
                          <a:solidFill>
                            <a:srgbClr val="0070C0"/>
                          </a:solidFill>
                          <a:effectLst/>
                          <a:latin typeface="Segoe UI Semibold" panose="020B0702040204020203" pitchFamily="34" charset="0"/>
                        </a:rPr>
                        <a:t>Hyperscale</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587259502"/>
                  </a:ext>
                </a:extLst>
              </a:tr>
              <a:tr h="760067">
                <a:tc>
                  <a:txBody>
                    <a:bodyPr/>
                    <a:lstStyle/>
                    <a:p>
                      <a:pPr algn="l" rtl="0" fontAlgn="ctr"/>
                      <a:r>
                        <a:rPr lang="en-US" sz="1100" b="0" i="0" u="none" strike="noStrike" dirty="0">
                          <a:solidFill>
                            <a:srgbClr val="0070C0"/>
                          </a:solidFill>
                          <a:effectLst/>
                          <a:latin typeface="Segoe UI Semibold" panose="020B0702040204020203" pitchFamily="34" charset="0"/>
                        </a:rPr>
                        <a:t> Best for</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100" b="0" i="0" u="none" strike="noStrike" dirty="0">
                          <a:solidFill>
                            <a:schemeClr val="tx1">
                              <a:lumMod val="95000"/>
                              <a:lumOff val="5000"/>
                            </a:schemeClr>
                          </a:solidFill>
                          <a:effectLst/>
                          <a:latin typeface="Segoe UI" panose="020B0502040204020203" pitchFamily="34" charset="0"/>
                        </a:rPr>
                        <a:t>Most </a:t>
                      </a: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budget-oriented</a:t>
                      </a:r>
                      <a:r>
                        <a:rPr lang="en-US" sz="1100" b="0" i="0" u="none" strike="noStrike" dirty="0">
                          <a:solidFill>
                            <a:schemeClr val="tx1">
                              <a:lumMod val="95000"/>
                              <a:lumOff val="5000"/>
                            </a:schemeClr>
                          </a:solidFill>
                          <a:effectLst/>
                          <a:latin typeface="Segoe UI" panose="020B0502040204020203" pitchFamily="34" charset="0"/>
                        </a:rPr>
                        <a:t> workloads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100" b="0" i="0" u="none" strike="noStrike" dirty="0">
                          <a:solidFill>
                            <a:schemeClr val="tx1">
                              <a:lumMod val="95000"/>
                              <a:lumOff val="5000"/>
                            </a:schemeClr>
                          </a:solidFill>
                          <a:effectLst/>
                          <a:latin typeface="Segoe UI" panose="020B0502040204020203" pitchFamily="34" charset="0"/>
                        </a:rPr>
                        <a:t>Critical business applications with </a:t>
                      </a: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high IO requirements</a:t>
                      </a:r>
                      <a:r>
                        <a:rPr lang="en-US" sz="1100" b="0" i="0" u="none" strike="noStrike" dirty="0">
                          <a:solidFill>
                            <a:schemeClr val="tx1">
                              <a:lumMod val="95000"/>
                              <a:lumOff val="5000"/>
                            </a:schemeClr>
                          </a:solidFill>
                          <a:effectLst/>
                          <a:latin typeface="Segoe UI" panose="020B0502040204020203" pitchFamily="34" charset="0"/>
                        </a:rPr>
                        <a:t>. </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VLDB OLTP and HTAP workloads </a:t>
                      </a:r>
                      <a:r>
                        <a:rPr lang="en-US" sz="1100" b="0" i="0" u="none" strike="noStrike" dirty="0">
                          <a:solidFill>
                            <a:schemeClr val="tx1">
                              <a:lumMod val="95000"/>
                              <a:lumOff val="5000"/>
                            </a:schemeClr>
                          </a:solidFill>
                          <a:effectLst/>
                          <a:latin typeface="Segoe UI" panose="020B0502040204020203" pitchFamily="34" charset="0"/>
                        </a:rPr>
                        <a:t>with highly scalable storage and read-scale requirements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943949272"/>
                  </a:ext>
                </a:extLst>
              </a:tr>
              <a:tr h="419359">
                <a:tc>
                  <a:txBody>
                    <a:bodyPr/>
                    <a:lstStyle/>
                    <a:p>
                      <a:pPr algn="l" rtl="0" fontAlgn="ctr"/>
                      <a:r>
                        <a:rPr lang="en-US" sz="1100" b="0" i="0" u="none" strike="noStrike" dirty="0">
                          <a:solidFill>
                            <a:srgbClr val="0070C0"/>
                          </a:solidFill>
                          <a:effectLst/>
                          <a:latin typeface="Segoe UI Semibold" panose="020B0702040204020203" pitchFamily="34" charset="0"/>
                        </a:rPr>
                        <a:t>Deployment  option</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 / </a:t>
                      </a:r>
                    </a:p>
                    <a:p>
                      <a:pPr algn="ctr" rtl="0" fontAlgn="ctr"/>
                      <a:r>
                        <a:rPr lang="en-US" sz="1200" b="0" i="0" u="none" strike="noStrike" dirty="0">
                          <a:solidFill>
                            <a:srgbClr val="FFFFFF"/>
                          </a:solidFill>
                          <a:effectLst/>
                          <a:latin typeface="Segoe UI Semibold" panose="020B0702040204020203" pitchFamily="34" charset="0"/>
                        </a:rPr>
                        <a:t>Elastic Pools</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C1C1C1"/>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Managed Instance</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C1C1C1"/>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 / </a:t>
                      </a:r>
                    </a:p>
                    <a:p>
                      <a:pPr algn="ctr" rtl="0" fontAlgn="ctr"/>
                      <a:r>
                        <a:rPr lang="en-US" sz="1200" b="0" i="0" u="none" strike="noStrike" dirty="0">
                          <a:solidFill>
                            <a:srgbClr val="FFFFFF"/>
                          </a:solidFill>
                          <a:effectLst/>
                          <a:latin typeface="Segoe UI Semibold" panose="020B0702040204020203" pitchFamily="34" charset="0"/>
                        </a:rPr>
                        <a:t>Elastic Pools</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chemeClr val="bg1"/>
                          </a:solidFill>
                          <a:effectLst/>
                          <a:latin typeface="Segoe UI Semibold" panose="020B0702040204020203" pitchFamily="34" charset="0"/>
                        </a:rPr>
                        <a:t>Managed Instance</a:t>
                      </a:r>
                    </a:p>
                    <a:p>
                      <a:pPr algn="ctr" rtl="0" fontAlgn="ctr"/>
                      <a:endParaRPr lang="en-US" sz="1200" b="0" i="0" u="none" strike="noStrike" dirty="0">
                        <a:solidFill>
                          <a:srgbClr val="FFFFFF"/>
                        </a:solidFill>
                        <a:effectLst/>
                        <a:latin typeface="Segoe UI Semibold" panose="020B0702040204020203" pitchFamily="34" charset="0"/>
                      </a:endParaRP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a:t>
                      </a:r>
                    </a:p>
                  </a:txBody>
                  <a:tcPr marL="0" marR="0" marT="0" marB="0">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extLst>
                  <a:ext uri="{0D108BD9-81ED-4DB2-BD59-A6C34878D82A}">
                    <a16:rowId xmlns:a16="http://schemas.microsoft.com/office/drawing/2014/main" val="1056660644"/>
                  </a:ext>
                </a:extLst>
              </a:tr>
              <a:tr h="760067">
                <a:tc>
                  <a:txBody>
                    <a:bodyPr/>
                    <a:lstStyle/>
                    <a:p>
                      <a:pPr algn="l" rtl="0" fontAlgn="ctr"/>
                      <a:r>
                        <a:rPr lang="en-US" sz="1100" b="0" i="0" u="none" strike="noStrike" dirty="0">
                          <a:solidFill>
                            <a:srgbClr val="0070C0"/>
                          </a:solidFill>
                          <a:effectLst/>
                          <a:latin typeface="Segoe UI Semibold" panose="020B0702040204020203" pitchFamily="34" charset="0"/>
                        </a:rPr>
                        <a:t> Compute tiers</a:t>
                      </a:r>
                    </a:p>
                  </a:txBody>
                  <a:tcPr marL="45720" marR="0" marT="0" marB="0" anchor="ctr">
                    <a:lnL w="12700" cap="flat" cmpd="sng" algn="ctr">
                      <a:solidFill>
                        <a:srgbClr val="262626"/>
                      </a:solidFill>
                      <a:prstDash val="solid"/>
                      <a:round/>
                      <a:headEnd type="none" w="med" len="med"/>
                      <a:tailEnd type="none" w="med" len="med"/>
                    </a:lnL>
                    <a:lnR w="12700" cap="flat" cmpd="sng" algn="ctr">
                      <a:solidFill>
                        <a:srgbClr val="C1C1C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p>
                      <a:pPr marL="0" marR="0" lvl="0" indent="0" algn="l" defTabSz="914367" rtl="0" eaLnBrk="1" fontAlgn="ctr" latinLnBrk="0" hangingPunct="1">
                        <a:lnSpc>
                          <a:spcPct val="100000"/>
                        </a:lnSpc>
                        <a:spcBef>
                          <a:spcPts val="0"/>
                        </a:spcBef>
                        <a:spcAft>
                          <a:spcPts val="0"/>
                        </a:spcAft>
                        <a:buClrTx/>
                        <a:buSzTx/>
                        <a:buFontTx/>
                        <a:buNone/>
                        <a:tabLst/>
                        <a:defRPr/>
                      </a:pPr>
                      <a:r>
                        <a:rPr lang="en-US" sz="1000" b="0" i="0" u="none" strike="noStrike" dirty="0">
                          <a:solidFill>
                            <a:schemeClr val="tx1">
                              <a:lumMod val="95000"/>
                              <a:lumOff val="5000"/>
                            </a:schemeClr>
                          </a:solidFill>
                          <a:effectLst/>
                          <a:latin typeface="Segoe UI" panose="020B0502040204020203" pitchFamily="34" charset="0"/>
                        </a:rPr>
                        <a:t>Serverless: 0.5 to 16 vCore (preview)</a:t>
                      </a:r>
                    </a:p>
                    <a:p>
                      <a:pPr algn="l" rtl="0" fontAlgn="ctr"/>
                      <a:endParaRPr lang="en-US" sz="1000" b="0" i="0" u="none" strike="noStrike" dirty="0">
                        <a:solidFill>
                          <a:schemeClr val="tx1">
                            <a:lumMod val="95000"/>
                            <a:lumOff val="5000"/>
                          </a:schemeClr>
                        </a:solidFill>
                        <a:effectLst/>
                        <a:latin typeface="Segoe UI" panose="020B0502040204020203" pitchFamily="34" charset="0"/>
                      </a:endParaRP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12700" cap="flat" cmpd="sng" algn="ctr">
                      <a:solidFill>
                        <a:srgbClr val="C1C1C1"/>
                      </a:solidFill>
                      <a:prstDash val="solid"/>
                      <a:round/>
                      <a:headEnd type="none" w="med" len="med"/>
                      <a:tailEnd type="none" w="med" len="med"/>
                    </a:lnT>
                    <a:lnB w="12700" cap="flat" cmpd="sng" algn="ctr">
                      <a:solidFill>
                        <a:srgbClr val="C1C1C1"/>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4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4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12700" cap="flat" cmpd="sng" algn="ctr">
                      <a:solidFill>
                        <a:srgbClr val="C1C1C1"/>
                      </a:solidFill>
                      <a:prstDash val="solid"/>
                      <a:round/>
                      <a:headEnd type="none" w="med" len="med"/>
                      <a:tailEnd type="none" w="med" len="med"/>
                    </a:lnT>
                    <a:lnB w="12700" cap="flat" cmpd="sng" algn="ctr">
                      <a:solidFill>
                        <a:srgbClr val="C1C1C1"/>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4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4 to 80 vCore</a:t>
                      </a:r>
                    </a:p>
                  </a:txBody>
                  <a:tcPr marL="0" marR="0" marT="0" marB="0" anchor="ctr">
                    <a:lnL w="12700" cap="flat" cmpd="sng" algn="ctr">
                      <a:solidFill>
                        <a:srgbClr val="C1C1C1"/>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000" b="0" i="0" u="none" strike="noStrike">
                          <a:solidFill>
                            <a:schemeClr val="tx1">
                              <a:lumMod val="95000"/>
                              <a:lumOff val="5000"/>
                            </a:schemeClr>
                          </a:solidFill>
                          <a:effectLst/>
                          <a:latin typeface="Segoe UI" panose="020B0502040204020203" pitchFamily="34" charset="0"/>
                        </a:rPr>
                        <a:t>Gen4: 1 to 24 vCore</a:t>
                      </a:r>
                      <a:br>
                        <a:rPr lang="en-US" sz="1000" b="0" i="0" u="none" strike="noStrike">
                          <a:solidFill>
                            <a:schemeClr val="tx1">
                              <a:lumMod val="95000"/>
                              <a:lumOff val="5000"/>
                            </a:schemeClr>
                          </a:solidFill>
                          <a:effectLst/>
                          <a:latin typeface="Segoe UI" panose="020B0502040204020203" pitchFamily="34" charset="0"/>
                        </a:rPr>
                      </a:br>
                      <a:r>
                        <a:rPr lang="en-US" sz="1000" b="0" i="0" u="none" strike="noStrike">
                          <a:solidFill>
                            <a:schemeClr val="tx1">
                              <a:lumMod val="95000"/>
                              <a:lumOff val="5000"/>
                            </a:schemeClr>
                          </a:solidFill>
                          <a:effectLst/>
                          <a:latin typeface="Segoe UI" panose="020B0502040204020203" pitchFamily="34" charset="0"/>
                        </a:rPr>
                        <a:t>Gen5: 2 to 80 vCore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687905213"/>
                  </a:ext>
                </a:extLst>
              </a:tr>
              <a:tr h="229337">
                <a:tc rowSpan="2">
                  <a:txBody>
                    <a:bodyPr/>
                    <a:lstStyle/>
                    <a:p>
                      <a:pPr algn="l" rtl="0" fontAlgn="ctr"/>
                      <a:r>
                        <a:rPr lang="en-US" sz="1100" b="0" i="0" u="none" strike="noStrike" dirty="0">
                          <a:solidFill>
                            <a:srgbClr val="0070C0"/>
                          </a:solidFill>
                          <a:effectLst/>
                          <a:latin typeface="Segoe UI Semibold" panose="020B0702040204020203" pitchFamily="34" charset="0"/>
                        </a:rPr>
                        <a:t> Storage</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Premium remote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C1C1C1"/>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Local SSD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Local SSD Cache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4002356545"/>
                  </a:ext>
                </a:extLst>
              </a:tr>
              <a:tr h="380034">
                <a:tc vMerge="1">
                  <a:txBody>
                    <a:bodyPr/>
                    <a:lstStyle/>
                    <a:p>
                      <a:endParaRPr lang="en-US"/>
                    </a:p>
                  </a:txBody>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4TB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Scale from 5GB to 100TB of storage in 1GB increments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052644292"/>
                  </a:ext>
                </a:extLst>
              </a:tr>
              <a:tr h="217979">
                <a:tc>
                  <a:txBody>
                    <a:bodyPr/>
                    <a:lstStyle/>
                    <a:p>
                      <a:pPr algn="l" rtl="0" fontAlgn="ctr"/>
                      <a:r>
                        <a:rPr lang="en-US" sz="1100" b="0" i="0" u="none" strike="noStrike" dirty="0">
                          <a:solidFill>
                            <a:srgbClr val="0070C0"/>
                          </a:solidFill>
                          <a:effectLst/>
                          <a:latin typeface="Segoe UI Semibold" panose="020B0702040204020203" pitchFamily="34" charset="0"/>
                        </a:rPr>
                        <a:t> In-Memory</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Not supported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Supported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Not supported</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145969495"/>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Read-write IO</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~2ms for all data access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&lt;0.5ms for all data access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&lt;0.5ms for hot data access</a:t>
                      </a:r>
                      <a:br>
                        <a:rPr lang="en-US" sz="1050" b="0" i="0" u="none" strike="noStrike" dirty="0">
                          <a:solidFill>
                            <a:schemeClr val="tx1">
                              <a:lumMod val="95000"/>
                              <a:lumOff val="5000"/>
                            </a:schemeClr>
                          </a:solidFill>
                          <a:effectLst/>
                          <a:latin typeface="Segoe UI" panose="020B0502040204020203" pitchFamily="34" charset="0"/>
                        </a:rPr>
                      </a:br>
                      <a:r>
                        <a:rPr lang="en-US" sz="1050" b="0" i="0" u="none" strike="noStrike" dirty="0">
                          <a:solidFill>
                            <a:schemeClr val="tx1">
                              <a:lumMod val="95000"/>
                              <a:lumOff val="5000"/>
                            </a:schemeClr>
                          </a:solidFill>
                          <a:effectLst/>
                          <a:latin typeface="Segoe UI" panose="020B0502040204020203" pitchFamily="34" charset="0"/>
                        </a:rPr>
                        <a:t>~2ms otherwise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513752236"/>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Availability</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2 read replicas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it-IT" sz="1050" b="0" i="0" u="none" strike="noStrike" dirty="0">
                          <a:solidFill>
                            <a:schemeClr val="tx1">
                              <a:lumMod val="95000"/>
                              <a:lumOff val="5000"/>
                            </a:schemeClr>
                          </a:solidFill>
                          <a:effectLst/>
                          <a:latin typeface="Segoe UI" panose="020B0502040204020203" pitchFamily="34" charset="0"/>
                        </a:rPr>
                        <a:t>3 read replicas, zone-redundant HA</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marL="0" marR="0" lvl="0" indent="0" algn="ctr" defTabSz="914367" rtl="0" eaLnBrk="1" fontAlgn="ctr" latinLnBrk="0" hangingPunct="1">
                        <a:lnSpc>
                          <a:spcPct val="100000"/>
                        </a:lnSpc>
                        <a:spcBef>
                          <a:spcPts val="0"/>
                        </a:spcBef>
                        <a:spcAft>
                          <a:spcPts val="0"/>
                        </a:spcAft>
                        <a:buClrTx/>
                        <a:buSzTx/>
                        <a:buFontTx/>
                        <a:buNone/>
                        <a:tabLst/>
                        <a:defRPr/>
                      </a:pPr>
                      <a:r>
                        <a:rPr lang="it-IT" sz="1050" b="0" i="0" u="none" strike="noStrike" dirty="0">
                          <a:solidFill>
                            <a:schemeClr val="tx1">
                              <a:lumMod val="95000"/>
                              <a:lumOff val="5000"/>
                            </a:schemeClr>
                          </a:solidFill>
                          <a:effectLst/>
                          <a:latin typeface="Segoe UI" panose="020B0502040204020203" pitchFamily="34" charset="0"/>
                        </a:rPr>
                        <a:t>3 replicas, 1 read-scale replica, zone-redundant HA</a:t>
                      </a:r>
                    </a:p>
                    <a:p>
                      <a:pPr algn="ctr" rtl="0" fontAlgn="ctr"/>
                      <a:endParaRPr lang="it-IT" sz="1050" b="0" i="0" u="none" strike="noStrike" dirty="0">
                        <a:solidFill>
                          <a:schemeClr val="tx1">
                            <a:lumMod val="95000"/>
                            <a:lumOff val="5000"/>
                          </a:schemeClr>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Primary read/write replica + up to 4 read replicas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645875476"/>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Backups</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RA-GRS, 7-35 days (7 days by default)</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RA-GRS, 7-35 days (7 days by default)</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LRS, ZRS, RA-GRS, 7-35 days (7 days by default)</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extLst>
                  <a:ext uri="{0D108BD9-81ED-4DB2-BD59-A6C34878D82A}">
                    <a16:rowId xmlns:a16="http://schemas.microsoft.com/office/drawing/2014/main" val="4008461807"/>
                  </a:ext>
                </a:extLst>
              </a:tr>
            </a:tbl>
          </a:graphicData>
        </a:graphic>
      </p:graphicFrame>
      <p:sp>
        <p:nvSpPr>
          <p:cNvPr id="18" name="Freeform 182">
            <a:extLst>
              <a:ext uri="{FF2B5EF4-FFF2-40B4-BE49-F238E27FC236}">
                <a16:creationId xmlns:a16="http://schemas.microsoft.com/office/drawing/2014/main" id="{8CE34CF4-C4B4-4A18-88EB-8C1C9AD175BD}"/>
              </a:ext>
            </a:extLst>
          </p:cNvPr>
          <p:cNvSpPr/>
          <p:nvPr/>
        </p:nvSpPr>
        <p:spPr bwMode="auto">
          <a:xfrm>
            <a:off x="5238934" y="1640571"/>
            <a:ext cx="309562" cy="3968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 name="Group 18">
            <a:extLst>
              <a:ext uri="{FF2B5EF4-FFF2-40B4-BE49-F238E27FC236}">
                <a16:creationId xmlns:a16="http://schemas.microsoft.com/office/drawing/2014/main" id="{85AC5BB8-000D-4371-A92D-2217B5C4FDDA}"/>
              </a:ext>
            </a:extLst>
          </p:cNvPr>
          <p:cNvGrpSpPr/>
          <p:nvPr/>
        </p:nvGrpSpPr>
        <p:grpSpPr>
          <a:xfrm>
            <a:off x="9919026" y="1655180"/>
            <a:ext cx="344583" cy="455681"/>
            <a:chOff x="0" y="0"/>
            <a:chExt cx="815248" cy="984722"/>
          </a:xfrm>
        </p:grpSpPr>
        <p:sp>
          <p:nvSpPr>
            <p:cNvPr id="20" name="Freeform 182">
              <a:extLst>
                <a:ext uri="{FF2B5EF4-FFF2-40B4-BE49-F238E27FC236}">
                  <a16:creationId xmlns:a16="http://schemas.microsoft.com/office/drawing/2014/main" id="{03B0F42E-12BF-4D34-801A-233A36C8B2E7}"/>
                </a:ext>
              </a:extLst>
            </p:cNvPr>
            <p:cNvSpPr/>
            <p:nvPr/>
          </p:nvSpPr>
          <p:spPr bwMode="auto">
            <a:xfrm>
              <a:off x="0" y="0"/>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Freeform 28">
              <a:extLst>
                <a:ext uri="{FF2B5EF4-FFF2-40B4-BE49-F238E27FC236}">
                  <a16:creationId xmlns:a16="http://schemas.microsoft.com/office/drawing/2014/main" id="{4C5C849D-FB2F-42B5-9C1C-8EC521A36307}"/>
                </a:ext>
              </a:extLst>
            </p:cNvPr>
            <p:cNvSpPr/>
            <p:nvPr/>
          </p:nvSpPr>
          <p:spPr bwMode="auto">
            <a:xfrm>
              <a:off x="425605" y="313978"/>
              <a:ext cx="389643" cy="670744"/>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rgbClr val="50E6FF"/>
            </a:solidFill>
            <a:ln w="12700" cap="flat" cmpd="sng" algn="ctr">
              <a:noFill/>
              <a:prstDash val="solid"/>
              <a:bevel/>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DCA2A26E-1F83-4CFA-AE0C-32AAB76AAF14}"/>
              </a:ext>
            </a:extLst>
          </p:cNvPr>
          <p:cNvGrpSpPr/>
          <p:nvPr/>
        </p:nvGrpSpPr>
        <p:grpSpPr>
          <a:xfrm>
            <a:off x="7522752" y="1632981"/>
            <a:ext cx="388307" cy="393192"/>
            <a:chOff x="0" y="0"/>
            <a:chExt cx="854772" cy="827284"/>
          </a:xfrm>
        </p:grpSpPr>
        <p:sp>
          <p:nvSpPr>
            <p:cNvPr id="23" name="Freeform 182">
              <a:extLst>
                <a:ext uri="{FF2B5EF4-FFF2-40B4-BE49-F238E27FC236}">
                  <a16:creationId xmlns:a16="http://schemas.microsoft.com/office/drawing/2014/main" id="{A6C682B2-93D1-4718-8062-0518FDAD83AE}"/>
                </a:ext>
              </a:extLst>
            </p:cNvPr>
            <p:cNvSpPr/>
            <p:nvPr/>
          </p:nvSpPr>
          <p:spPr bwMode="auto">
            <a:xfrm>
              <a:off x="0" y="0"/>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Freeform 121">
              <a:extLst>
                <a:ext uri="{FF2B5EF4-FFF2-40B4-BE49-F238E27FC236}">
                  <a16:creationId xmlns:a16="http://schemas.microsoft.com/office/drawing/2014/main" id="{63F6DCB6-B667-44F3-8B22-C82BB2DDB913}"/>
                </a:ext>
              </a:extLst>
            </p:cNvPr>
            <p:cNvSpPr>
              <a:spLocks noChangeAspect="1"/>
            </p:cNvSpPr>
            <p:nvPr/>
          </p:nvSpPr>
          <p:spPr bwMode="black">
            <a:xfrm rot="5400000" flipH="1">
              <a:off x="367841" y="256150"/>
              <a:ext cx="554377" cy="419485"/>
            </a:xfrm>
            <a:custGeom>
              <a:avLst/>
              <a:gdLst>
                <a:gd name="T0" fmla="*/ 30 w 62"/>
                <a:gd name="T1" fmla="*/ 81 h 83"/>
                <a:gd name="T2" fmla="*/ 9 w 62"/>
                <a:gd name="T3" fmla="*/ 56 h 83"/>
                <a:gd name="T4" fmla="*/ 35 w 62"/>
                <a:gd name="T5" fmla="*/ 31 h 83"/>
                <a:gd name="T6" fmla="*/ 35 w 62"/>
                <a:gd name="T7" fmla="*/ 47 h 83"/>
                <a:gd name="T8" fmla="*/ 62 w 62"/>
                <a:gd name="T9" fmla="*/ 23 h 83"/>
                <a:gd name="T10" fmla="*/ 35 w 62"/>
                <a:gd name="T11" fmla="*/ 0 h 83"/>
                <a:gd name="T12" fmla="*/ 35 w 62"/>
                <a:gd name="T13" fmla="*/ 15 h 83"/>
                <a:gd name="T14" fmla="*/ 34 w 62"/>
                <a:gd name="T15" fmla="*/ 15 h 83"/>
                <a:gd name="T16" fmla="*/ 0 w 62"/>
                <a:gd name="T17" fmla="*/ 50 h 83"/>
                <a:gd name="T18" fmla="*/ 30 w 62"/>
                <a:gd name="T19" fmla="*/ 83 h 83"/>
                <a:gd name="T20" fmla="*/ 30 w 62"/>
                <a:gd name="T21" fmla="*/ 81 h 83"/>
                <a:gd name="connsiteX0" fmla="*/ 4839 w 10000"/>
                <a:gd name="connsiteY0" fmla="*/ 10000 h 10000"/>
                <a:gd name="connsiteX1" fmla="*/ 1452 w 10000"/>
                <a:gd name="connsiteY1" fmla="*/ 6747 h 10000"/>
                <a:gd name="connsiteX2" fmla="*/ 5645 w 10000"/>
                <a:gd name="connsiteY2" fmla="*/ 3735 h 10000"/>
                <a:gd name="connsiteX3" fmla="*/ 5645 w 10000"/>
                <a:gd name="connsiteY3" fmla="*/ 5663 h 10000"/>
                <a:gd name="connsiteX4" fmla="*/ 10000 w 10000"/>
                <a:gd name="connsiteY4" fmla="*/ 2771 h 10000"/>
                <a:gd name="connsiteX5" fmla="*/ 5645 w 10000"/>
                <a:gd name="connsiteY5" fmla="*/ 0 h 10000"/>
                <a:gd name="connsiteX6" fmla="*/ 5645 w 10000"/>
                <a:gd name="connsiteY6" fmla="*/ 1807 h 10000"/>
                <a:gd name="connsiteX7" fmla="*/ 5484 w 10000"/>
                <a:gd name="connsiteY7" fmla="*/ 1807 h 10000"/>
                <a:gd name="connsiteX8" fmla="*/ 0 w 10000"/>
                <a:gd name="connsiteY8" fmla="*/ 6024 h 10000"/>
                <a:gd name="connsiteX9" fmla="*/ 4839 w 10000"/>
                <a:gd name="connsiteY9" fmla="*/ 10000 h 10000"/>
                <a:gd name="connsiteX0" fmla="*/ 197 w 10197"/>
                <a:gd name="connsiteY0" fmla="*/ 6024 h 6914"/>
                <a:gd name="connsiteX1" fmla="*/ 1649 w 10197"/>
                <a:gd name="connsiteY1" fmla="*/ 6747 h 6914"/>
                <a:gd name="connsiteX2" fmla="*/ 5842 w 10197"/>
                <a:gd name="connsiteY2" fmla="*/ 3735 h 6914"/>
                <a:gd name="connsiteX3" fmla="*/ 5842 w 10197"/>
                <a:gd name="connsiteY3" fmla="*/ 5663 h 6914"/>
                <a:gd name="connsiteX4" fmla="*/ 10197 w 10197"/>
                <a:gd name="connsiteY4" fmla="*/ 2771 h 6914"/>
                <a:gd name="connsiteX5" fmla="*/ 5842 w 10197"/>
                <a:gd name="connsiteY5" fmla="*/ 0 h 6914"/>
                <a:gd name="connsiteX6" fmla="*/ 5842 w 10197"/>
                <a:gd name="connsiteY6" fmla="*/ 1807 h 6914"/>
                <a:gd name="connsiteX7" fmla="*/ 5681 w 10197"/>
                <a:gd name="connsiteY7" fmla="*/ 1807 h 6914"/>
                <a:gd name="connsiteX8" fmla="*/ 197 w 10197"/>
                <a:gd name="connsiteY8" fmla="*/ 6024 h 6914"/>
                <a:gd name="connsiteX0" fmla="*/ 89 w 12307"/>
                <a:gd name="connsiteY0" fmla="*/ 8581 h 9965"/>
                <a:gd name="connsiteX1" fmla="*/ 3924 w 12307"/>
                <a:gd name="connsiteY1" fmla="*/ 9758 h 9965"/>
                <a:gd name="connsiteX2" fmla="*/ 8036 w 12307"/>
                <a:gd name="connsiteY2" fmla="*/ 5402 h 9965"/>
                <a:gd name="connsiteX3" fmla="*/ 8036 w 12307"/>
                <a:gd name="connsiteY3" fmla="*/ 8191 h 9965"/>
                <a:gd name="connsiteX4" fmla="*/ 12307 w 12307"/>
                <a:gd name="connsiteY4" fmla="*/ 4008 h 9965"/>
                <a:gd name="connsiteX5" fmla="*/ 8036 w 12307"/>
                <a:gd name="connsiteY5" fmla="*/ 0 h 9965"/>
                <a:gd name="connsiteX6" fmla="*/ 8036 w 12307"/>
                <a:gd name="connsiteY6" fmla="*/ 2614 h 9965"/>
                <a:gd name="connsiteX7" fmla="*/ 7878 w 12307"/>
                <a:gd name="connsiteY7" fmla="*/ 2614 h 9965"/>
                <a:gd name="connsiteX8" fmla="*/ 89 w 12307"/>
                <a:gd name="connsiteY8" fmla="*/ 8581 h 9965"/>
                <a:gd name="connsiteX0" fmla="*/ 77 w 10005"/>
                <a:gd name="connsiteY0" fmla="*/ 8611 h 10000"/>
                <a:gd name="connsiteX1" fmla="*/ 3193 w 10005"/>
                <a:gd name="connsiteY1" fmla="*/ 9792 h 10000"/>
                <a:gd name="connsiteX2" fmla="*/ 6535 w 10005"/>
                <a:gd name="connsiteY2" fmla="*/ 5421 h 10000"/>
                <a:gd name="connsiteX3" fmla="*/ 6535 w 10005"/>
                <a:gd name="connsiteY3" fmla="*/ 8220 h 10000"/>
                <a:gd name="connsiteX4" fmla="*/ 10005 w 10005"/>
                <a:gd name="connsiteY4" fmla="*/ 4022 h 10000"/>
                <a:gd name="connsiteX5" fmla="*/ 6535 w 10005"/>
                <a:gd name="connsiteY5" fmla="*/ 0 h 10000"/>
                <a:gd name="connsiteX6" fmla="*/ 6535 w 10005"/>
                <a:gd name="connsiteY6" fmla="*/ 2623 h 10000"/>
                <a:gd name="connsiteX7" fmla="*/ 77 w 10005"/>
                <a:gd name="connsiteY7" fmla="*/ 8611 h 10000"/>
                <a:gd name="connsiteX0" fmla="*/ 0 w 9928"/>
                <a:gd name="connsiteY0" fmla="*/ 8611 h 8652"/>
                <a:gd name="connsiteX1" fmla="*/ 6458 w 9928"/>
                <a:gd name="connsiteY1" fmla="*/ 5421 h 8652"/>
                <a:gd name="connsiteX2" fmla="*/ 6458 w 9928"/>
                <a:gd name="connsiteY2" fmla="*/ 8220 h 8652"/>
                <a:gd name="connsiteX3" fmla="*/ 9928 w 9928"/>
                <a:gd name="connsiteY3" fmla="*/ 4022 h 8652"/>
                <a:gd name="connsiteX4" fmla="*/ 6458 w 9928"/>
                <a:gd name="connsiteY4" fmla="*/ 0 h 8652"/>
                <a:gd name="connsiteX5" fmla="*/ 6458 w 9928"/>
                <a:gd name="connsiteY5" fmla="*/ 2623 h 8652"/>
                <a:gd name="connsiteX6" fmla="*/ 0 w 9928"/>
                <a:gd name="connsiteY6" fmla="*/ 8611 h 8652"/>
                <a:gd name="connsiteX0" fmla="*/ 0 w 10025"/>
                <a:gd name="connsiteY0" fmla="*/ 9224 h 9501"/>
                <a:gd name="connsiteX1" fmla="*/ 6530 w 10025"/>
                <a:gd name="connsiteY1" fmla="*/ 6266 h 9501"/>
                <a:gd name="connsiteX2" fmla="*/ 6530 w 10025"/>
                <a:gd name="connsiteY2" fmla="*/ 9501 h 9501"/>
                <a:gd name="connsiteX3" fmla="*/ 10025 w 10025"/>
                <a:gd name="connsiteY3" fmla="*/ 4649 h 9501"/>
                <a:gd name="connsiteX4" fmla="*/ 6530 w 10025"/>
                <a:gd name="connsiteY4" fmla="*/ 0 h 9501"/>
                <a:gd name="connsiteX5" fmla="*/ 6530 w 10025"/>
                <a:gd name="connsiteY5" fmla="*/ 3032 h 9501"/>
                <a:gd name="connsiteX6" fmla="*/ 0 w 10025"/>
                <a:gd name="connsiteY6" fmla="*/ 9224 h 9501"/>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9951"/>
                <a:gd name="connsiteY0" fmla="*/ 10354 h 10354"/>
                <a:gd name="connsiteX1" fmla="*/ 6465 w 9951"/>
                <a:gd name="connsiteY1" fmla="*/ 6595 h 10354"/>
                <a:gd name="connsiteX2" fmla="*/ 6465 w 9951"/>
                <a:gd name="connsiteY2" fmla="*/ 10000 h 10354"/>
                <a:gd name="connsiteX3" fmla="*/ 9951 w 9951"/>
                <a:gd name="connsiteY3" fmla="*/ 4893 h 10354"/>
                <a:gd name="connsiteX4" fmla="*/ 6465 w 9951"/>
                <a:gd name="connsiteY4" fmla="*/ 0 h 10354"/>
                <a:gd name="connsiteX5" fmla="*/ 6465 w 9951"/>
                <a:gd name="connsiteY5" fmla="*/ 3191 h 10354"/>
                <a:gd name="connsiteX6" fmla="*/ 0 w 9951"/>
                <a:gd name="connsiteY6" fmla="*/ 10354 h 10354"/>
                <a:gd name="connsiteX0" fmla="*/ 0 w 10000"/>
                <a:gd name="connsiteY0" fmla="*/ 10000 h 10000"/>
                <a:gd name="connsiteX1" fmla="*/ 6497 w 10000"/>
                <a:gd name="connsiteY1" fmla="*/ 6370 h 10000"/>
                <a:gd name="connsiteX2" fmla="*/ 6497 w 10000"/>
                <a:gd name="connsiteY2" fmla="*/ 9658 h 10000"/>
                <a:gd name="connsiteX3" fmla="*/ 10000 w 10000"/>
                <a:gd name="connsiteY3" fmla="*/ 4726 h 10000"/>
                <a:gd name="connsiteX4" fmla="*/ 6497 w 10000"/>
                <a:gd name="connsiteY4" fmla="*/ 0 h 10000"/>
                <a:gd name="connsiteX5" fmla="*/ 6497 w 10000"/>
                <a:gd name="connsiteY5" fmla="*/ 3082 h 10000"/>
                <a:gd name="connsiteX6" fmla="*/ 0 w 10000"/>
                <a:gd name="connsiteY6" fmla="*/ 10000 h 10000"/>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74" h="12029">
                  <a:moveTo>
                    <a:pt x="0" y="12029"/>
                  </a:moveTo>
                  <a:cubicBezTo>
                    <a:pt x="1929" y="7777"/>
                    <a:pt x="5476" y="6765"/>
                    <a:pt x="6571" y="6370"/>
                  </a:cubicBezTo>
                  <a:lnTo>
                    <a:pt x="6571" y="9658"/>
                  </a:lnTo>
                  <a:lnTo>
                    <a:pt x="10074" y="4726"/>
                  </a:lnTo>
                  <a:lnTo>
                    <a:pt x="6571" y="0"/>
                  </a:lnTo>
                  <a:lnTo>
                    <a:pt x="6571" y="3082"/>
                  </a:lnTo>
                  <a:cubicBezTo>
                    <a:pt x="3841" y="3185"/>
                    <a:pt x="1048" y="5994"/>
                    <a:pt x="0" y="12029"/>
                  </a:cubicBezTo>
                  <a:close/>
                </a:path>
              </a:pathLst>
            </a:custGeom>
            <a:solidFill>
              <a:srgbClr val="50E6FF"/>
            </a:solidFill>
            <a:ln>
              <a:noFill/>
            </a:ln>
          </p:spPr>
          <p:txBody>
            <a:bodyPr vert="horz" wrap="square" lIns="68583" tIns="34292" rIns="68583" bIns="34292"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000000"/>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30810C71-C65E-415A-9FE2-C0BB608D51C6}"/>
              </a:ext>
            </a:extLst>
          </p:cNvPr>
          <p:cNvSpPr txBox="1"/>
          <p:nvPr/>
        </p:nvSpPr>
        <p:spPr>
          <a:xfrm>
            <a:off x="0" y="6396335"/>
            <a:ext cx="6971524"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For latest information reference: </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hlinkClick r:id="rId3"/>
              </a:rPr>
              <a:t>https://azure.microsoft.com/en-us/pricing/details/sql-database/</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13544625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E0C5E087-310D-469B-B786-9AA13BC33715}"/>
                  </a:ext>
                </a:extLst>
              </p:cNvPr>
              <p:cNvSpPr>
                <a:spLocks noGrp="1"/>
              </p:cNvSpPr>
              <p:nvPr>
                <p:ph type="body" sz="quarter" idx="14"/>
              </p:nvPr>
            </p:nvSpPr>
            <p:spPr>
              <a:xfrm>
                <a:off x="588263" y="1387201"/>
                <a:ext cx="11603737" cy="4933658"/>
              </a:xfrm>
            </p:spPr>
            <p:txBody>
              <a:bodyPr/>
              <a:lstStyle/>
              <a:p>
                <a:r>
                  <a:rPr lang="en-US" dirty="0"/>
                  <a:t>In SQL MI you control the instance. In SQL DB you do not.</a:t>
                </a:r>
              </a:p>
              <a:p>
                <a:r>
                  <a:rPr lang="en-US" dirty="0"/>
                  <a:t>As a result a number of features are available in MI that are not in DB – for example:</a:t>
                </a:r>
              </a:p>
              <a:p>
                <a:pPr marL="228600" lvl="1" indent="0">
                  <a:buNone/>
                </a:pPr>
                <a:r>
                  <a:rPr lang="en-US" dirty="0"/>
                  <a:t>SQL Server Agent, Linked Servers, Cross database transactions, Common Language Runtime, Resource governor, SQL Server Auditing, Time zone choice, Collation on server / instance level</a:t>
                </a:r>
              </a:p>
              <a:p>
                <a:r>
                  <a:rPr lang="en-US" dirty="0"/>
                  <a:t>Because you control the instance, a number of features are not in MI that are in DB - for example:</a:t>
                </a:r>
              </a:p>
              <a:p>
                <a:pPr marL="228600" lvl="1" indent="0">
                  <a:buNone/>
                </a:pPr>
                <a:r>
                  <a:rPr lang="en-US" dirty="0"/>
                  <a:t>Active Geo-replication, Auto-scale (serverless), Automatic tuning, Availability Zones, Azure Resource Health, Long-term backup retention, SQL Data Sync, Query Performance Insights, R Services (in preview)</a:t>
                </a:r>
              </a:p>
              <a:p>
                <a:pPr marL="228600" lvl="1" indent="0">
                  <a:buNone/>
                </a:pPr>
                <a:endParaRPr lang="en-US" dirty="0"/>
              </a:p>
              <a:p>
                <a:r>
                  <a:rPr lang="en-US" dirty="0"/>
                  <a:t>For a detailed comparison see </a:t>
                </a:r>
                <a:r>
                  <a:rPr lang="en-US" dirty="0">
                    <a:hlinkClick r:id="rId3"/>
                  </a:rPr>
                  <a:t>https://docs.microsoft.com/en-us/azure/sql-database/sql-database-features</a:t>
                </a:r>
                <a:endParaRPr lang="en-US" dirty="0"/>
              </a:p>
              <a:p>
                <a:endParaRPr lang="en-US" dirty="0"/>
              </a:p>
              <a:p>
                <a:r>
                  <a:rPr lang="en-US" dirty="0"/>
                  <a:t>Only a detailed analysis of requirements can tell you which is the best fit:</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𝑆𝑄𝐿𝐷𝐵𝑀𝐼</m:t>
                      </m:r>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𝑆𝑄𝐿𝐷𝐵</m:t>
                      </m:r>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2" name="Text Placeholder 1">
                <a:extLst>
                  <a:ext uri="{FF2B5EF4-FFF2-40B4-BE49-F238E27FC236}">
                    <a16:creationId xmlns:a16="http://schemas.microsoft.com/office/drawing/2014/main" id="{E0C5E087-310D-469B-B786-9AA13BC33715}"/>
                  </a:ext>
                </a:extLst>
              </p:cNvPr>
              <p:cNvSpPr>
                <a:spLocks noGrp="1" noRot="1" noChangeAspect="1" noMove="1" noResize="1" noEditPoints="1" noAdjustHandles="1" noChangeArrowheads="1" noChangeShapeType="1" noTextEdit="1"/>
              </p:cNvSpPr>
              <p:nvPr>
                <p:ph type="body" sz="quarter" idx="14"/>
              </p:nvPr>
            </p:nvSpPr>
            <p:spPr>
              <a:xfrm>
                <a:off x="588263" y="1387201"/>
                <a:ext cx="11603737" cy="4933658"/>
              </a:xfrm>
              <a:blipFill>
                <a:blip r:embed="rId4"/>
                <a:stretch>
                  <a:fillRect l="-998" t="-1483"/>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0280F0E7-591C-4928-B62B-16CAC62F49FC}"/>
              </a:ext>
            </a:extLst>
          </p:cNvPr>
          <p:cNvSpPr>
            <a:spLocks noGrp="1"/>
          </p:cNvSpPr>
          <p:nvPr>
            <p:ph type="title"/>
          </p:nvPr>
        </p:nvSpPr>
        <p:spPr/>
        <p:txBody>
          <a:bodyPr/>
          <a:lstStyle/>
          <a:p>
            <a:r>
              <a:rPr lang="en-US" dirty="0"/>
              <a:t>SQL Database versus Managed Instance</a:t>
            </a:r>
          </a:p>
        </p:txBody>
      </p:sp>
      <p:grpSp>
        <p:nvGrpSpPr>
          <p:cNvPr id="18" name="Group 17">
            <a:extLst>
              <a:ext uri="{FF2B5EF4-FFF2-40B4-BE49-F238E27FC236}">
                <a16:creationId xmlns:a16="http://schemas.microsoft.com/office/drawing/2014/main" id="{735C2694-33F7-4CDB-A385-AE10B3AE4FA8}"/>
              </a:ext>
            </a:extLst>
          </p:cNvPr>
          <p:cNvGrpSpPr/>
          <p:nvPr/>
        </p:nvGrpSpPr>
        <p:grpSpPr>
          <a:xfrm>
            <a:off x="10140043" y="790206"/>
            <a:ext cx="1231900" cy="1193990"/>
            <a:chOff x="2908300" y="1644226"/>
            <a:chExt cx="1231900" cy="1193990"/>
          </a:xfrm>
        </p:grpSpPr>
        <p:sp>
          <p:nvSpPr>
            <p:cNvPr id="16" name="Rectangle 15">
              <a:extLst>
                <a:ext uri="{FF2B5EF4-FFF2-40B4-BE49-F238E27FC236}">
                  <a16:creationId xmlns:a16="http://schemas.microsoft.com/office/drawing/2014/main" id="{DD7B80EB-5A62-4BAB-A9A2-8AFA7983ADB3}"/>
                </a:ext>
              </a:extLst>
            </p:cNvPr>
            <p:cNvSpPr/>
            <p:nvPr/>
          </p:nvSpPr>
          <p:spPr bwMode="auto">
            <a:xfrm>
              <a:off x="2908300" y="1644226"/>
              <a:ext cx="1231900" cy="1193990"/>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Segoe UI"/>
                  <a:ea typeface="+mn-ea"/>
                  <a:cs typeface="+mn-cs"/>
                </a:rPr>
                <a:t>Instance</a:t>
              </a:r>
            </a:p>
          </p:txBody>
        </p:sp>
        <p:sp>
          <p:nvSpPr>
            <p:cNvPr id="14" name="Cylinder 13">
              <a:extLst>
                <a:ext uri="{FF2B5EF4-FFF2-40B4-BE49-F238E27FC236}">
                  <a16:creationId xmlns:a16="http://schemas.microsoft.com/office/drawing/2014/main" id="{432D0201-85EB-4EF4-A073-C389270DDEB6}"/>
                </a:ext>
              </a:extLst>
            </p:cNvPr>
            <p:cNvSpPr/>
            <p:nvPr/>
          </p:nvSpPr>
          <p:spPr bwMode="auto">
            <a:xfrm>
              <a:off x="3013305" y="2240502"/>
              <a:ext cx="409092" cy="512015"/>
            </a:xfrm>
            <a:prstGeom prst="can">
              <a:avLst>
                <a:gd name="adj" fmla="val 39530"/>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Cylinder 16">
              <a:extLst>
                <a:ext uri="{FF2B5EF4-FFF2-40B4-BE49-F238E27FC236}">
                  <a16:creationId xmlns:a16="http://schemas.microsoft.com/office/drawing/2014/main" id="{5F13E64A-8A39-4DE4-BCB2-F003E7F0AE46}"/>
                </a:ext>
              </a:extLst>
            </p:cNvPr>
            <p:cNvSpPr/>
            <p:nvPr/>
          </p:nvSpPr>
          <p:spPr bwMode="auto">
            <a:xfrm>
              <a:off x="3606547" y="2240503"/>
              <a:ext cx="409092" cy="512015"/>
            </a:xfrm>
            <a:prstGeom prst="can">
              <a:avLst>
                <a:gd name="adj" fmla="val 39530"/>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9" name="Rectangle 18">
            <a:extLst>
              <a:ext uri="{FF2B5EF4-FFF2-40B4-BE49-F238E27FC236}">
                <a16:creationId xmlns:a16="http://schemas.microsoft.com/office/drawing/2014/main" id="{7370A817-5731-4B15-B231-CAA008AD48D3}"/>
              </a:ext>
            </a:extLst>
          </p:cNvPr>
          <p:cNvSpPr/>
          <p:nvPr/>
        </p:nvSpPr>
        <p:spPr bwMode="auto">
          <a:xfrm>
            <a:off x="10730340" y="1312694"/>
            <a:ext cx="615950" cy="631523"/>
          </a:xfrm>
          <a:prstGeom prst="rect">
            <a:avLst/>
          </a:prstGeom>
          <a:noFill/>
          <a:ln w="38100">
            <a:solidFill>
              <a:schemeClr val="accent1"/>
            </a:solidFill>
            <a:prstDash val="dash"/>
            <a:headEnd type="none" w="med" len="med"/>
            <a:tailEnd type="none" w="med" len="med"/>
            <a:extLst>
              <a:ext uri="{C807C97D-BFC1-408E-A445-0C87EB9F89A2}">
                <ask:lineSketchStyleProps xmlns:ask="http://schemas.microsoft.com/office/drawing/2018/sketchyshapes" sd="2225371188">
                  <a:custGeom>
                    <a:avLst/>
                    <a:gdLst>
                      <a:gd name="connsiteX0" fmla="*/ 0 w 615950"/>
                      <a:gd name="connsiteY0" fmla="*/ 0 h 631523"/>
                      <a:gd name="connsiteX1" fmla="*/ 320294 w 615950"/>
                      <a:gd name="connsiteY1" fmla="*/ 0 h 631523"/>
                      <a:gd name="connsiteX2" fmla="*/ 615950 w 615950"/>
                      <a:gd name="connsiteY2" fmla="*/ 0 h 631523"/>
                      <a:gd name="connsiteX3" fmla="*/ 615950 w 615950"/>
                      <a:gd name="connsiteY3" fmla="*/ 296816 h 631523"/>
                      <a:gd name="connsiteX4" fmla="*/ 615950 w 615950"/>
                      <a:gd name="connsiteY4" fmla="*/ 631523 h 631523"/>
                      <a:gd name="connsiteX5" fmla="*/ 320294 w 615950"/>
                      <a:gd name="connsiteY5" fmla="*/ 631523 h 631523"/>
                      <a:gd name="connsiteX6" fmla="*/ 0 w 615950"/>
                      <a:gd name="connsiteY6" fmla="*/ 631523 h 631523"/>
                      <a:gd name="connsiteX7" fmla="*/ 0 w 615950"/>
                      <a:gd name="connsiteY7" fmla="*/ 322077 h 631523"/>
                      <a:gd name="connsiteX8" fmla="*/ 0 w 615950"/>
                      <a:gd name="connsiteY8" fmla="*/ 0 h 63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5950" h="631523" extrusionOk="0">
                        <a:moveTo>
                          <a:pt x="0" y="0"/>
                        </a:moveTo>
                        <a:cubicBezTo>
                          <a:pt x="108449" y="-6688"/>
                          <a:pt x="165601" y="31824"/>
                          <a:pt x="320294" y="0"/>
                        </a:cubicBezTo>
                        <a:cubicBezTo>
                          <a:pt x="474987" y="-31824"/>
                          <a:pt x="538280" y="18736"/>
                          <a:pt x="615950" y="0"/>
                        </a:cubicBezTo>
                        <a:cubicBezTo>
                          <a:pt x="636253" y="99099"/>
                          <a:pt x="605515" y="153069"/>
                          <a:pt x="615950" y="296816"/>
                        </a:cubicBezTo>
                        <a:cubicBezTo>
                          <a:pt x="626385" y="440563"/>
                          <a:pt x="589207" y="465481"/>
                          <a:pt x="615950" y="631523"/>
                        </a:cubicBezTo>
                        <a:cubicBezTo>
                          <a:pt x="510309" y="644021"/>
                          <a:pt x="468002" y="613462"/>
                          <a:pt x="320294" y="631523"/>
                        </a:cubicBezTo>
                        <a:cubicBezTo>
                          <a:pt x="172586" y="649584"/>
                          <a:pt x="133483" y="602588"/>
                          <a:pt x="0" y="631523"/>
                        </a:cubicBezTo>
                        <a:cubicBezTo>
                          <a:pt x="-22833" y="484881"/>
                          <a:pt x="34418" y="463088"/>
                          <a:pt x="0" y="322077"/>
                        </a:cubicBezTo>
                        <a:cubicBezTo>
                          <a:pt x="-34418" y="181066"/>
                          <a:pt x="17064" y="14998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 name="Rectangle 19">
            <a:extLst>
              <a:ext uri="{FF2B5EF4-FFF2-40B4-BE49-F238E27FC236}">
                <a16:creationId xmlns:a16="http://schemas.microsoft.com/office/drawing/2014/main" id="{476657C4-5750-4016-96F5-C6180262881A}"/>
              </a:ext>
            </a:extLst>
          </p:cNvPr>
          <p:cNvSpPr/>
          <p:nvPr/>
        </p:nvSpPr>
        <p:spPr bwMode="auto">
          <a:xfrm>
            <a:off x="10147410" y="774070"/>
            <a:ext cx="1231900" cy="1210126"/>
          </a:xfrm>
          <a:prstGeom prst="rect">
            <a:avLst/>
          </a:prstGeom>
          <a:noFill/>
          <a:ln w="38100">
            <a:solidFill>
              <a:srgbClr val="FFC000"/>
            </a:solidFill>
            <a:prstDash val="sysDash"/>
            <a:headEnd type="none" w="med" len="med"/>
            <a:tailEnd type="none" w="med" len="med"/>
            <a:extLst>
              <a:ext uri="{C807C97D-BFC1-408E-A445-0C87EB9F89A2}">
                <ask:lineSketchStyleProps xmlns:ask="http://schemas.microsoft.com/office/drawing/2018/sketchyshapes" sd="1804848446">
                  <a:custGeom>
                    <a:avLst/>
                    <a:gdLst>
                      <a:gd name="connsiteX0" fmla="*/ 0 w 1231900"/>
                      <a:gd name="connsiteY0" fmla="*/ 0 h 1210126"/>
                      <a:gd name="connsiteX1" fmla="*/ 410633 w 1231900"/>
                      <a:gd name="connsiteY1" fmla="*/ 0 h 1210126"/>
                      <a:gd name="connsiteX2" fmla="*/ 808948 w 1231900"/>
                      <a:gd name="connsiteY2" fmla="*/ 0 h 1210126"/>
                      <a:gd name="connsiteX3" fmla="*/ 1231900 w 1231900"/>
                      <a:gd name="connsiteY3" fmla="*/ 0 h 1210126"/>
                      <a:gd name="connsiteX4" fmla="*/ 1231900 w 1231900"/>
                      <a:gd name="connsiteY4" fmla="*/ 403375 h 1210126"/>
                      <a:gd name="connsiteX5" fmla="*/ 1231900 w 1231900"/>
                      <a:gd name="connsiteY5" fmla="*/ 818852 h 1210126"/>
                      <a:gd name="connsiteX6" fmla="*/ 1231900 w 1231900"/>
                      <a:gd name="connsiteY6" fmla="*/ 1210126 h 1210126"/>
                      <a:gd name="connsiteX7" fmla="*/ 833586 w 1231900"/>
                      <a:gd name="connsiteY7" fmla="*/ 1210126 h 1210126"/>
                      <a:gd name="connsiteX8" fmla="*/ 398314 w 1231900"/>
                      <a:gd name="connsiteY8" fmla="*/ 1210126 h 1210126"/>
                      <a:gd name="connsiteX9" fmla="*/ 0 w 1231900"/>
                      <a:gd name="connsiteY9" fmla="*/ 1210126 h 1210126"/>
                      <a:gd name="connsiteX10" fmla="*/ 0 w 1231900"/>
                      <a:gd name="connsiteY10" fmla="*/ 782548 h 1210126"/>
                      <a:gd name="connsiteX11" fmla="*/ 0 w 1231900"/>
                      <a:gd name="connsiteY11" fmla="*/ 354970 h 1210126"/>
                      <a:gd name="connsiteX12" fmla="*/ 0 w 1231900"/>
                      <a:gd name="connsiteY12" fmla="*/ 0 h 121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1900" h="1210126" extrusionOk="0">
                        <a:moveTo>
                          <a:pt x="0" y="0"/>
                        </a:moveTo>
                        <a:cubicBezTo>
                          <a:pt x="138912" y="-22915"/>
                          <a:pt x="227935" y="46917"/>
                          <a:pt x="410633" y="0"/>
                        </a:cubicBezTo>
                        <a:cubicBezTo>
                          <a:pt x="593331" y="-46917"/>
                          <a:pt x="648715" y="4109"/>
                          <a:pt x="808948" y="0"/>
                        </a:cubicBezTo>
                        <a:cubicBezTo>
                          <a:pt x="969181" y="-4109"/>
                          <a:pt x="1055471" y="16114"/>
                          <a:pt x="1231900" y="0"/>
                        </a:cubicBezTo>
                        <a:cubicBezTo>
                          <a:pt x="1250074" y="106986"/>
                          <a:pt x="1230249" y="263139"/>
                          <a:pt x="1231900" y="403375"/>
                        </a:cubicBezTo>
                        <a:cubicBezTo>
                          <a:pt x="1233551" y="543612"/>
                          <a:pt x="1194286" y="670769"/>
                          <a:pt x="1231900" y="818852"/>
                        </a:cubicBezTo>
                        <a:cubicBezTo>
                          <a:pt x="1269514" y="966935"/>
                          <a:pt x="1222993" y="1128194"/>
                          <a:pt x="1231900" y="1210126"/>
                        </a:cubicBezTo>
                        <a:cubicBezTo>
                          <a:pt x="1057429" y="1233107"/>
                          <a:pt x="950374" y="1208151"/>
                          <a:pt x="833586" y="1210126"/>
                        </a:cubicBezTo>
                        <a:cubicBezTo>
                          <a:pt x="716798" y="1212101"/>
                          <a:pt x="504537" y="1191846"/>
                          <a:pt x="398314" y="1210126"/>
                        </a:cubicBezTo>
                        <a:cubicBezTo>
                          <a:pt x="292091" y="1228406"/>
                          <a:pt x="155143" y="1188032"/>
                          <a:pt x="0" y="1210126"/>
                        </a:cubicBezTo>
                        <a:cubicBezTo>
                          <a:pt x="-45155" y="1081964"/>
                          <a:pt x="8817" y="953907"/>
                          <a:pt x="0" y="782548"/>
                        </a:cubicBezTo>
                        <a:cubicBezTo>
                          <a:pt x="-8817" y="611189"/>
                          <a:pt x="20877" y="528159"/>
                          <a:pt x="0" y="354970"/>
                        </a:cubicBezTo>
                        <a:cubicBezTo>
                          <a:pt x="-20877" y="181781"/>
                          <a:pt x="22222" y="131690"/>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22" name="Straight Connector 21">
            <a:extLst>
              <a:ext uri="{FF2B5EF4-FFF2-40B4-BE49-F238E27FC236}">
                <a16:creationId xmlns:a16="http://schemas.microsoft.com/office/drawing/2014/main" id="{77318513-5D43-4004-AD1B-FADE12E67F4A}"/>
              </a:ext>
            </a:extLst>
          </p:cNvPr>
          <p:cNvCxnSpPr/>
          <p:nvPr/>
        </p:nvCxnSpPr>
        <p:spPr>
          <a:xfrm>
            <a:off x="1074420" y="1665392"/>
            <a:ext cx="739140" cy="0"/>
          </a:xfrm>
          <a:prstGeom prst="line">
            <a:avLst/>
          </a:prstGeom>
          <a:ln w="38100">
            <a:solidFill>
              <a:srgbClr val="FFC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BEF409-70B0-44A6-ADA8-2E9CDCD8D551}"/>
              </a:ext>
            </a:extLst>
          </p:cNvPr>
          <p:cNvCxnSpPr/>
          <p:nvPr/>
        </p:nvCxnSpPr>
        <p:spPr>
          <a:xfrm>
            <a:off x="4800600" y="1657772"/>
            <a:ext cx="739140" cy="0"/>
          </a:xfrm>
          <a:prstGeom prst="line">
            <a:avLst/>
          </a:prstGeom>
          <a:noFill/>
          <a:ln w="38100">
            <a:solidFill>
              <a:schemeClr val="accent1"/>
            </a:solidFill>
            <a:prstDash val="solid"/>
            <a:headEnd type="none" w="med" len="med"/>
            <a:tailEnd type="none" w="med" len="med"/>
            <a:extLst>
              <a:ext uri="{C807C97D-BFC1-408E-A445-0C87EB9F89A2}">
                <ask:lineSketchStyleProps xmlns:ask="http://schemas.microsoft.com/office/drawing/2018/sketchyshapes" sd="2225371188">
                  <a:custGeom>
                    <a:avLst/>
                    <a:gdLst>
                      <a:gd name="connsiteX0" fmla="*/ 0 w 615950"/>
                      <a:gd name="connsiteY0" fmla="*/ 0 h 631523"/>
                      <a:gd name="connsiteX1" fmla="*/ 320294 w 615950"/>
                      <a:gd name="connsiteY1" fmla="*/ 0 h 631523"/>
                      <a:gd name="connsiteX2" fmla="*/ 615950 w 615950"/>
                      <a:gd name="connsiteY2" fmla="*/ 0 h 631523"/>
                      <a:gd name="connsiteX3" fmla="*/ 615950 w 615950"/>
                      <a:gd name="connsiteY3" fmla="*/ 296816 h 631523"/>
                      <a:gd name="connsiteX4" fmla="*/ 615950 w 615950"/>
                      <a:gd name="connsiteY4" fmla="*/ 631523 h 631523"/>
                      <a:gd name="connsiteX5" fmla="*/ 320294 w 615950"/>
                      <a:gd name="connsiteY5" fmla="*/ 631523 h 631523"/>
                      <a:gd name="connsiteX6" fmla="*/ 0 w 615950"/>
                      <a:gd name="connsiteY6" fmla="*/ 631523 h 631523"/>
                      <a:gd name="connsiteX7" fmla="*/ 0 w 615950"/>
                      <a:gd name="connsiteY7" fmla="*/ 322077 h 631523"/>
                      <a:gd name="connsiteX8" fmla="*/ 0 w 615950"/>
                      <a:gd name="connsiteY8" fmla="*/ 0 h 63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5950" h="631523" extrusionOk="0">
                        <a:moveTo>
                          <a:pt x="0" y="0"/>
                        </a:moveTo>
                        <a:cubicBezTo>
                          <a:pt x="108449" y="-6688"/>
                          <a:pt x="165601" y="31824"/>
                          <a:pt x="320294" y="0"/>
                        </a:cubicBezTo>
                        <a:cubicBezTo>
                          <a:pt x="474987" y="-31824"/>
                          <a:pt x="538280" y="18736"/>
                          <a:pt x="615950" y="0"/>
                        </a:cubicBezTo>
                        <a:cubicBezTo>
                          <a:pt x="636253" y="99099"/>
                          <a:pt x="605515" y="153069"/>
                          <a:pt x="615950" y="296816"/>
                        </a:cubicBezTo>
                        <a:cubicBezTo>
                          <a:pt x="626385" y="440563"/>
                          <a:pt x="589207" y="465481"/>
                          <a:pt x="615950" y="631523"/>
                        </a:cubicBezTo>
                        <a:cubicBezTo>
                          <a:pt x="510309" y="644021"/>
                          <a:pt x="468002" y="613462"/>
                          <a:pt x="320294" y="631523"/>
                        </a:cubicBezTo>
                        <a:cubicBezTo>
                          <a:pt x="172586" y="649584"/>
                          <a:pt x="133483" y="602588"/>
                          <a:pt x="0" y="631523"/>
                        </a:cubicBezTo>
                        <a:cubicBezTo>
                          <a:pt x="-22833" y="484881"/>
                          <a:pt x="34418" y="463088"/>
                          <a:pt x="0" y="322077"/>
                        </a:cubicBezTo>
                        <a:cubicBezTo>
                          <a:pt x="-34418" y="181066"/>
                          <a:pt x="17064" y="14998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54584705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93F6D-738E-4537-A16C-A57EA3C62370}"/>
              </a:ext>
            </a:extLst>
          </p:cNvPr>
          <p:cNvSpPr>
            <a:spLocks noGrp="1"/>
          </p:cNvSpPr>
          <p:nvPr>
            <p:ph type="title"/>
          </p:nvPr>
        </p:nvSpPr>
        <p:spPr/>
        <p:txBody>
          <a:bodyPr/>
          <a:lstStyle/>
          <a:p>
            <a:r>
              <a:rPr lang="en-US"/>
              <a:t>Hyperscale and Azure DW</a:t>
            </a:r>
          </a:p>
        </p:txBody>
      </p:sp>
      <p:pic>
        <p:nvPicPr>
          <p:cNvPr id="5" name="Picture 4">
            <a:extLst>
              <a:ext uri="{FF2B5EF4-FFF2-40B4-BE49-F238E27FC236}">
                <a16:creationId xmlns:a16="http://schemas.microsoft.com/office/drawing/2014/main" id="{DD7B3EE1-E468-40A1-8846-9006EEC1978E}"/>
              </a:ext>
            </a:extLst>
          </p:cNvPr>
          <p:cNvPicPr>
            <a:picLocks noChangeAspect="1"/>
          </p:cNvPicPr>
          <p:nvPr/>
        </p:nvPicPr>
        <p:blipFill>
          <a:blip r:embed="rId2">
            <a:duotone>
              <a:prstClr val="black"/>
              <a:srgbClr val="0070C0">
                <a:tint val="45000"/>
                <a:satMod val="400000"/>
              </a:srgbClr>
            </a:duotone>
          </a:blip>
          <a:stretch>
            <a:fillRect/>
          </a:stretch>
        </p:blipFill>
        <p:spPr>
          <a:xfrm>
            <a:off x="2055576" y="3867462"/>
            <a:ext cx="756577" cy="1396015"/>
          </a:xfrm>
          <a:prstGeom prst="rect">
            <a:avLst/>
          </a:prstGeom>
        </p:spPr>
      </p:pic>
      <p:pic>
        <p:nvPicPr>
          <p:cNvPr id="13" name="Picture 12">
            <a:extLst>
              <a:ext uri="{FF2B5EF4-FFF2-40B4-BE49-F238E27FC236}">
                <a16:creationId xmlns:a16="http://schemas.microsoft.com/office/drawing/2014/main" id="{0C37741D-B3C8-4482-8572-4E342C186640}"/>
              </a:ext>
            </a:extLst>
          </p:cNvPr>
          <p:cNvPicPr>
            <a:picLocks noChangeAspect="1"/>
          </p:cNvPicPr>
          <p:nvPr/>
        </p:nvPicPr>
        <p:blipFill>
          <a:blip r:embed="rId3"/>
          <a:stretch>
            <a:fillRect/>
          </a:stretch>
        </p:blipFill>
        <p:spPr>
          <a:xfrm>
            <a:off x="2055576" y="1899837"/>
            <a:ext cx="756576" cy="950792"/>
          </a:xfrm>
          <a:prstGeom prst="rect">
            <a:avLst/>
          </a:prstGeom>
        </p:spPr>
      </p:pic>
      <p:sp>
        <p:nvSpPr>
          <p:cNvPr id="14" name="TextBox 13">
            <a:extLst>
              <a:ext uri="{FF2B5EF4-FFF2-40B4-BE49-F238E27FC236}">
                <a16:creationId xmlns:a16="http://schemas.microsoft.com/office/drawing/2014/main" id="{EE266F2A-DFAF-4B11-AA46-4BCBA2464730}"/>
              </a:ext>
            </a:extLst>
          </p:cNvPr>
          <p:cNvSpPr txBox="1"/>
          <p:nvPr/>
        </p:nvSpPr>
        <p:spPr>
          <a:xfrm>
            <a:off x="2004046" y="2850630"/>
            <a:ext cx="784189" cy="45442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solidFill>
                  <a:srgbClr val="1A1A1A"/>
                </a:solidFill>
                <a:effectLst/>
                <a:uLnTx/>
                <a:uFillTx/>
                <a:latin typeface="Segoe UI"/>
                <a:ea typeface="+mn-ea"/>
                <a:cs typeface="+mn-cs"/>
              </a:rPr>
              <a:t>SMP</a:t>
            </a:r>
          </a:p>
        </p:txBody>
      </p:sp>
      <p:sp>
        <p:nvSpPr>
          <p:cNvPr id="20" name="TextBox 19">
            <a:extLst>
              <a:ext uri="{FF2B5EF4-FFF2-40B4-BE49-F238E27FC236}">
                <a16:creationId xmlns:a16="http://schemas.microsoft.com/office/drawing/2014/main" id="{1262D7BB-3EF2-429D-8142-56D179C30803}"/>
              </a:ext>
            </a:extLst>
          </p:cNvPr>
          <p:cNvSpPr txBox="1"/>
          <p:nvPr/>
        </p:nvSpPr>
        <p:spPr>
          <a:xfrm>
            <a:off x="2055576" y="5242682"/>
            <a:ext cx="792205" cy="45442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solidFill>
                  <a:srgbClr val="1A1A1A"/>
                </a:solidFill>
                <a:effectLst/>
                <a:uLnTx/>
                <a:uFillTx/>
                <a:latin typeface="Segoe UI"/>
                <a:ea typeface="+mn-ea"/>
                <a:cs typeface="+mn-cs"/>
              </a:rPr>
              <a:t>MPP</a:t>
            </a:r>
          </a:p>
        </p:txBody>
      </p:sp>
      <p:sp>
        <p:nvSpPr>
          <p:cNvPr id="15" name="TextBox 14">
            <a:extLst>
              <a:ext uri="{FF2B5EF4-FFF2-40B4-BE49-F238E27FC236}">
                <a16:creationId xmlns:a16="http://schemas.microsoft.com/office/drawing/2014/main" id="{465BED49-0A8A-487E-8C7B-04C6EE748AD2}"/>
              </a:ext>
            </a:extLst>
          </p:cNvPr>
          <p:cNvSpPr txBox="1"/>
          <p:nvPr/>
        </p:nvSpPr>
        <p:spPr>
          <a:xfrm>
            <a:off x="1535133" y="3184639"/>
            <a:ext cx="1834092" cy="31810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1A1A1A"/>
                </a:solidFill>
                <a:effectLst/>
                <a:uLnTx/>
                <a:uFillTx/>
                <a:latin typeface="Segoe UI"/>
                <a:ea typeface="+mn-ea"/>
                <a:cs typeface="+mn-cs"/>
              </a:rPr>
              <a:t>SQL Server, Oracle…</a:t>
            </a:r>
          </a:p>
        </p:txBody>
      </p:sp>
      <p:sp>
        <p:nvSpPr>
          <p:cNvPr id="21" name="TextBox 20">
            <a:extLst>
              <a:ext uri="{FF2B5EF4-FFF2-40B4-BE49-F238E27FC236}">
                <a16:creationId xmlns:a16="http://schemas.microsoft.com/office/drawing/2014/main" id="{3EE0F341-450D-4195-9849-621527AD6EB3}"/>
              </a:ext>
            </a:extLst>
          </p:cNvPr>
          <p:cNvSpPr txBox="1"/>
          <p:nvPr/>
        </p:nvSpPr>
        <p:spPr>
          <a:xfrm>
            <a:off x="1725356" y="5635802"/>
            <a:ext cx="1446102" cy="31810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1A1A1A"/>
                </a:solidFill>
                <a:effectLst/>
                <a:uLnTx/>
                <a:uFillTx/>
                <a:latin typeface="Segoe UI"/>
                <a:ea typeface="+mn-ea"/>
                <a:cs typeface="+mn-cs"/>
              </a:rPr>
              <a:t>APS, Teradata…</a:t>
            </a:r>
          </a:p>
        </p:txBody>
      </p:sp>
      <p:pic>
        <p:nvPicPr>
          <p:cNvPr id="1026" name="Picture 2" descr="Image result for azure sql data warehouse">
            <a:hlinkClick r:id="rId4"/>
            <a:extLst>
              <a:ext uri="{FF2B5EF4-FFF2-40B4-BE49-F238E27FC236}">
                <a16:creationId xmlns:a16="http://schemas.microsoft.com/office/drawing/2014/main" id="{30145DFE-7EE4-4D94-8597-CB85806225D0}"/>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29625" y="3867462"/>
            <a:ext cx="1273956" cy="1273956"/>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D80A782-F07F-418D-8895-B69FE2FBF961}"/>
              </a:ext>
            </a:extLst>
          </p:cNvPr>
          <p:cNvSpPr txBox="1"/>
          <p:nvPr/>
        </p:nvSpPr>
        <p:spPr>
          <a:xfrm>
            <a:off x="4942699" y="5242682"/>
            <a:ext cx="1520801" cy="45442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solidFill>
                  <a:srgbClr val="1A1A1A"/>
                </a:solidFill>
                <a:effectLst/>
                <a:uLnTx/>
                <a:uFillTx/>
                <a:latin typeface="Segoe UI"/>
                <a:ea typeface="+mn-ea"/>
                <a:cs typeface="+mn-cs"/>
              </a:rPr>
              <a:t>Azure DW</a:t>
            </a:r>
          </a:p>
        </p:txBody>
      </p:sp>
      <p:grpSp>
        <p:nvGrpSpPr>
          <p:cNvPr id="24" name="Group 23">
            <a:extLst>
              <a:ext uri="{FF2B5EF4-FFF2-40B4-BE49-F238E27FC236}">
                <a16:creationId xmlns:a16="http://schemas.microsoft.com/office/drawing/2014/main" id="{6513716C-A279-44CF-A6A2-6A3B6D64CFBF}"/>
              </a:ext>
            </a:extLst>
          </p:cNvPr>
          <p:cNvGrpSpPr/>
          <p:nvPr/>
        </p:nvGrpSpPr>
        <p:grpSpPr>
          <a:xfrm>
            <a:off x="5232540" y="1943708"/>
            <a:ext cx="997901" cy="950792"/>
            <a:chOff x="3789494" y="1547722"/>
            <a:chExt cx="748426" cy="713094"/>
          </a:xfrm>
        </p:grpSpPr>
        <p:grpSp>
          <p:nvGrpSpPr>
            <p:cNvPr id="25" name="Group 24">
              <a:extLst>
                <a:ext uri="{FF2B5EF4-FFF2-40B4-BE49-F238E27FC236}">
                  <a16:creationId xmlns:a16="http://schemas.microsoft.com/office/drawing/2014/main" id="{DFF01D56-E03D-4C13-91FC-B1FA248D5BF1}"/>
                </a:ext>
              </a:extLst>
            </p:cNvPr>
            <p:cNvGrpSpPr/>
            <p:nvPr/>
          </p:nvGrpSpPr>
          <p:grpSpPr>
            <a:xfrm>
              <a:off x="3789494" y="1547722"/>
              <a:ext cx="748426" cy="713094"/>
              <a:chOff x="2776302" y="4657642"/>
              <a:chExt cx="1550488" cy="1594059"/>
            </a:xfrm>
            <a:solidFill>
              <a:srgbClr val="0078D7"/>
            </a:solidFill>
          </p:grpSpPr>
          <p:sp>
            <p:nvSpPr>
              <p:cNvPr id="26" name="Cylinder 812">
                <a:extLst>
                  <a:ext uri="{FF2B5EF4-FFF2-40B4-BE49-F238E27FC236}">
                    <a16:creationId xmlns:a16="http://schemas.microsoft.com/office/drawing/2014/main" id="{68A4B9BA-C3E2-4F8A-ADFE-28C42C48650A}"/>
                  </a:ext>
                </a:extLst>
              </p:cNvPr>
              <p:cNvSpPr/>
              <p:nvPr/>
            </p:nvSpPr>
            <p:spPr bwMode="auto">
              <a:xfrm>
                <a:off x="2776302" y="4657642"/>
                <a:ext cx="1043832" cy="1371349"/>
              </a:xfrm>
              <a:prstGeom prst="can">
                <a:avLst>
                  <a:gd name="adj" fmla="val 39530"/>
                </a:avLst>
              </a:prstGeom>
              <a:noFill/>
              <a:ln w="28575" cap="flat" cmpd="sng" algn="ctr">
                <a:solidFill>
                  <a:srgbClr val="0070C0"/>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a:ln>
                    <a:noFill/>
                  </a:ln>
                  <a:solidFill>
                    <a:srgbClr val="0078D7"/>
                  </a:solidFill>
                  <a:effectLst/>
                  <a:uLnTx/>
                  <a:uFillTx/>
                  <a:latin typeface="Segoe UI"/>
                  <a:ea typeface="Segoe UI" pitchFamily="34" charset="0"/>
                  <a:cs typeface="Segoe UI Semilight" panose="020B0402040204020203" pitchFamily="34" charset="0"/>
                </a:endParaRPr>
              </a:p>
            </p:txBody>
          </p:sp>
          <p:sp>
            <p:nvSpPr>
              <p:cNvPr id="27" name="Freeform 146">
                <a:extLst>
                  <a:ext uri="{FF2B5EF4-FFF2-40B4-BE49-F238E27FC236}">
                    <a16:creationId xmlns:a16="http://schemas.microsoft.com/office/drawing/2014/main" id="{0E8FD930-7C01-4B1D-914E-41B231C664C4}"/>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2"/>
              </a:solidFill>
              <a:ln w="28575" cap="flat" cmpd="sng" algn="ctr">
                <a:solidFill>
                  <a:srgbClr val="0070C0"/>
                </a:solid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IN" sz="1800" b="1" i="0" u="none" strike="noStrike" kern="0" cap="none" spc="0" normalizeH="0" baseline="0" noProof="0">
                  <a:ln>
                    <a:noFill/>
                  </a:ln>
                  <a:solidFill>
                    <a:srgbClr val="000000"/>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28" name="TextBox 27">
              <a:extLst>
                <a:ext uri="{FF2B5EF4-FFF2-40B4-BE49-F238E27FC236}">
                  <a16:creationId xmlns:a16="http://schemas.microsoft.com/office/drawing/2014/main" id="{EFF4540D-D864-4803-AE00-3F07E8C97955}"/>
                </a:ext>
              </a:extLst>
            </p:cNvPr>
            <p:cNvSpPr txBox="1"/>
            <p:nvPr/>
          </p:nvSpPr>
          <p:spPr>
            <a:xfrm>
              <a:off x="3807696" y="1720995"/>
              <a:ext cx="567432" cy="340815"/>
            </a:xfrm>
            <a:prstGeom prst="rect">
              <a:avLst/>
            </a:prstGeom>
            <a:noFill/>
            <a:ln w="28575">
              <a:no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solidFill>
                    <a:srgbClr val="1A1A1A"/>
                  </a:solidFill>
                  <a:effectLst/>
                  <a:uLnTx/>
                  <a:uFillTx/>
                  <a:latin typeface="Segoe UI"/>
                  <a:ea typeface="+mn-ea"/>
                  <a:cs typeface="+mn-cs"/>
                </a:rPr>
                <a:t>HS</a:t>
              </a:r>
            </a:p>
          </p:txBody>
        </p:sp>
      </p:grpSp>
      <p:sp>
        <p:nvSpPr>
          <p:cNvPr id="29" name="TextBox 28">
            <a:extLst>
              <a:ext uri="{FF2B5EF4-FFF2-40B4-BE49-F238E27FC236}">
                <a16:creationId xmlns:a16="http://schemas.microsoft.com/office/drawing/2014/main" id="{6B2D9941-C9CB-4C7A-8F98-0B88CE97E725}"/>
              </a:ext>
            </a:extLst>
          </p:cNvPr>
          <p:cNvSpPr txBox="1"/>
          <p:nvPr/>
        </p:nvSpPr>
        <p:spPr>
          <a:xfrm>
            <a:off x="4821127" y="2855868"/>
            <a:ext cx="1639038" cy="45442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solidFill>
                  <a:srgbClr val="1A1A1A"/>
                </a:solidFill>
                <a:effectLst/>
                <a:uLnTx/>
                <a:uFillTx/>
                <a:latin typeface="Segoe UI"/>
                <a:ea typeface="+mn-ea"/>
                <a:cs typeface="+mn-cs"/>
              </a:rPr>
              <a:t>Hyperscale</a:t>
            </a:r>
          </a:p>
        </p:txBody>
      </p:sp>
      <p:grpSp>
        <p:nvGrpSpPr>
          <p:cNvPr id="31" name="Group 30">
            <a:extLst>
              <a:ext uri="{FF2B5EF4-FFF2-40B4-BE49-F238E27FC236}">
                <a16:creationId xmlns:a16="http://schemas.microsoft.com/office/drawing/2014/main" id="{E2599AB7-C887-4EE4-9E2E-8D0C09CE3AEA}"/>
              </a:ext>
            </a:extLst>
          </p:cNvPr>
          <p:cNvGrpSpPr/>
          <p:nvPr/>
        </p:nvGrpSpPr>
        <p:grpSpPr>
          <a:xfrm>
            <a:off x="8521201" y="2042029"/>
            <a:ext cx="1338356" cy="625152"/>
            <a:chOff x="5551452" y="1510247"/>
            <a:chExt cx="1003767" cy="468864"/>
          </a:xfrm>
        </p:grpSpPr>
        <p:pic>
          <p:nvPicPr>
            <p:cNvPr id="30" name="Picture 29">
              <a:extLst>
                <a:ext uri="{FF2B5EF4-FFF2-40B4-BE49-F238E27FC236}">
                  <a16:creationId xmlns:a16="http://schemas.microsoft.com/office/drawing/2014/main" id="{57F0AF71-DDE0-4D58-B7FE-4322E43AC660}"/>
                </a:ext>
              </a:extLst>
            </p:cNvPr>
            <p:cNvPicPr>
              <a:picLocks noChangeAspect="1"/>
            </p:cNvPicPr>
            <p:nvPr/>
          </p:nvPicPr>
          <p:blipFill>
            <a:blip r:embed="rId6"/>
            <a:stretch>
              <a:fillRect/>
            </a:stretch>
          </p:blipFill>
          <p:spPr>
            <a:xfrm>
              <a:off x="5551452" y="1510247"/>
              <a:ext cx="334589" cy="221850"/>
            </a:xfrm>
            <a:prstGeom prst="rect">
              <a:avLst/>
            </a:prstGeom>
          </p:spPr>
        </p:pic>
        <p:pic>
          <p:nvPicPr>
            <p:cNvPr id="32" name="Picture 31">
              <a:extLst>
                <a:ext uri="{FF2B5EF4-FFF2-40B4-BE49-F238E27FC236}">
                  <a16:creationId xmlns:a16="http://schemas.microsoft.com/office/drawing/2014/main" id="{57D686AD-3862-4714-9963-B9B0746C3F65}"/>
                </a:ext>
              </a:extLst>
            </p:cNvPr>
            <p:cNvPicPr>
              <a:picLocks noChangeAspect="1"/>
            </p:cNvPicPr>
            <p:nvPr/>
          </p:nvPicPr>
          <p:blipFill>
            <a:blip r:embed="rId6"/>
            <a:stretch>
              <a:fillRect/>
            </a:stretch>
          </p:blipFill>
          <p:spPr>
            <a:xfrm>
              <a:off x="5886041" y="1510247"/>
              <a:ext cx="334589" cy="221850"/>
            </a:xfrm>
            <a:prstGeom prst="rect">
              <a:avLst/>
            </a:prstGeom>
          </p:spPr>
        </p:pic>
        <p:pic>
          <p:nvPicPr>
            <p:cNvPr id="33" name="Picture 32">
              <a:extLst>
                <a:ext uri="{FF2B5EF4-FFF2-40B4-BE49-F238E27FC236}">
                  <a16:creationId xmlns:a16="http://schemas.microsoft.com/office/drawing/2014/main" id="{8EEC696A-CEB9-45AF-BCC7-9192BE79AE62}"/>
                </a:ext>
              </a:extLst>
            </p:cNvPr>
            <p:cNvPicPr>
              <a:picLocks noChangeAspect="1"/>
            </p:cNvPicPr>
            <p:nvPr/>
          </p:nvPicPr>
          <p:blipFill>
            <a:blip r:embed="rId6"/>
            <a:stretch>
              <a:fillRect/>
            </a:stretch>
          </p:blipFill>
          <p:spPr>
            <a:xfrm>
              <a:off x="6220630" y="1510247"/>
              <a:ext cx="334589" cy="221850"/>
            </a:xfrm>
            <a:prstGeom prst="rect">
              <a:avLst/>
            </a:prstGeom>
          </p:spPr>
        </p:pic>
        <p:pic>
          <p:nvPicPr>
            <p:cNvPr id="34" name="Picture 33">
              <a:extLst>
                <a:ext uri="{FF2B5EF4-FFF2-40B4-BE49-F238E27FC236}">
                  <a16:creationId xmlns:a16="http://schemas.microsoft.com/office/drawing/2014/main" id="{2F10CFAD-4B9D-48BB-9514-75F72B2EA90D}"/>
                </a:ext>
              </a:extLst>
            </p:cNvPr>
            <p:cNvPicPr>
              <a:picLocks noChangeAspect="1"/>
            </p:cNvPicPr>
            <p:nvPr/>
          </p:nvPicPr>
          <p:blipFill>
            <a:blip r:embed="rId6"/>
            <a:stretch>
              <a:fillRect/>
            </a:stretch>
          </p:blipFill>
          <p:spPr>
            <a:xfrm>
              <a:off x="5553854" y="1757261"/>
              <a:ext cx="334589" cy="221850"/>
            </a:xfrm>
            <a:prstGeom prst="rect">
              <a:avLst/>
            </a:prstGeom>
          </p:spPr>
        </p:pic>
        <p:pic>
          <p:nvPicPr>
            <p:cNvPr id="35" name="Picture 34">
              <a:extLst>
                <a:ext uri="{FF2B5EF4-FFF2-40B4-BE49-F238E27FC236}">
                  <a16:creationId xmlns:a16="http://schemas.microsoft.com/office/drawing/2014/main" id="{DA353957-834D-4220-8FDD-FCB707F6B598}"/>
                </a:ext>
              </a:extLst>
            </p:cNvPr>
            <p:cNvPicPr>
              <a:picLocks noChangeAspect="1"/>
            </p:cNvPicPr>
            <p:nvPr/>
          </p:nvPicPr>
          <p:blipFill>
            <a:blip r:embed="rId6"/>
            <a:stretch>
              <a:fillRect/>
            </a:stretch>
          </p:blipFill>
          <p:spPr>
            <a:xfrm>
              <a:off x="5886040" y="1757261"/>
              <a:ext cx="334589" cy="221850"/>
            </a:xfrm>
            <a:prstGeom prst="rect">
              <a:avLst/>
            </a:prstGeom>
          </p:spPr>
        </p:pic>
        <p:pic>
          <p:nvPicPr>
            <p:cNvPr id="37" name="Picture 36">
              <a:extLst>
                <a:ext uri="{FF2B5EF4-FFF2-40B4-BE49-F238E27FC236}">
                  <a16:creationId xmlns:a16="http://schemas.microsoft.com/office/drawing/2014/main" id="{EADE37A6-9997-43A3-8B43-B9F923A60859}"/>
                </a:ext>
              </a:extLst>
            </p:cNvPr>
            <p:cNvPicPr>
              <a:picLocks noChangeAspect="1"/>
            </p:cNvPicPr>
            <p:nvPr/>
          </p:nvPicPr>
          <p:blipFill>
            <a:blip r:embed="rId6"/>
            <a:stretch>
              <a:fillRect/>
            </a:stretch>
          </p:blipFill>
          <p:spPr>
            <a:xfrm>
              <a:off x="6218226" y="1757261"/>
              <a:ext cx="334589" cy="221850"/>
            </a:xfrm>
            <a:prstGeom prst="rect">
              <a:avLst/>
            </a:prstGeom>
          </p:spPr>
        </p:pic>
      </p:grpSp>
      <p:sp>
        <p:nvSpPr>
          <p:cNvPr id="38" name="TextBox 37">
            <a:extLst>
              <a:ext uri="{FF2B5EF4-FFF2-40B4-BE49-F238E27FC236}">
                <a16:creationId xmlns:a16="http://schemas.microsoft.com/office/drawing/2014/main" id="{3F312D33-C518-4D3A-8DD4-2366562B69E5}"/>
              </a:ext>
            </a:extLst>
          </p:cNvPr>
          <p:cNvSpPr txBox="1"/>
          <p:nvPr/>
        </p:nvSpPr>
        <p:spPr>
          <a:xfrm>
            <a:off x="7501367" y="2850630"/>
            <a:ext cx="3512757" cy="45442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solidFill>
                  <a:srgbClr val="1A1A1A"/>
                </a:solidFill>
                <a:effectLst/>
                <a:uLnTx/>
                <a:uFillTx/>
                <a:latin typeface="Segoe UI"/>
                <a:ea typeface="+mn-ea"/>
                <a:cs typeface="+mn-cs"/>
              </a:rPr>
              <a:t>Real-time analytics/HTAP</a:t>
            </a:r>
          </a:p>
        </p:txBody>
      </p:sp>
      <p:pic>
        <p:nvPicPr>
          <p:cNvPr id="39" name="Picture 38">
            <a:extLst>
              <a:ext uri="{FF2B5EF4-FFF2-40B4-BE49-F238E27FC236}">
                <a16:creationId xmlns:a16="http://schemas.microsoft.com/office/drawing/2014/main" id="{31816195-CA25-411F-A457-563F27156363}"/>
              </a:ext>
            </a:extLst>
          </p:cNvPr>
          <p:cNvPicPr>
            <a:picLocks noChangeAspect="1"/>
          </p:cNvPicPr>
          <p:nvPr/>
        </p:nvPicPr>
        <p:blipFill>
          <a:blip r:embed="rId7"/>
          <a:stretch>
            <a:fillRect/>
          </a:stretch>
        </p:blipFill>
        <p:spPr>
          <a:xfrm>
            <a:off x="8559865" y="3697573"/>
            <a:ext cx="1388664" cy="1155339"/>
          </a:xfrm>
          <a:prstGeom prst="rect">
            <a:avLst/>
          </a:prstGeom>
        </p:spPr>
      </p:pic>
      <p:sp>
        <p:nvSpPr>
          <p:cNvPr id="41" name="TextBox 40">
            <a:extLst>
              <a:ext uri="{FF2B5EF4-FFF2-40B4-BE49-F238E27FC236}">
                <a16:creationId xmlns:a16="http://schemas.microsoft.com/office/drawing/2014/main" id="{8042E64E-D1DB-4548-9CBC-372C21AF4BC1}"/>
              </a:ext>
            </a:extLst>
          </p:cNvPr>
          <p:cNvSpPr txBox="1"/>
          <p:nvPr/>
        </p:nvSpPr>
        <p:spPr>
          <a:xfrm>
            <a:off x="7906691" y="5207414"/>
            <a:ext cx="2467342" cy="45442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solidFill>
                  <a:srgbClr val="1A1A1A"/>
                </a:solidFill>
                <a:effectLst/>
                <a:uLnTx/>
                <a:uFillTx/>
                <a:latin typeface="Segoe UI"/>
                <a:ea typeface="+mn-ea"/>
                <a:cs typeface="+mn-cs"/>
              </a:rPr>
              <a:t>Big Data Analysis</a:t>
            </a:r>
          </a:p>
        </p:txBody>
      </p:sp>
      <p:sp>
        <p:nvSpPr>
          <p:cNvPr id="40" name="Arrow: Right 39">
            <a:extLst>
              <a:ext uri="{FF2B5EF4-FFF2-40B4-BE49-F238E27FC236}">
                <a16:creationId xmlns:a16="http://schemas.microsoft.com/office/drawing/2014/main" id="{1C30BED4-F194-4A71-8D55-D38AE17947B5}"/>
              </a:ext>
            </a:extLst>
          </p:cNvPr>
          <p:cNvSpPr/>
          <p:nvPr/>
        </p:nvSpPr>
        <p:spPr>
          <a:xfrm>
            <a:off x="3444203" y="2189930"/>
            <a:ext cx="1110797" cy="660700"/>
          </a:xfrm>
          <a:prstGeom prs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sp>
        <p:nvSpPr>
          <p:cNvPr id="43" name="Arrow: Right 42">
            <a:extLst>
              <a:ext uri="{FF2B5EF4-FFF2-40B4-BE49-F238E27FC236}">
                <a16:creationId xmlns:a16="http://schemas.microsoft.com/office/drawing/2014/main" id="{0EC88D8F-1095-494A-AB3A-017BE53DECA0}"/>
              </a:ext>
            </a:extLst>
          </p:cNvPr>
          <p:cNvSpPr/>
          <p:nvPr/>
        </p:nvSpPr>
        <p:spPr>
          <a:xfrm flipH="1">
            <a:off x="6701815" y="2189930"/>
            <a:ext cx="1110797" cy="660700"/>
          </a:xfrm>
          <a:prstGeom prs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sp>
        <p:nvSpPr>
          <p:cNvPr id="44" name="Arrow: Right 43">
            <a:extLst>
              <a:ext uri="{FF2B5EF4-FFF2-40B4-BE49-F238E27FC236}">
                <a16:creationId xmlns:a16="http://schemas.microsoft.com/office/drawing/2014/main" id="{559F7CC4-892C-4DFA-8E09-D5864A8218BE}"/>
              </a:ext>
            </a:extLst>
          </p:cNvPr>
          <p:cNvSpPr/>
          <p:nvPr/>
        </p:nvSpPr>
        <p:spPr>
          <a:xfrm>
            <a:off x="3442195" y="4340805"/>
            <a:ext cx="1110797" cy="660700"/>
          </a:xfrm>
          <a:prstGeom prs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sp>
        <p:nvSpPr>
          <p:cNvPr id="45" name="Arrow: Right 44">
            <a:extLst>
              <a:ext uri="{FF2B5EF4-FFF2-40B4-BE49-F238E27FC236}">
                <a16:creationId xmlns:a16="http://schemas.microsoft.com/office/drawing/2014/main" id="{C17DF01D-7490-45F8-96D4-ADB648A10B81}"/>
              </a:ext>
            </a:extLst>
          </p:cNvPr>
          <p:cNvSpPr/>
          <p:nvPr/>
        </p:nvSpPr>
        <p:spPr>
          <a:xfrm flipH="1">
            <a:off x="6699807" y="4340805"/>
            <a:ext cx="1110797" cy="660700"/>
          </a:xfrm>
          <a:prstGeom prs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36801829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Migrating to Azure SQL</a:t>
            </a:r>
          </a:p>
        </p:txBody>
      </p:sp>
    </p:spTree>
    <p:extLst>
      <p:ext uri="{BB962C8B-B14F-4D97-AF65-F5344CB8AC3E}">
        <p14:creationId xmlns:p14="http://schemas.microsoft.com/office/powerpoint/2010/main" val="281188967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Data Migration Process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Overview of the preferred data platform migration process, broken down into pre-migration, migration, and post-migration steps.">
            <a:extLst>
              <a:ext uri="{FF2B5EF4-FFF2-40B4-BE49-F238E27FC236}">
                <a16:creationId xmlns:a16="http://schemas.microsoft.com/office/drawing/2014/main" id="{97E4D48A-4F46-4071-A0B1-F6E7C4110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84" y="1771808"/>
            <a:ext cx="11810431" cy="3749812"/>
          </a:xfrm>
          <a:prstGeom prst="rect">
            <a:avLst/>
          </a:prstGeom>
          <a:ln>
            <a:solidFill>
              <a:schemeClr val="accent1">
                <a:lumMod val="7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45631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6A70B2-B9C6-4C70-A382-D8971FBADB4B}"/>
              </a:ext>
            </a:extLst>
          </p:cNvPr>
          <p:cNvSpPr>
            <a:spLocks noGrp="1"/>
          </p:cNvSpPr>
          <p:nvPr>
            <p:ph type="title"/>
          </p:nvPr>
        </p:nvSpPr>
        <p:spPr/>
        <p:txBody>
          <a:bodyPr/>
          <a:lstStyle/>
          <a:p>
            <a:r>
              <a:rPr lang="en-US" dirty="0"/>
              <a:t>Upgrade &amp; migration tools</a:t>
            </a:r>
          </a:p>
        </p:txBody>
      </p:sp>
      <p:pic>
        <p:nvPicPr>
          <p:cNvPr id="6" name="Picture 5" descr="Image showing SQL database upgrade and migration tools, including Database Experimentation Assistant, Database Migration Assistant, Azure Database Migration Service, and SQL Server Migration Assistant.">
            <a:extLst>
              <a:ext uri="{FF2B5EF4-FFF2-40B4-BE49-F238E27FC236}">
                <a16:creationId xmlns:a16="http://schemas.microsoft.com/office/drawing/2014/main" id="{88E0885E-3A5B-4718-BAEA-CD0C18540E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5703"/>
            <a:ext cx="12192000" cy="4840224"/>
          </a:xfrm>
          <a:prstGeom prst="rect">
            <a:avLst/>
          </a:prstGeom>
          <a:ln>
            <a:solidFill>
              <a:schemeClr val="accent1">
                <a:lumMod val="75000"/>
              </a:schemeClr>
            </a:solidFill>
          </a:ln>
        </p:spPr>
      </p:pic>
      <p:grpSp>
        <p:nvGrpSpPr>
          <p:cNvPr id="4" name="Group 3">
            <a:extLst>
              <a:ext uri="{FF2B5EF4-FFF2-40B4-BE49-F238E27FC236}">
                <a16:creationId xmlns:a16="http://schemas.microsoft.com/office/drawing/2014/main" id="{C93FB724-54C9-4591-9EAE-177BD52F6F4B}"/>
              </a:ext>
            </a:extLst>
          </p:cNvPr>
          <p:cNvGrpSpPr/>
          <p:nvPr/>
        </p:nvGrpSpPr>
        <p:grpSpPr>
          <a:xfrm>
            <a:off x="5127172" y="4571999"/>
            <a:ext cx="4876800" cy="1077687"/>
            <a:chOff x="5127172" y="4571999"/>
            <a:chExt cx="4876800" cy="1077687"/>
          </a:xfrm>
        </p:grpSpPr>
        <p:sp>
          <p:nvSpPr>
            <p:cNvPr id="2" name="Rectangle: Rounded Corners 1">
              <a:extLst>
                <a:ext uri="{FF2B5EF4-FFF2-40B4-BE49-F238E27FC236}">
                  <a16:creationId xmlns:a16="http://schemas.microsoft.com/office/drawing/2014/main" id="{6B5EE977-049D-4BB6-A5F4-6F4B609F5027}"/>
                </a:ext>
              </a:extLst>
            </p:cNvPr>
            <p:cNvSpPr/>
            <p:nvPr/>
          </p:nvSpPr>
          <p:spPr bwMode="auto">
            <a:xfrm>
              <a:off x="6096000" y="5064443"/>
              <a:ext cx="3907972" cy="585243"/>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lumMod val="75000"/>
                    </a:srgbClr>
                  </a:solidFill>
                  <a:effectLst/>
                  <a:uLnTx/>
                  <a:uFillTx/>
                  <a:latin typeface="Segoe UI"/>
                  <a:ea typeface="Segoe UI" pitchFamily="34" charset="0"/>
                  <a:cs typeface="Segoe UI" pitchFamily="34" charset="0"/>
                </a:rPr>
                <a:t>Azure Migrate + DMS + DMA</a:t>
              </a:r>
            </a:p>
          </p:txBody>
        </p:sp>
        <p:sp>
          <p:nvSpPr>
            <p:cNvPr id="3" name="Explosion: 8 Points 2">
              <a:extLst>
                <a:ext uri="{FF2B5EF4-FFF2-40B4-BE49-F238E27FC236}">
                  <a16:creationId xmlns:a16="http://schemas.microsoft.com/office/drawing/2014/main" id="{05E343B1-82D7-49DF-AB4C-E4117C345379}"/>
                </a:ext>
              </a:extLst>
            </p:cNvPr>
            <p:cNvSpPr/>
            <p:nvPr/>
          </p:nvSpPr>
          <p:spPr bwMode="auto">
            <a:xfrm>
              <a:off x="5127172" y="4571999"/>
              <a:ext cx="1371600" cy="1077687"/>
            </a:xfrm>
            <a:prstGeom prst="irregularSeal1">
              <a:avLst/>
            </a:prstGeom>
            <a:solidFill>
              <a:srgbClr val="28F841"/>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NEW</a:t>
              </a:r>
            </a:p>
          </p:txBody>
        </p:sp>
      </p:grpSp>
    </p:spTree>
    <p:extLst>
      <p:ext uri="{BB962C8B-B14F-4D97-AF65-F5344CB8AC3E}">
        <p14:creationId xmlns:p14="http://schemas.microsoft.com/office/powerpoint/2010/main" val="1634359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Box 108">
            <a:extLst>
              <a:ext uri="{FF2B5EF4-FFF2-40B4-BE49-F238E27FC236}">
                <a16:creationId xmlns:a16="http://schemas.microsoft.com/office/drawing/2014/main" id="{A983B553-B6C3-4907-AEEB-83409A62B21F}"/>
              </a:ext>
            </a:extLst>
          </p:cNvPr>
          <p:cNvSpPr txBox="1"/>
          <p:nvPr/>
        </p:nvSpPr>
        <p:spPr>
          <a:xfrm>
            <a:off x="1291533" y="856390"/>
            <a:ext cx="9804386" cy="553998"/>
          </a:xfrm>
          <a:prstGeom prst="rect">
            <a:avLst/>
          </a:prstGeom>
          <a:noFill/>
        </p:spPr>
        <p:txBody>
          <a:bodyPr wrap="square" lIns="0" tIns="0" rIns="0" bIns="0"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49" normalizeH="0" baseline="0" noProof="0" dirty="0">
                <a:ln w="3175">
                  <a:noFill/>
                </a:ln>
                <a:solidFill>
                  <a:srgbClr val="000000"/>
                </a:solidFill>
                <a:effectLst/>
                <a:uLnTx/>
                <a:uFillTx/>
                <a:latin typeface="Segoe UI Semibold"/>
                <a:ea typeface="+mn-ea"/>
                <a:cs typeface="Segoe UI"/>
              </a:rPr>
              <a:t>Azure Migration Program (AMP)</a:t>
            </a:r>
            <a:endParaRPr kumimoji="0" lang="en-IN" sz="3600" b="0" i="0" u="none" strike="noStrike" kern="1200" cap="none" spc="0" normalizeH="0" baseline="0" noProof="0" dirty="0">
              <a:ln>
                <a:noFill/>
              </a:ln>
              <a:solidFill>
                <a:srgbClr val="000000"/>
              </a:solidFill>
              <a:effectLst/>
              <a:uLnTx/>
              <a:uFillTx/>
              <a:latin typeface="Segoe UI Semibold"/>
              <a:ea typeface="Segoe UI" pitchFamily="34" charset="0"/>
              <a:cs typeface="Segoe UI"/>
            </a:endParaRPr>
          </a:p>
        </p:txBody>
      </p:sp>
      <p:sp>
        <p:nvSpPr>
          <p:cNvPr id="111" name="TextBox 110">
            <a:extLst>
              <a:ext uri="{FF2B5EF4-FFF2-40B4-BE49-F238E27FC236}">
                <a16:creationId xmlns:a16="http://schemas.microsoft.com/office/drawing/2014/main" id="{C110B879-7B63-4DEC-A415-B01AA4535F9C}"/>
              </a:ext>
            </a:extLst>
          </p:cNvPr>
          <p:cNvSpPr txBox="1"/>
          <p:nvPr/>
        </p:nvSpPr>
        <p:spPr>
          <a:xfrm>
            <a:off x="1670314" y="1499595"/>
            <a:ext cx="8894551" cy="307648"/>
          </a:xfrm>
          <a:prstGeom prst="rect">
            <a:avLst/>
          </a:prstGeom>
        </p:spPr>
        <p:txBody>
          <a:bodyPr vert="horz" wrap="none" lIns="0" tIns="0" rIns="0" bIns="0" rtlCol="0">
            <a:spAutoFit/>
          </a:bodyPr>
          <a:lstStyle>
            <a:lvl1pPr marR="0" indent="0" defTabSz="932742" fontAlgn="auto">
              <a:lnSpc>
                <a:spcPct val="100000"/>
              </a:lnSpc>
              <a:spcBef>
                <a:spcPct val="20000"/>
              </a:spcBef>
              <a:spcAft>
                <a:spcPts val="0"/>
              </a:spcAft>
              <a:buClrTx/>
              <a:buSzPct val="90000"/>
              <a:buFont typeface="Wingdings" panose="05000000000000000000" pitchFamily="2" charset="2"/>
              <a:buNone/>
              <a:tabLst/>
              <a:defRPr sz="1999" spc="0" baseline="0">
                <a:gradFill>
                  <a:gsLst>
                    <a:gs pos="1250">
                      <a:schemeClr val="tx1"/>
                    </a:gs>
                    <a:gs pos="10000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38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99"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Available to all Azure customers, scaled through specialized migration partners</a:t>
            </a:r>
          </a:p>
        </p:txBody>
      </p:sp>
      <p:sp>
        <p:nvSpPr>
          <p:cNvPr id="306" name="Rectangle 305">
            <a:extLst>
              <a:ext uri="{FF2B5EF4-FFF2-40B4-BE49-F238E27FC236}">
                <a16:creationId xmlns:a16="http://schemas.microsoft.com/office/drawing/2014/main" id="{A4EBCF9E-D89E-4746-A7EA-1B9E4ED7A48F}"/>
              </a:ext>
            </a:extLst>
          </p:cNvPr>
          <p:cNvSpPr/>
          <p:nvPr/>
        </p:nvSpPr>
        <p:spPr bwMode="auto">
          <a:xfrm>
            <a:off x="582950" y="2188937"/>
            <a:ext cx="11026100" cy="2625586"/>
          </a:xfrm>
          <a:prstGeom prst="rect">
            <a:avLst/>
          </a:prstGeom>
          <a:solidFill>
            <a:schemeClr val="accent2">
              <a:alpha val="10000"/>
            </a:schemeClr>
          </a:solid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Rectangle 107">
            <a:extLst>
              <a:ext uri="{FF2B5EF4-FFF2-40B4-BE49-F238E27FC236}">
                <a16:creationId xmlns:a16="http://schemas.microsoft.com/office/drawing/2014/main" id="{DF3EDCA6-151B-4001-81D0-856E31D305F7}"/>
              </a:ext>
            </a:extLst>
          </p:cNvPr>
          <p:cNvSpPr/>
          <p:nvPr/>
        </p:nvSpPr>
        <p:spPr>
          <a:xfrm>
            <a:off x="3299096" y="5879946"/>
            <a:ext cx="5593808" cy="374793"/>
          </a:xfrm>
          <a:prstGeom prst="rect">
            <a:avLst/>
          </a:prstGeom>
        </p:spPr>
        <p:txBody>
          <a:bodyPr wrap="square" anchor="ctr">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Learn more  |  </a:t>
            </a: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Azure.com/AMP</a:t>
            </a:r>
          </a:p>
        </p:txBody>
      </p:sp>
      <p:sp>
        <p:nvSpPr>
          <p:cNvPr id="267" name="Rectangle 266">
            <a:extLst>
              <a:ext uri="{FF2B5EF4-FFF2-40B4-BE49-F238E27FC236}">
                <a16:creationId xmlns:a16="http://schemas.microsoft.com/office/drawing/2014/main" id="{D46A3950-BADD-45BD-B0CA-5E81AED1CA18}"/>
              </a:ext>
            </a:extLst>
          </p:cNvPr>
          <p:cNvSpPr/>
          <p:nvPr/>
        </p:nvSpPr>
        <p:spPr bwMode="auto">
          <a:xfrm>
            <a:off x="1519750" y="5021301"/>
            <a:ext cx="9152501" cy="5495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28" tIns="146263" rIns="182828" bIns="146263"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Reduce cost and risk  |   Accelerate migration velocity  |  Deliver customer success  </a:t>
            </a:r>
          </a:p>
        </p:txBody>
      </p:sp>
      <p:grpSp>
        <p:nvGrpSpPr>
          <p:cNvPr id="14" name="Group 13">
            <a:extLst>
              <a:ext uri="{FF2B5EF4-FFF2-40B4-BE49-F238E27FC236}">
                <a16:creationId xmlns:a16="http://schemas.microsoft.com/office/drawing/2014/main" id="{001ED1CD-CA20-4D06-9B83-2769F26E30E0}"/>
              </a:ext>
            </a:extLst>
          </p:cNvPr>
          <p:cNvGrpSpPr/>
          <p:nvPr/>
        </p:nvGrpSpPr>
        <p:grpSpPr>
          <a:xfrm>
            <a:off x="1931269" y="2507007"/>
            <a:ext cx="8335854" cy="341393"/>
            <a:chOff x="1874660" y="2453085"/>
            <a:chExt cx="8337037" cy="341442"/>
          </a:xfrm>
        </p:grpSpPr>
        <p:grpSp>
          <p:nvGrpSpPr>
            <p:cNvPr id="11" name="Group 10">
              <a:extLst>
                <a:ext uri="{FF2B5EF4-FFF2-40B4-BE49-F238E27FC236}">
                  <a16:creationId xmlns:a16="http://schemas.microsoft.com/office/drawing/2014/main" id="{F392076C-F684-496A-9E26-CC6ACF1132B7}"/>
                </a:ext>
              </a:extLst>
            </p:cNvPr>
            <p:cNvGrpSpPr/>
            <p:nvPr/>
          </p:nvGrpSpPr>
          <p:grpSpPr>
            <a:xfrm>
              <a:off x="4814763" y="2453085"/>
              <a:ext cx="2390999" cy="341442"/>
              <a:chOff x="1847241" y="3169070"/>
              <a:chExt cx="2390999" cy="341442"/>
            </a:xfrm>
          </p:grpSpPr>
          <p:sp>
            <p:nvSpPr>
              <p:cNvPr id="112" name="Rectangle 111">
                <a:extLst>
                  <a:ext uri="{FF2B5EF4-FFF2-40B4-BE49-F238E27FC236}">
                    <a16:creationId xmlns:a16="http://schemas.microsoft.com/office/drawing/2014/main" id="{DF65DC3B-6971-46FD-8ED4-552A960BAABD}"/>
                  </a:ext>
                </a:extLst>
              </p:cNvPr>
              <p:cNvSpPr/>
              <p:nvPr/>
            </p:nvSpPr>
            <p:spPr bwMode="auto">
              <a:xfrm>
                <a:off x="2317826" y="3231253"/>
                <a:ext cx="1920414" cy="217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567" b="1" i="0" u="none" strike="noStrike" kern="1200" cap="none" spc="0" normalizeH="0" baseline="0" noProof="0">
                    <a:ln>
                      <a:noFill/>
                    </a:ln>
                    <a:solidFill>
                      <a:srgbClr val="0078D4"/>
                    </a:solidFill>
                    <a:effectLst/>
                    <a:uLnTx/>
                    <a:uFillTx/>
                    <a:latin typeface="Segoe UI Semibold"/>
                    <a:ea typeface="+mn-ea"/>
                    <a:cs typeface="+mn-cs"/>
                  </a:rPr>
                  <a:t>Offers and incentives</a:t>
                </a:r>
              </a:p>
            </p:txBody>
          </p:sp>
          <p:grpSp>
            <p:nvGrpSpPr>
              <p:cNvPr id="237" name="Group 236">
                <a:extLst>
                  <a:ext uri="{FF2B5EF4-FFF2-40B4-BE49-F238E27FC236}">
                    <a16:creationId xmlns:a16="http://schemas.microsoft.com/office/drawing/2014/main" id="{9ECA2390-5321-4332-9D3D-6984CF24051B}"/>
                  </a:ext>
                </a:extLst>
              </p:cNvPr>
              <p:cNvGrpSpPr/>
              <p:nvPr/>
            </p:nvGrpSpPr>
            <p:grpSpPr>
              <a:xfrm>
                <a:off x="1847241" y="3169070"/>
                <a:ext cx="338760" cy="341442"/>
                <a:chOff x="9021415" y="2468324"/>
                <a:chExt cx="836453" cy="831199"/>
              </a:xfrm>
            </p:grpSpPr>
            <p:grpSp>
              <p:nvGrpSpPr>
                <p:cNvPr id="238" name="Group 237">
                  <a:extLst>
                    <a:ext uri="{FF2B5EF4-FFF2-40B4-BE49-F238E27FC236}">
                      <a16:creationId xmlns:a16="http://schemas.microsoft.com/office/drawing/2014/main" id="{D713A79D-D637-418D-BF18-BB250E8FFA5F}"/>
                    </a:ext>
                  </a:extLst>
                </p:cNvPr>
                <p:cNvGrpSpPr/>
                <p:nvPr/>
              </p:nvGrpSpPr>
              <p:grpSpPr>
                <a:xfrm flipH="1">
                  <a:off x="9021415" y="2468324"/>
                  <a:ext cx="836453" cy="831199"/>
                  <a:chOff x="9021415" y="2468324"/>
                  <a:chExt cx="836453" cy="831199"/>
                </a:xfrm>
              </p:grpSpPr>
              <p:sp>
                <p:nvSpPr>
                  <p:cNvPr id="268" name="Freeform: Shape 267">
                    <a:extLst>
                      <a:ext uri="{FF2B5EF4-FFF2-40B4-BE49-F238E27FC236}">
                        <a16:creationId xmlns:a16="http://schemas.microsoft.com/office/drawing/2014/main" id="{51C31CCD-FFA4-4F29-8EFD-3D7F7436AB0E}"/>
                      </a:ext>
                    </a:extLst>
                  </p:cNvPr>
                  <p:cNvSpPr/>
                  <p:nvPr/>
                </p:nvSpPr>
                <p:spPr>
                  <a:xfrm>
                    <a:off x="9078661" y="2468324"/>
                    <a:ext cx="358729" cy="244986"/>
                  </a:xfrm>
                  <a:custGeom>
                    <a:avLst/>
                    <a:gdLst>
                      <a:gd name="connsiteX0" fmla="*/ 175227 w 173924"/>
                      <a:gd name="connsiteY0" fmla="*/ 39264 h 118777"/>
                      <a:gd name="connsiteX1" fmla="*/ 175581 w 173924"/>
                      <a:gd name="connsiteY1" fmla="*/ 39264 h 118777"/>
                      <a:gd name="connsiteX2" fmla="*/ 175581 w 173924"/>
                      <a:gd name="connsiteY2" fmla="*/ 1410 h 118777"/>
                      <a:gd name="connsiteX3" fmla="*/ 1410 w 173924"/>
                      <a:gd name="connsiteY3" fmla="*/ 102142 h 118777"/>
                      <a:gd name="connsiteX4" fmla="*/ 33593 w 173924"/>
                      <a:gd name="connsiteY4" fmla="*/ 120714 h 118777"/>
                      <a:gd name="connsiteX5" fmla="*/ 175227 w 173924"/>
                      <a:gd name="connsiteY5" fmla="*/ 39264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227" y="39264"/>
                        </a:moveTo>
                        <a:cubicBezTo>
                          <a:pt x="175369" y="39264"/>
                          <a:pt x="175510" y="39264"/>
                          <a:pt x="175581" y="39264"/>
                        </a:cubicBezTo>
                        <a:lnTo>
                          <a:pt x="175581" y="1410"/>
                        </a:lnTo>
                        <a:cubicBezTo>
                          <a:pt x="101645" y="1410"/>
                          <a:pt x="38414" y="37988"/>
                          <a:pt x="1410" y="102142"/>
                        </a:cubicBezTo>
                        <a:lnTo>
                          <a:pt x="33593" y="120714"/>
                        </a:lnTo>
                        <a:cubicBezTo>
                          <a:pt x="61948" y="72014"/>
                          <a:pt x="114760" y="39264"/>
                          <a:pt x="175227" y="39264"/>
                        </a:cubicBezTo>
                        <a:close/>
                      </a:path>
                    </a:pathLst>
                  </a:custGeom>
                  <a:solidFill>
                    <a:srgbClr val="50E6FF"/>
                  </a:solidFill>
                  <a:ln w="4222"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269" name="Freeform: Shape 268">
                    <a:extLst>
                      <a:ext uri="{FF2B5EF4-FFF2-40B4-BE49-F238E27FC236}">
                        <a16:creationId xmlns:a16="http://schemas.microsoft.com/office/drawing/2014/main" id="{8705E67B-EF34-4F51-9D8D-17B4C60340FA}"/>
                      </a:ext>
                    </a:extLst>
                  </p:cNvPr>
                  <p:cNvSpPr/>
                  <p:nvPr/>
                </p:nvSpPr>
                <p:spPr>
                  <a:xfrm>
                    <a:off x="9021415" y="2676089"/>
                    <a:ext cx="122493" cy="419974"/>
                  </a:xfrm>
                  <a:custGeom>
                    <a:avLst/>
                    <a:gdLst>
                      <a:gd name="connsiteX0" fmla="*/ 61346 w 59388"/>
                      <a:gd name="connsiteY0" fmla="*/ 20054 h 203618"/>
                      <a:gd name="connsiteX1" fmla="*/ 29163 w 59388"/>
                      <a:gd name="connsiteY1" fmla="*/ 1410 h 203618"/>
                      <a:gd name="connsiteX2" fmla="*/ 29163 w 59388"/>
                      <a:gd name="connsiteY2" fmla="*/ 202873 h 203618"/>
                      <a:gd name="connsiteX3" fmla="*/ 61275 w 59388"/>
                      <a:gd name="connsiteY3" fmla="*/ 184300 h 203618"/>
                      <a:gd name="connsiteX4" fmla="*/ 39229 w 59388"/>
                      <a:gd name="connsiteY4" fmla="*/ 102212 h 203618"/>
                      <a:gd name="connsiteX5" fmla="*/ 61346 w 59388"/>
                      <a:gd name="connsiteY5" fmla="*/ 20054 h 20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88" h="203618">
                        <a:moveTo>
                          <a:pt x="61346" y="20054"/>
                        </a:moveTo>
                        <a:lnTo>
                          <a:pt x="29163" y="1410"/>
                        </a:lnTo>
                        <a:cubicBezTo>
                          <a:pt x="-7840" y="65563"/>
                          <a:pt x="-7840" y="138720"/>
                          <a:pt x="29163" y="202873"/>
                        </a:cubicBezTo>
                        <a:lnTo>
                          <a:pt x="61275" y="184300"/>
                        </a:lnTo>
                        <a:cubicBezTo>
                          <a:pt x="47239" y="160198"/>
                          <a:pt x="39229" y="132127"/>
                          <a:pt x="39229" y="102212"/>
                        </a:cubicBezTo>
                        <a:cubicBezTo>
                          <a:pt x="39229" y="72298"/>
                          <a:pt x="47310" y="44156"/>
                          <a:pt x="61346" y="20054"/>
                        </a:cubicBezTo>
                        <a:close/>
                      </a:path>
                    </a:pathLst>
                  </a:custGeom>
                  <a:solidFill>
                    <a:srgbClr val="0078D4"/>
                  </a:solidFill>
                  <a:ln w="4222"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277" name="Freeform: Shape 276">
                    <a:extLst>
                      <a:ext uri="{FF2B5EF4-FFF2-40B4-BE49-F238E27FC236}">
                        <a16:creationId xmlns:a16="http://schemas.microsoft.com/office/drawing/2014/main" id="{959C04C7-99B5-4F26-8E36-B99B360C8D57}"/>
                      </a:ext>
                    </a:extLst>
                  </p:cNvPr>
                  <p:cNvSpPr/>
                  <p:nvPr/>
                </p:nvSpPr>
                <p:spPr>
                  <a:xfrm>
                    <a:off x="9078800" y="3053445"/>
                    <a:ext cx="358729" cy="244986"/>
                  </a:xfrm>
                  <a:custGeom>
                    <a:avLst/>
                    <a:gdLst>
                      <a:gd name="connsiteX0" fmla="*/ 175156 w 173924"/>
                      <a:gd name="connsiteY0" fmla="*/ 83002 h 118777"/>
                      <a:gd name="connsiteX1" fmla="*/ 33522 w 173924"/>
                      <a:gd name="connsiteY1" fmla="*/ 1410 h 118777"/>
                      <a:gd name="connsiteX2" fmla="*/ 1410 w 173924"/>
                      <a:gd name="connsiteY2" fmla="*/ 19983 h 118777"/>
                      <a:gd name="connsiteX3" fmla="*/ 175581 w 173924"/>
                      <a:gd name="connsiteY3" fmla="*/ 120714 h 118777"/>
                      <a:gd name="connsiteX4" fmla="*/ 175581 w 173924"/>
                      <a:gd name="connsiteY4" fmla="*/ 83002 h 118777"/>
                      <a:gd name="connsiteX5" fmla="*/ 175156 w 173924"/>
                      <a:gd name="connsiteY5" fmla="*/ 83002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156" y="83002"/>
                        </a:moveTo>
                        <a:cubicBezTo>
                          <a:pt x="114689" y="83002"/>
                          <a:pt x="61878" y="50181"/>
                          <a:pt x="33522" y="1410"/>
                        </a:cubicBezTo>
                        <a:lnTo>
                          <a:pt x="1410" y="19983"/>
                        </a:lnTo>
                        <a:cubicBezTo>
                          <a:pt x="38414" y="84136"/>
                          <a:pt x="101574" y="120714"/>
                          <a:pt x="175581" y="120714"/>
                        </a:cubicBezTo>
                        <a:lnTo>
                          <a:pt x="175581" y="83002"/>
                        </a:lnTo>
                        <a:cubicBezTo>
                          <a:pt x="175369" y="83002"/>
                          <a:pt x="175227" y="83002"/>
                          <a:pt x="175156" y="83002"/>
                        </a:cubicBezTo>
                        <a:close/>
                      </a:path>
                    </a:pathLst>
                  </a:custGeom>
                  <a:solidFill>
                    <a:srgbClr val="0078D4"/>
                  </a:solidFill>
                  <a:ln w="4222"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278" name="Freeform: Shape 277">
                    <a:extLst>
                      <a:ext uri="{FF2B5EF4-FFF2-40B4-BE49-F238E27FC236}">
                        <a16:creationId xmlns:a16="http://schemas.microsoft.com/office/drawing/2014/main" id="{001F90A8-E0EB-4F21-9B49-D80C721C4C6E}"/>
                      </a:ext>
                    </a:extLst>
                  </p:cNvPr>
                  <p:cNvSpPr/>
                  <p:nvPr/>
                </p:nvSpPr>
                <p:spPr>
                  <a:xfrm>
                    <a:off x="9437894" y="2468324"/>
                    <a:ext cx="419974" cy="831199"/>
                  </a:xfrm>
                  <a:custGeom>
                    <a:avLst/>
                    <a:gdLst>
                      <a:gd name="connsiteX0" fmla="*/ 202518 w 203618"/>
                      <a:gd name="connsiteY0" fmla="*/ 202873 h 402995"/>
                      <a:gd name="connsiteX1" fmla="*/ 1410 w 203618"/>
                      <a:gd name="connsiteY1" fmla="*/ 1410 h 402995"/>
                      <a:gd name="connsiteX2" fmla="*/ 1410 w 203618"/>
                      <a:gd name="connsiteY2" fmla="*/ 39264 h 402995"/>
                      <a:gd name="connsiteX3" fmla="*/ 164735 w 203618"/>
                      <a:gd name="connsiteY3" fmla="*/ 202944 h 402995"/>
                      <a:gd name="connsiteX4" fmla="*/ 1410 w 203618"/>
                      <a:gd name="connsiteY4" fmla="*/ 366694 h 402995"/>
                      <a:gd name="connsiteX5" fmla="*/ 1410 w 203618"/>
                      <a:gd name="connsiteY5" fmla="*/ 404406 h 402995"/>
                      <a:gd name="connsiteX6" fmla="*/ 202518 w 203618"/>
                      <a:gd name="connsiteY6" fmla="*/ 202873 h 402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618" h="402995">
                        <a:moveTo>
                          <a:pt x="202518" y="202873"/>
                        </a:moveTo>
                        <a:cubicBezTo>
                          <a:pt x="202518" y="91579"/>
                          <a:pt x="112491" y="1410"/>
                          <a:pt x="1410" y="1410"/>
                        </a:cubicBezTo>
                        <a:lnTo>
                          <a:pt x="1410" y="39264"/>
                        </a:lnTo>
                        <a:cubicBezTo>
                          <a:pt x="91650" y="39477"/>
                          <a:pt x="164735" y="112704"/>
                          <a:pt x="164735" y="202944"/>
                        </a:cubicBezTo>
                        <a:cubicBezTo>
                          <a:pt x="164735" y="293184"/>
                          <a:pt x="91650" y="366481"/>
                          <a:pt x="1410" y="366694"/>
                        </a:cubicBezTo>
                        <a:lnTo>
                          <a:pt x="1410" y="404406"/>
                        </a:lnTo>
                        <a:cubicBezTo>
                          <a:pt x="112491" y="404406"/>
                          <a:pt x="202518" y="314166"/>
                          <a:pt x="202518" y="202873"/>
                        </a:cubicBezTo>
                        <a:close/>
                      </a:path>
                    </a:pathLst>
                  </a:custGeom>
                  <a:solidFill>
                    <a:srgbClr val="0078D4"/>
                  </a:solidFill>
                  <a:ln w="4222"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grpSp>
            <p:sp>
              <p:nvSpPr>
                <p:cNvPr id="255" name="Freeform: Shape 254">
                  <a:extLst>
                    <a:ext uri="{FF2B5EF4-FFF2-40B4-BE49-F238E27FC236}">
                      <a16:creationId xmlns:a16="http://schemas.microsoft.com/office/drawing/2014/main" id="{0EAB4989-57CB-4713-91B1-152C9FD0F28C}"/>
                    </a:ext>
                  </a:extLst>
                </p:cNvPr>
                <p:cNvSpPr/>
                <p:nvPr/>
              </p:nvSpPr>
              <p:spPr>
                <a:xfrm>
                  <a:off x="9333054" y="2686035"/>
                  <a:ext cx="209986" cy="393726"/>
                </a:xfrm>
                <a:custGeom>
                  <a:avLst/>
                  <a:gdLst>
                    <a:gd name="connsiteX0" fmla="*/ 74283 w 101809"/>
                    <a:gd name="connsiteY0" fmla="*/ 130993 h 190892"/>
                    <a:gd name="connsiteX1" fmla="*/ 59254 w 101809"/>
                    <a:gd name="connsiteY1" fmla="*/ 114192 h 190892"/>
                    <a:gd name="connsiteX2" fmla="*/ 59254 w 101809"/>
                    <a:gd name="connsiteY2" fmla="*/ 146021 h 190892"/>
                    <a:gd name="connsiteX3" fmla="*/ 74283 w 101809"/>
                    <a:gd name="connsiteY3" fmla="*/ 130993 h 190892"/>
                    <a:gd name="connsiteX4" fmla="*/ 43943 w 101809"/>
                    <a:gd name="connsiteY4" fmla="*/ 78749 h 190892"/>
                    <a:gd name="connsiteX5" fmla="*/ 43943 w 101809"/>
                    <a:gd name="connsiteY5" fmla="*/ 45432 h 190892"/>
                    <a:gd name="connsiteX6" fmla="*/ 29340 w 101809"/>
                    <a:gd name="connsiteY6" fmla="*/ 60672 h 190892"/>
                    <a:gd name="connsiteX7" fmla="*/ 43943 w 101809"/>
                    <a:gd name="connsiteY7" fmla="*/ 78749 h 190892"/>
                    <a:gd name="connsiteX8" fmla="*/ 102212 w 101809"/>
                    <a:gd name="connsiteY8" fmla="*/ 129504 h 190892"/>
                    <a:gd name="connsiteX9" fmla="*/ 91225 w 101809"/>
                    <a:gd name="connsiteY9" fmla="*/ 157505 h 190892"/>
                    <a:gd name="connsiteX10" fmla="*/ 59254 w 101809"/>
                    <a:gd name="connsiteY10" fmla="*/ 170548 h 190892"/>
                    <a:gd name="connsiteX11" fmla="*/ 59254 w 101809"/>
                    <a:gd name="connsiteY11" fmla="*/ 193303 h 190892"/>
                    <a:gd name="connsiteX12" fmla="*/ 43943 w 101809"/>
                    <a:gd name="connsiteY12" fmla="*/ 193303 h 190892"/>
                    <a:gd name="connsiteX13" fmla="*/ 43943 w 101809"/>
                    <a:gd name="connsiteY13" fmla="*/ 171186 h 190892"/>
                    <a:gd name="connsiteX14" fmla="*/ 4246 w 101809"/>
                    <a:gd name="connsiteY14" fmla="*/ 161546 h 190892"/>
                    <a:gd name="connsiteX15" fmla="*/ 4246 w 101809"/>
                    <a:gd name="connsiteY15" fmla="*/ 132482 h 190892"/>
                    <a:gd name="connsiteX16" fmla="*/ 22322 w 101809"/>
                    <a:gd name="connsiteY16" fmla="*/ 141484 h 190892"/>
                    <a:gd name="connsiteX17" fmla="*/ 43872 w 101809"/>
                    <a:gd name="connsiteY17" fmla="*/ 146446 h 190892"/>
                    <a:gd name="connsiteX18" fmla="*/ 43872 w 101809"/>
                    <a:gd name="connsiteY18" fmla="*/ 108238 h 190892"/>
                    <a:gd name="connsiteX19" fmla="*/ 11051 w 101809"/>
                    <a:gd name="connsiteY19" fmla="*/ 89382 h 190892"/>
                    <a:gd name="connsiteX20" fmla="*/ 1410 w 101809"/>
                    <a:gd name="connsiteY20" fmla="*/ 62445 h 190892"/>
                    <a:gd name="connsiteX21" fmla="*/ 13248 w 101809"/>
                    <a:gd name="connsiteY21" fmla="*/ 34302 h 190892"/>
                    <a:gd name="connsiteX22" fmla="*/ 43872 w 101809"/>
                    <a:gd name="connsiteY22" fmla="*/ 20904 h 190892"/>
                    <a:gd name="connsiteX23" fmla="*/ 43872 w 101809"/>
                    <a:gd name="connsiteY23" fmla="*/ 1410 h 190892"/>
                    <a:gd name="connsiteX24" fmla="*/ 59183 w 101809"/>
                    <a:gd name="connsiteY24" fmla="*/ 1410 h 190892"/>
                    <a:gd name="connsiteX25" fmla="*/ 59183 w 101809"/>
                    <a:gd name="connsiteY25" fmla="*/ 20479 h 190892"/>
                    <a:gd name="connsiteX26" fmla="*/ 92217 w 101809"/>
                    <a:gd name="connsiteY26" fmla="*/ 27639 h 190892"/>
                    <a:gd name="connsiteX27" fmla="*/ 92217 w 101809"/>
                    <a:gd name="connsiteY27" fmla="*/ 55994 h 190892"/>
                    <a:gd name="connsiteX28" fmla="*/ 59183 w 101809"/>
                    <a:gd name="connsiteY28" fmla="*/ 45077 h 190892"/>
                    <a:gd name="connsiteX29" fmla="*/ 59183 w 101809"/>
                    <a:gd name="connsiteY29" fmla="*/ 84845 h 190892"/>
                    <a:gd name="connsiteX30" fmla="*/ 92217 w 101809"/>
                    <a:gd name="connsiteY30" fmla="*/ 103701 h 190892"/>
                    <a:gd name="connsiteX31" fmla="*/ 102212 w 101809"/>
                    <a:gd name="connsiteY31" fmla="*/ 129504 h 19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1809" h="190892">
                      <a:moveTo>
                        <a:pt x="74283" y="130993"/>
                      </a:moveTo>
                      <a:cubicBezTo>
                        <a:pt x="74283" y="124188"/>
                        <a:pt x="69249" y="118588"/>
                        <a:pt x="59254" y="114192"/>
                      </a:cubicBezTo>
                      <a:lnTo>
                        <a:pt x="59254" y="146021"/>
                      </a:lnTo>
                      <a:cubicBezTo>
                        <a:pt x="69321" y="144391"/>
                        <a:pt x="74283" y="139428"/>
                        <a:pt x="74283" y="130993"/>
                      </a:cubicBezTo>
                      <a:close/>
                      <a:moveTo>
                        <a:pt x="43943" y="78749"/>
                      </a:moveTo>
                      <a:lnTo>
                        <a:pt x="43943" y="45432"/>
                      </a:lnTo>
                      <a:cubicBezTo>
                        <a:pt x="34231" y="47204"/>
                        <a:pt x="29340" y="52237"/>
                        <a:pt x="29340" y="60672"/>
                      </a:cubicBezTo>
                      <a:cubicBezTo>
                        <a:pt x="29411" y="68045"/>
                        <a:pt x="34231" y="74070"/>
                        <a:pt x="43943" y="78749"/>
                      </a:cubicBezTo>
                      <a:close/>
                      <a:moveTo>
                        <a:pt x="102212" y="129504"/>
                      </a:moveTo>
                      <a:cubicBezTo>
                        <a:pt x="102212" y="141130"/>
                        <a:pt x="98526" y="150487"/>
                        <a:pt x="91225" y="157505"/>
                      </a:cubicBezTo>
                      <a:cubicBezTo>
                        <a:pt x="83923" y="164594"/>
                        <a:pt x="73290" y="168918"/>
                        <a:pt x="59254" y="170548"/>
                      </a:cubicBezTo>
                      <a:lnTo>
                        <a:pt x="59254" y="193303"/>
                      </a:lnTo>
                      <a:lnTo>
                        <a:pt x="43943" y="193303"/>
                      </a:lnTo>
                      <a:lnTo>
                        <a:pt x="43943" y="171186"/>
                      </a:lnTo>
                      <a:cubicBezTo>
                        <a:pt x="29553" y="171044"/>
                        <a:pt x="16297" y="167854"/>
                        <a:pt x="4246" y="161546"/>
                      </a:cubicBezTo>
                      <a:lnTo>
                        <a:pt x="4246" y="132482"/>
                      </a:lnTo>
                      <a:cubicBezTo>
                        <a:pt x="8003" y="135530"/>
                        <a:pt x="14028" y="138578"/>
                        <a:pt x="22322" y="141484"/>
                      </a:cubicBezTo>
                      <a:cubicBezTo>
                        <a:pt x="30616" y="144391"/>
                        <a:pt x="37775" y="146021"/>
                        <a:pt x="43872" y="146446"/>
                      </a:cubicBezTo>
                      <a:lnTo>
                        <a:pt x="43872" y="108238"/>
                      </a:lnTo>
                      <a:cubicBezTo>
                        <a:pt x="28418" y="102496"/>
                        <a:pt x="17431" y="96187"/>
                        <a:pt x="11051" y="89382"/>
                      </a:cubicBezTo>
                      <a:cubicBezTo>
                        <a:pt x="4600" y="82577"/>
                        <a:pt x="1410" y="73574"/>
                        <a:pt x="1410" y="62445"/>
                      </a:cubicBezTo>
                      <a:cubicBezTo>
                        <a:pt x="1410" y="51315"/>
                        <a:pt x="5380" y="41958"/>
                        <a:pt x="13248" y="34302"/>
                      </a:cubicBezTo>
                      <a:cubicBezTo>
                        <a:pt x="21188" y="26646"/>
                        <a:pt x="31396" y="22180"/>
                        <a:pt x="43872" y="20904"/>
                      </a:cubicBezTo>
                      <a:lnTo>
                        <a:pt x="43872" y="1410"/>
                      </a:lnTo>
                      <a:lnTo>
                        <a:pt x="59183" y="1410"/>
                      </a:lnTo>
                      <a:lnTo>
                        <a:pt x="59183" y="20479"/>
                      </a:lnTo>
                      <a:cubicBezTo>
                        <a:pt x="73928" y="21188"/>
                        <a:pt x="84987" y="23527"/>
                        <a:pt x="92217" y="27639"/>
                      </a:cubicBezTo>
                      <a:lnTo>
                        <a:pt x="92217" y="55994"/>
                      </a:lnTo>
                      <a:cubicBezTo>
                        <a:pt x="82505" y="50110"/>
                        <a:pt x="71447" y="46495"/>
                        <a:pt x="59183" y="45077"/>
                      </a:cubicBezTo>
                      <a:lnTo>
                        <a:pt x="59183" y="84845"/>
                      </a:lnTo>
                      <a:cubicBezTo>
                        <a:pt x="74637" y="90445"/>
                        <a:pt x="85695" y="96754"/>
                        <a:pt x="92217" y="103701"/>
                      </a:cubicBezTo>
                      <a:cubicBezTo>
                        <a:pt x="98952" y="110719"/>
                        <a:pt x="102212" y="119296"/>
                        <a:pt x="102212" y="129504"/>
                      </a:cubicBezTo>
                      <a:close/>
                    </a:path>
                  </a:pathLst>
                </a:custGeom>
                <a:solidFill>
                  <a:schemeClr val="accent2"/>
                </a:solidFill>
                <a:ln w="4222"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grpSp>
        </p:grpSp>
        <p:grpSp>
          <p:nvGrpSpPr>
            <p:cNvPr id="12" name="Group 11">
              <a:extLst>
                <a:ext uri="{FF2B5EF4-FFF2-40B4-BE49-F238E27FC236}">
                  <a16:creationId xmlns:a16="http://schemas.microsoft.com/office/drawing/2014/main" id="{3F6DE1A3-6B3F-4DB6-8543-78558F856D8C}"/>
                </a:ext>
              </a:extLst>
            </p:cNvPr>
            <p:cNvGrpSpPr/>
            <p:nvPr/>
          </p:nvGrpSpPr>
          <p:grpSpPr>
            <a:xfrm>
              <a:off x="1874660" y="2491047"/>
              <a:ext cx="2498508" cy="265519"/>
              <a:chOff x="1874660" y="2576608"/>
              <a:chExt cx="2498508" cy="265519"/>
            </a:xfrm>
          </p:grpSpPr>
          <p:grpSp>
            <p:nvGrpSpPr>
              <p:cNvPr id="138" name="modular 1" descr="modular">
                <a:extLst>
                  <a:ext uri="{FF2B5EF4-FFF2-40B4-BE49-F238E27FC236}">
                    <a16:creationId xmlns:a16="http://schemas.microsoft.com/office/drawing/2014/main" id="{FCC30580-6B15-40D2-8F85-34D8993BC724}"/>
                  </a:ext>
                </a:extLst>
              </p:cNvPr>
              <p:cNvGrpSpPr/>
              <p:nvPr/>
            </p:nvGrpSpPr>
            <p:grpSpPr>
              <a:xfrm>
                <a:off x="1874660" y="2576608"/>
                <a:ext cx="283923" cy="265519"/>
                <a:chOff x="3557434" y="2181241"/>
                <a:chExt cx="406193" cy="406193"/>
              </a:xfrm>
            </p:grpSpPr>
            <p:sp>
              <p:nvSpPr>
                <p:cNvPr id="139" name="Rectangle 458">
                  <a:extLst>
                    <a:ext uri="{FF2B5EF4-FFF2-40B4-BE49-F238E27FC236}">
                      <a16:creationId xmlns:a16="http://schemas.microsoft.com/office/drawing/2014/main" id="{5F84E1AF-0869-4512-9AD4-DF9CC5220C51}"/>
                    </a:ext>
                  </a:extLst>
                </p:cNvPr>
                <p:cNvSpPr>
                  <a:spLocks noChangeArrowheads="1"/>
                </p:cNvSpPr>
                <p:nvPr/>
              </p:nvSpPr>
              <p:spPr bwMode="auto">
                <a:xfrm>
                  <a:off x="3557434" y="2181241"/>
                  <a:ext cx="406193"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171" name="Rectangle 459">
                  <a:extLst>
                    <a:ext uri="{FF2B5EF4-FFF2-40B4-BE49-F238E27FC236}">
                      <a16:creationId xmlns:a16="http://schemas.microsoft.com/office/drawing/2014/main" id="{5A487DD8-63D0-4C5A-A762-675EB107F9BF}"/>
                    </a:ext>
                  </a:extLst>
                </p:cNvPr>
                <p:cNvSpPr>
                  <a:spLocks noChangeArrowheads="1"/>
                </p:cNvSpPr>
                <p:nvPr/>
              </p:nvSpPr>
              <p:spPr bwMode="auto">
                <a:xfrm>
                  <a:off x="3557434" y="2223261"/>
                  <a:ext cx="406193" cy="14940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172" name="Rectangle 460">
                  <a:extLst>
                    <a:ext uri="{FF2B5EF4-FFF2-40B4-BE49-F238E27FC236}">
                      <a16:creationId xmlns:a16="http://schemas.microsoft.com/office/drawing/2014/main" id="{F71DA5DB-00F7-4B90-AB0E-227C42E3D4A0}"/>
                    </a:ext>
                  </a:extLst>
                </p:cNvPr>
                <p:cNvSpPr>
                  <a:spLocks noChangeArrowheads="1"/>
                </p:cNvSpPr>
                <p:nvPr/>
              </p:nvSpPr>
              <p:spPr bwMode="auto">
                <a:xfrm>
                  <a:off x="3557434" y="2394454"/>
                  <a:ext cx="85597"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173" name="Rectangle 461">
                  <a:extLst>
                    <a:ext uri="{FF2B5EF4-FFF2-40B4-BE49-F238E27FC236}">
                      <a16:creationId xmlns:a16="http://schemas.microsoft.com/office/drawing/2014/main" id="{2C09DC8E-293A-4639-B41D-42292243CBEB}"/>
                    </a:ext>
                  </a:extLst>
                </p:cNvPr>
                <p:cNvSpPr>
                  <a:spLocks noChangeArrowheads="1"/>
                </p:cNvSpPr>
                <p:nvPr/>
              </p:nvSpPr>
              <p:spPr bwMode="auto">
                <a:xfrm>
                  <a:off x="3664818" y="2394454"/>
                  <a:ext cx="84040"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174" name="Rectangle 462">
                  <a:extLst>
                    <a:ext uri="{FF2B5EF4-FFF2-40B4-BE49-F238E27FC236}">
                      <a16:creationId xmlns:a16="http://schemas.microsoft.com/office/drawing/2014/main" id="{6D51F9B7-5D6E-4A64-9A84-A05A074C86FE}"/>
                    </a:ext>
                  </a:extLst>
                </p:cNvPr>
                <p:cNvSpPr>
                  <a:spLocks noChangeArrowheads="1"/>
                </p:cNvSpPr>
                <p:nvPr/>
              </p:nvSpPr>
              <p:spPr bwMode="auto">
                <a:xfrm>
                  <a:off x="3770646" y="2394454"/>
                  <a:ext cx="85597"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175" name="Rectangle 463">
                  <a:extLst>
                    <a:ext uri="{FF2B5EF4-FFF2-40B4-BE49-F238E27FC236}">
                      <a16:creationId xmlns:a16="http://schemas.microsoft.com/office/drawing/2014/main" id="{0373F552-F85B-4848-B3A3-CF5B763EE9DA}"/>
                    </a:ext>
                  </a:extLst>
                </p:cNvPr>
                <p:cNvSpPr>
                  <a:spLocks noChangeArrowheads="1"/>
                </p:cNvSpPr>
                <p:nvPr/>
              </p:nvSpPr>
              <p:spPr bwMode="auto">
                <a:xfrm>
                  <a:off x="3878030" y="2394454"/>
                  <a:ext cx="85597"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176" name="Rectangle 464">
                  <a:extLst>
                    <a:ext uri="{FF2B5EF4-FFF2-40B4-BE49-F238E27FC236}">
                      <a16:creationId xmlns:a16="http://schemas.microsoft.com/office/drawing/2014/main" id="{2C3F339E-62DB-48E5-98B0-1D32CFAE9999}"/>
                    </a:ext>
                  </a:extLst>
                </p:cNvPr>
                <p:cNvSpPr>
                  <a:spLocks noChangeArrowheads="1"/>
                </p:cNvSpPr>
                <p:nvPr/>
              </p:nvSpPr>
              <p:spPr bwMode="auto">
                <a:xfrm>
                  <a:off x="3557434" y="2501837"/>
                  <a:ext cx="191425"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177" name="Rectangle 465">
                  <a:extLst>
                    <a:ext uri="{FF2B5EF4-FFF2-40B4-BE49-F238E27FC236}">
                      <a16:creationId xmlns:a16="http://schemas.microsoft.com/office/drawing/2014/main" id="{03B4E5B8-068D-4885-BE5A-64A4F54E0F15}"/>
                    </a:ext>
                  </a:extLst>
                </p:cNvPr>
                <p:cNvSpPr>
                  <a:spLocks noChangeArrowheads="1"/>
                </p:cNvSpPr>
                <p:nvPr/>
              </p:nvSpPr>
              <p:spPr bwMode="auto">
                <a:xfrm>
                  <a:off x="3770646" y="2501837"/>
                  <a:ext cx="192980"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grpSp>
          <p:sp>
            <p:nvSpPr>
              <p:cNvPr id="2" name="Rectangle 1">
                <a:extLst>
                  <a:ext uri="{FF2B5EF4-FFF2-40B4-BE49-F238E27FC236}">
                    <a16:creationId xmlns:a16="http://schemas.microsoft.com/office/drawing/2014/main" id="{A2D35117-0BD4-4FFF-AB7E-A82718CD961A}"/>
                  </a:ext>
                </a:extLst>
              </p:cNvPr>
              <p:cNvSpPr/>
              <p:nvPr/>
            </p:nvSpPr>
            <p:spPr bwMode="auto">
              <a:xfrm>
                <a:off x="2317826" y="2600827"/>
                <a:ext cx="2055342" cy="217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567" b="1" i="0" u="none" strike="noStrike" kern="1200" cap="none" spc="0" normalizeH="0" baseline="0" noProof="0">
                    <a:ln>
                      <a:noFill/>
                    </a:ln>
                    <a:solidFill>
                      <a:srgbClr val="0078D4"/>
                    </a:solidFill>
                    <a:effectLst/>
                    <a:uLnTx/>
                    <a:uFillTx/>
                    <a:latin typeface="Segoe UI Semibold"/>
                    <a:ea typeface="+mn-ea"/>
                    <a:cs typeface="+mn-cs"/>
                  </a:rPr>
                  <a:t>Best practice guidance</a:t>
                </a:r>
              </a:p>
            </p:txBody>
          </p:sp>
        </p:grpSp>
        <p:grpSp>
          <p:nvGrpSpPr>
            <p:cNvPr id="9" name="Group 8">
              <a:extLst>
                <a:ext uri="{FF2B5EF4-FFF2-40B4-BE49-F238E27FC236}">
                  <a16:creationId xmlns:a16="http://schemas.microsoft.com/office/drawing/2014/main" id="{775721D5-AFDE-4BD0-86DB-9CAADA948714}"/>
                </a:ext>
              </a:extLst>
            </p:cNvPr>
            <p:cNvGrpSpPr/>
            <p:nvPr/>
          </p:nvGrpSpPr>
          <p:grpSpPr>
            <a:xfrm>
              <a:off x="7649965" y="2483176"/>
              <a:ext cx="2561732" cy="281260"/>
              <a:chOff x="4883323" y="2568737"/>
              <a:chExt cx="2561732" cy="281260"/>
            </a:xfrm>
          </p:grpSpPr>
          <p:grpSp>
            <p:nvGrpSpPr>
              <p:cNvPr id="178" name="evolve" descr="evolve">
                <a:extLst>
                  <a:ext uri="{FF2B5EF4-FFF2-40B4-BE49-F238E27FC236}">
                    <a16:creationId xmlns:a16="http://schemas.microsoft.com/office/drawing/2014/main" id="{8F71CC57-38DD-432F-A5E1-DD23E343C5DC}"/>
                  </a:ext>
                </a:extLst>
              </p:cNvPr>
              <p:cNvGrpSpPr/>
              <p:nvPr/>
            </p:nvGrpSpPr>
            <p:grpSpPr>
              <a:xfrm>
                <a:off x="4883323" y="2568737"/>
                <a:ext cx="298246" cy="281260"/>
                <a:chOff x="748620" y="3040242"/>
                <a:chExt cx="415510" cy="419004"/>
              </a:xfrm>
            </p:grpSpPr>
            <p:sp>
              <p:nvSpPr>
                <p:cNvPr id="179" name="Freeform: Shape 178">
                  <a:extLst>
                    <a:ext uri="{FF2B5EF4-FFF2-40B4-BE49-F238E27FC236}">
                      <a16:creationId xmlns:a16="http://schemas.microsoft.com/office/drawing/2014/main" id="{2BFF0FBA-4196-43B4-ABB7-42F0ECC1C8FC}"/>
                    </a:ext>
                  </a:extLst>
                </p:cNvPr>
                <p:cNvSpPr/>
                <p:nvPr/>
              </p:nvSpPr>
              <p:spPr>
                <a:xfrm>
                  <a:off x="748620" y="3324316"/>
                  <a:ext cx="134930" cy="134930"/>
                </a:xfrm>
                <a:custGeom>
                  <a:avLst/>
                  <a:gdLst>
                    <a:gd name="connsiteX0" fmla="*/ 1481 w 134929"/>
                    <a:gd name="connsiteY0" fmla="*/ 133958 h 134929"/>
                    <a:gd name="connsiteX1" fmla="*/ 133959 w 134929"/>
                    <a:gd name="connsiteY1" fmla="*/ 133958 h 134929"/>
                    <a:gd name="connsiteX2" fmla="*/ 133959 w 134929"/>
                    <a:gd name="connsiteY2" fmla="*/ 1481 h 134929"/>
                    <a:gd name="connsiteX3" fmla="*/ 1481 w 134929"/>
                    <a:gd name="connsiteY3" fmla="*/ 1481 h 134929"/>
                    <a:gd name="connsiteX4" fmla="*/ 1481 w 134929"/>
                    <a:gd name="connsiteY4" fmla="*/ 133958 h 134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929" h="134929">
                      <a:moveTo>
                        <a:pt x="1481" y="133958"/>
                      </a:moveTo>
                      <a:lnTo>
                        <a:pt x="133959" y="133958"/>
                      </a:lnTo>
                      <a:lnTo>
                        <a:pt x="133959" y="1481"/>
                      </a:lnTo>
                      <a:lnTo>
                        <a:pt x="1481" y="1481"/>
                      </a:lnTo>
                      <a:lnTo>
                        <a:pt x="1481" y="133958"/>
                      </a:lnTo>
                      <a:close/>
                    </a:path>
                  </a:pathLst>
                </a:custGeom>
                <a:solidFill>
                  <a:srgbClr val="0078D4"/>
                </a:solidFill>
                <a:ln w="4321"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0BC40D00-A526-45CE-B7F8-4D9835811B1E}"/>
                    </a:ext>
                  </a:extLst>
                </p:cNvPr>
                <p:cNvSpPr/>
                <p:nvPr/>
              </p:nvSpPr>
              <p:spPr>
                <a:xfrm>
                  <a:off x="899218" y="3182500"/>
                  <a:ext cx="134930" cy="134930"/>
                </a:xfrm>
                <a:custGeom>
                  <a:avLst/>
                  <a:gdLst>
                    <a:gd name="connsiteX0" fmla="*/ 1481 w 134929"/>
                    <a:gd name="connsiteY0" fmla="*/ 32320 h 134929"/>
                    <a:gd name="connsiteX1" fmla="*/ 1481 w 134929"/>
                    <a:gd name="connsiteY1" fmla="*/ 103119 h 134929"/>
                    <a:gd name="connsiteX2" fmla="*/ 32320 w 134929"/>
                    <a:gd name="connsiteY2" fmla="*/ 133958 h 134929"/>
                    <a:gd name="connsiteX3" fmla="*/ 103119 w 134929"/>
                    <a:gd name="connsiteY3" fmla="*/ 133958 h 134929"/>
                    <a:gd name="connsiteX4" fmla="*/ 133958 w 134929"/>
                    <a:gd name="connsiteY4" fmla="*/ 103119 h 134929"/>
                    <a:gd name="connsiteX5" fmla="*/ 133958 w 134929"/>
                    <a:gd name="connsiteY5" fmla="*/ 32320 h 134929"/>
                    <a:gd name="connsiteX6" fmla="*/ 103119 w 134929"/>
                    <a:gd name="connsiteY6" fmla="*/ 1481 h 134929"/>
                    <a:gd name="connsiteX7" fmla="*/ 32754 w 134929"/>
                    <a:gd name="connsiteY7" fmla="*/ 1481 h 134929"/>
                    <a:gd name="connsiteX8" fmla="*/ 1481 w 134929"/>
                    <a:gd name="connsiteY8" fmla="*/ 32320 h 13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29" h="134929">
                      <a:moveTo>
                        <a:pt x="1481" y="32320"/>
                      </a:moveTo>
                      <a:lnTo>
                        <a:pt x="1481" y="103119"/>
                      </a:lnTo>
                      <a:cubicBezTo>
                        <a:pt x="1481" y="120059"/>
                        <a:pt x="15380" y="133958"/>
                        <a:pt x="32320" y="133958"/>
                      </a:cubicBezTo>
                      <a:lnTo>
                        <a:pt x="103119" y="133958"/>
                      </a:lnTo>
                      <a:cubicBezTo>
                        <a:pt x="120059" y="133958"/>
                        <a:pt x="133958" y="120059"/>
                        <a:pt x="133958" y="103119"/>
                      </a:cubicBezTo>
                      <a:lnTo>
                        <a:pt x="133958" y="32320"/>
                      </a:lnTo>
                      <a:cubicBezTo>
                        <a:pt x="133958" y="15380"/>
                        <a:pt x="120059" y="1481"/>
                        <a:pt x="103119" y="1481"/>
                      </a:cubicBezTo>
                      <a:lnTo>
                        <a:pt x="32754" y="1481"/>
                      </a:lnTo>
                      <a:cubicBezTo>
                        <a:pt x="15380" y="1481"/>
                        <a:pt x="1481" y="14945"/>
                        <a:pt x="1481" y="32320"/>
                      </a:cubicBezTo>
                      <a:close/>
                    </a:path>
                  </a:pathLst>
                </a:custGeom>
                <a:solidFill>
                  <a:srgbClr val="0078D4"/>
                </a:solidFill>
                <a:ln w="4321"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2F377B21-18B3-4B51-936F-0C8D3FFCA6D4}"/>
                    </a:ext>
                  </a:extLst>
                </p:cNvPr>
                <p:cNvSpPr/>
                <p:nvPr/>
              </p:nvSpPr>
              <p:spPr>
                <a:xfrm>
                  <a:off x="1033553" y="3040242"/>
                  <a:ext cx="130577" cy="130577"/>
                </a:xfrm>
                <a:custGeom>
                  <a:avLst/>
                  <a:gdLst>
                    <a:gd name="connsiteX0" fmla="*/ 1481 w 130577"/>
                    <a:gd name="connsiteY0" fmla="*/ 66634 h 130577"/>
                    <a:gd name="connsiteX1" fmla="*/ 66634 w 130577"/>
                    <a:gd name="connsiteY1" fmla="*/ 131787 h 130577"/>
                    <a:gd name="connsiteX2" fmla="*/ 67502 w 130577"/>
                    <a:gd name="connsiteY2" fmla="*/ 131787 h 130577"/>
                    <a:gd name="connsiteX3" fmla="*/ 132655 w 130577"/>
                    <a:gd name="connsiteY3" fmla="*/ 66634 h 130577"/>
                    <a:gd name="connsiteX4" fmla="*/ 67502 w 130577"/>
                    <a:gd name="connsiteY4" fmla="*/ 1481 h 130577"/>
                    <a:gd name="connsiteX5" fmla="*/ 66634 w 130577"/>
                    <a:gd name="connsiteY5" fmla="*/ 1481 h 130577"/>
                    <a:gd name="connsiteX6" fmla="*/ 1481 w 130577"/>
                    <a:gd name="connsiteY6" fmla="*/ 66634 h 13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577" h="130577">
                      <a:moveTo>
                        <a:pt x="1481" y="66634"/>
                      </a:moveTo>
                      <a:cubicBezTo>
                        <a:pt x="1481" y="102685"/>
                        <a:pt x="30582" y="131787"/>
                        <a:pt x="66634" y="131787"/>
                      </a:cubicBezTo>
                      <a:lnTo>
                        <a:pt x="67502" y="131787"/>
                      </a:lnTo>
                      <a:cubicBezTo>
                        <a:pt x="103553" y="131787"/>
                        <a:pt x="132655" y="102685"/>
                        <a:pt x="132655" y="66634"/>
                      </a:cubicBezTo>
                      <a:cubicBezTo>
                        <a:pt x="132655" y="30582"/>
                        <a:pt x="103553" y="1481"/>
                        <a:pt x="67502" y="1481"/>
                      </a:cubicBezTo>
                      <a:lnTo>
                        <a:pt x="66634" y="1481"/>
                      </a:lnTo>
                      <a:cubicBezTo>
                        <a:pt x="30582" y="1481"/>
                        <a:pt x="1481" y="30582"/>
                        <a:pt x="1481" y="66634"/>
                      </a:cubicBezTo>
                      <a:close/>
                    </a:path>
                  </a:pathLst>
                </a:custGeom>
                <a:solidFill>
                  <a:srgbClr val="50E6FF"/>
                </a:solidFill>
                <a:ln w="4321"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grpSp>
          <p:sp>
            <p:nvSpPr>
              <p:cNvPr id="113" name="Rectangle 112">
                <a:extLst>
                  <a:ext uri="{FF2B5EF4-FFF2-40B4-BE49-F238E27FC236}">
                    <a16:creationId xmlns:a16="http://schemas.microsoft.com/office/drawing/2014/main" id="{AD94372A-0725-4E77-9CCD-4E6545C80CCB}"/>
                  </a:ext>
                </a:extLst>
              </p:cNvPr>
              <p:cNvSpPr/>
              <p:nvPr/>
            </p:nvSpPr>
            <p:spPr bwMode="auto">
              <a:xfrm>
                <a:off x="5394844" y="2600829"/>
                <a:ext cx="2050211" cy="217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567" b="1" i="0" u="none" strike="noStrike" kern="1200" cap="none" spc="0" normalizeH="0" baseline="0" noProof="0">
                    <a:ln>
                      <a:noFill/>
                    </a:ln>
                    <a:solidFill>
                      <a:srgbClr val="0078D4"/>
                    </a:solidFill>
                    <a:effectLst/>
                    <a:uLnTx/>
                    <a:uFillTx/>
                    <a:latin typeface="Segoe UI Semibold"/>
                    <a:ea typeface="+mn-ea"/>
                    <a:cs typeface="+mn-cs"/>
                  </a:rPr>
                  <a:t>Technical skill building</a:t>
                </a:r>
              </a:p>
            </p:txBody>
          </p:sp>
        </p:grpSp>
      </p:grpSp>
      <p:grpSp>
        <p:nvGrpSpPr>
          <p:cNvPr id="3" name="Group 2">
            <a:extLst>
              <a:ext uri="{FF2B5EF4-FFF2-40B4-BE49-F238E27FC236}">
                <a16:creationId xmlns:a16="http://schemas.microsoft.com/office/drawing/2014/main" id="{04F08E9D-459C-4C1C-83C4-C8D29146E030}"/>
              </a:ext>
            </a:extLst>
          </p:cNvPr>
          <p:cNvGrpSpPr/>
          <p:nvPr/>
        </p:nvGrpSpPr>
        <p:grpSpPr>
          <a:xfrm>
            <a:off x="3660766" y="3147402"/>
            <a:ext cx="2143551" cy="434093"/>
            <a:chOff x="4884488" y="3122715"/>
            <a:chExt cx="2143856" cy="434154"/>
          </a:xfrm>
        </p:grpSpPr>
        <p:grpSp>
          <p:nvGrpSpPr>
            <p:cNvPr id="182" name="dev testing" descr="dev testing">
              <a:extLst>
                <a:ext uri="{FF2B5EF4-FFF2-40B4-BE49-F238E27FC236}">
                  <a16:creationId xmlns:a16="http://schemas.microsoft.com/office/drawing/2014/main" id="{9E820B6A-BE81-4D0F-BD99-6B4E7C112253}"/>
                </a:ext>
              </a:extLst>
            </p:cNvPr>
            <p:cNvGrpSpPr>
              <a:grpSpLocks noChangeAspect="1"/>
            </p:cNvGrpSpPr>
            <p:nvPr/>
          </p:nvGrpSpPr>
          <p:grpSpPr bwMode="auto">
            <a:xfrm>
              <a:off x="4884488" y="3215683"/>
              <a:ext cx="295917" cy="248216"/>
              <a:chOff x="448" y="808"/>
              <a:chExt cx="262" cy="235"/>
            </a:xfrm>
          </p:grpSpPr>
          <p:sp>
            <p:nvSpPr>
              <p:cNvPr id="183" name="AutoShape 3">
                <a:extLst>
                  <a:ext uri="{FF2B5EF4-FFF2-40B4-BE49-F238E27FC236}">
                    <a16:creationId xmlns:a16="http://schemas.microsoft.com/office/drawing/2014/main" id="{5E47226C-2F54-4EF4-93CD-1531BDC3EE18}"/>
                  </a:ext>
                </a:extLst>
              </p:cNvPr>
              <p:cNvSpPr>
                <a:spLocks noChangeAspect="1" noChangeArrowheads="1" noTextEdit="1"/>
              </p:cNvSpPr>
              <p:nvPr/>
            </p:nvSpPr>
            <p:spPr bwMode="auto">
              <a:xfrm>
                <a:off x="448" y="809"/>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184" name="Rectangle 5">
                <a:extLst>
                  <a:ext uri="{FF2B5EF4-FFF2-40B4-BE49-F238E27FC236}">
                    <a16:creationId xmlns:a16="http://schemas.microsoft.com/office/drawing/2014/main" id="{71AF44DF-7319-4638-840B-BC19DE0D5423}"/>
                  </a:ext>
                </a:extLst>
              </p:cNvPr>
              <p:cNvSpPr>
                <a:spLocks noChangeArrowheads="1"/>
              </p:cNvSpPr>
              <p:nvPr/>
            </p:nvSpPr>
            <p:spPr bwMode="auto">
              <a:xfrm>
                <a:off x="448"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185" name="Rectangle 6">
                <a:extLst>
                  <a:ext uri="{FF2B5EF4-FFF2-40B4-BE49-F238E27FC236}">
                    <a16:creationId xmlns:a16="http://schemas.microsoft.com/office/drawing/2014/main" id="{EB70FF0C-B287-48DE-AB43-F95B9A9CCC2E}"/>
                  </a:ext>
                </a:extLst>
              </p:cNvPr>
              <p:cNvSpPr>
                <a:spLocks noChangeArrowheads="1"/>
              </p:cNvSpPr>
              <p:nvPr/>
            </p:nvSpPr>
            <p:spPr bwMode="auto">
              <a:xfrm>
                <a:off x="517" y="988"/>
                <a:ext cx="54"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186" name="Rectangle 7">
                <a:extLst>
                  <a:ext uri="{FF2B5EF4-FFF2-40B4-BE49-F238E27FC236}">
                    <a16:creationId xmlns:a16="http://schemas.microsoft.com/office/drawing/2014/main" id="{467C47A8-5816-4541-9946-D92B098B1B95}"/>
                  </a:ext>
                </a:extLst>
              </p:cNvPr>
              <p:cNvSpPr>
                <a:spLocks noChangeArrowheads="1"/>
              </p:cNvSpPr>
              <p:nvPr/>
            </p:nvSpPr>
            <p:spPr bwMode="auto">
              <a:xfrm>
                <a:off x="586"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187" name="Rectangle 8">
                <a:extLst>
                  <a:ext uri="{FF2B5EF4-FFF2-40B4-BE49-F238E27FC236}">
                    <a16:creationId xmlns:a16="http://schemas.microsoft.com/office/drawing/2014/main" id="{3084451B-4F32-4556-B9C2-B75AA0A2D1C3}"/>
                  </a:ext>
                </a:extLst>
              </p:cNvPr>
              <p:cNvSpPr>
                <a:spLocks noChangeArrowheads="1"/>
              </p:cNvSpPr>
              <p:nvPr/>
            </p:nvSpPr>
            <p:spPr bwMode="auto">
              <a:xfrm>
                <a:off x="654"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188" name="Rectangle 9">
                <a:extLst>
                  <a:ext uri="{FF2B5EF4-FFF2-40B4-BE49-F238E27FC236}">
                    <a16:creationId xmlns:a16="http://schemas.microsoft.com/office/drawing/2014/main" id="{346FB61A-0EF4-45A9-8D00-1943A7A170E1}"/>
                  </a:ext>
                </a:extLst>
              </p:cNvPr>
              <p:cNvSpPr>
                <a:spLocks noChangeArrowheads="1"/>
              </p:cNvSpPr>
              <p:nvPr/>
            </p:nvSpPr>
            <p:spPr bwMode="auto">
              <a:xfrm>
                <a:off x="448"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189" name="Rectangle 10">
                <a:extLst>
                  <a:ext uri="{FF2B5EF4-FFF2-40B4-BE49-F238E27FC236}">
                    <a16:creationId xmlns:a16="http://schemas.microsoft.com/office/drawing/2014/main" id="{724F38BA-EEFD-472F-BF9A-86B9B0E8FD30}"/>
                  </a:ext>
                </a:extLst>
              </p:cNvPr>
              <p:cNvSpPr>
                <a:spLocks noChangeArrowheads="1"/>
              </p:cNvSpPr>
              <p:nvPr/>
            </p:nvSpPr>
            <p:spPr bwMode="auto">
              <a:xfrm>
                <a:off x="517" y="919"/>
                <a:ext cx="54"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190" name="Rectangle 11">
                <a:extLst>
                  <a:ext uri="{FF2B5EF4-FFF2-40B4-BE49-F238E27FC236}">
                    <a16:creationId xmlns:a16="http://schemas.microsoft.com/office/drawing/2014/main" id="{FC1C7A03-AE6A-401D-9129-0BB982C92571}"/>
                  </a:ext>
                </a:extLst>
              </p:cNvPr>
              <p:cNvSpPr>
                <a:spLocks noChangeArrowheads="1"/>
              </p:cNvSpPr>
              <p:nvPr/>
            </p:nvSpPr>
            <p:spPr bwMode="auto">
              <a:xfrm>
                <a:off x="586"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191" name="Rectangle 12">
                <a:extLst>
                  <a:ext uri="{FF2B5EF4-FFF2-40B4-BE49-F238E27FC236}">
                    <a16:creationId xmlns:a16="http://schemas.microsoft.com/office/drawing/2014/main" id="{1B6F6F7F-39CE-47D9-8A42-2F333A14E2F9}"/>
                  </a:ext>
                </a:extLst>
              </p:cNvPr>
              <p:cNvSpPr>
                <a:spLocks noChangeArrowheads="1"/>
              </p:cNvSpPr>
              <p:nvPr/>
            </p:nvSpPr>
            <p:spPr bwMode="auto">
              <a:xfrm>
                <a:off x="654"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192" name="Rectangle 13">
                <a:extLst>
                  <a:ext uri="{FF2B5EF4-FFF2-40B4-BE49-F238E27FC236}">
                    <a16:creationId xmlns:a16="http://schemas.microsoft.com/office/drawing/2014/main" id="{C554AB85-EAB8-449D-A5DF-9C0CDED93990}"/>
                  </a:ext>
                </a:extLst>
              </p:cNvPr>
              <p:cNvSpPr>
                <a:spLocks noChangeArrowheads="1"/>
              </p:cNvSpPr>
              <p:nvPr/>
            </p:nvSpPr>
            <p:spPr bwMode="auto">
              <a:xfrm>
                <a:off x="517" y="823"/>
                <a:ext cx="54"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193" name="Rectangle 14">
                <a:extLst>
                  <a:ext uri="{FF2B5EF4-FFF2-40B4-BE49-F238E27FC236}">
                    <a16:creationId xmlns:a16="http://schemas.microsoft.com/office/drawing/2014/main" id="{5B80D8A8-F75C-4974-A72C-19EC2BFA7334}"/>
                  </a:ext>
                </a:extLst>
              </p:cNvPr>
              <p:cNvSpPr>
                <a:spLocks noChangeArrowheads="1"/>
              </p:cNvSpPr>
              <p:nvPr/>
            </p:nvSpPr>
            <p:spPr bwMode="auto">
              <a:xfrm>
                <a:off x="448" y="808"/>
                <a:ext cx="55" cy="5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194" name="Rectangle 15">
                <a:extLst>
                  <a:ext uri="{FF2B5EF4-FFF2-40B4-BE49-F238E27FC236}">
                    <a16:creationId xmlns:a16="http://schemas.microsoft.com/office/drawing/2014/main" id="{A27954E5-BE9F-4A3B-9B5F-C16454594019}"/>
                  </a:ext>
                </a:extLst>
              </p:cNvPr>
              <p:cNvSpPr>
                <a:spLocks noChangeArrowheads="1"/>
              </p:cNvSpPr>
              <p:nvPr/>
            </p:nvSpPr>
            <p:spPr bwMode="auto">
              <a:xfrm>
                <a:off x="586" y="836"/>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195" name="Rectangle 16">
                <a:extLst>
                  <a:ext uri="{FF2B5EF4-FFF2-40B4-BE49-F238E27FC236}">
                    <a16:creationId xmlns:a16="http://schemas.microsoft.com/office/drawing/2014/main" id="{C0050202-AD36-428F-9D77-9E8A97A43D67}"/>
                  </a:ext>
                </a:extLst>
              </p:cNvPr>
              <p:cNvSpPr>
                <a:spLocks noChangeArrowheads="1"/>
              </p:cNvSpPr>
              <p:nvPr/>
            </p:nvSpPr>
            <p:spPr bwMode="auto">
              <a:xfrm>
                <a:off x="654" y="850"/>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grpSp>
        <p:sp>
          <p:nvSpPr>
            <p:cNvPr id="117" name="Rectangle 116">
              <a:extLst>
                <a:ext uri="{FF2B5EF4-FFF2-40B4-BE49-F238E27FC236}">
                  <a16:creationId xmlns:a16="http://schemas.microsoft.com/office/drawing/2014/main" id="{B40A8B63-8EF6-4C0B-B422-50CB7B845FE4}"/>
                </a:ext>
              </a:extLst>
            </p:cNvPr>
            <p:cNvSpPr/>
            <p:nvPr/>
          </p:nvSpPr>
          <p:spPr bwMode="auto">
            <a:xfrm>
              <a:off x="5394844" y="3122715"/>
              <a:ext cx="1633500" cy="4341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567" b="1" i="0" u="none" strike="noStrike" kern="1200" cap="none" spc="0" normalizeH="0" baseline="0" noProof="0">
                  <a:ln>
                    <a:noFill/>
                  </a:ln>
                  <a:solidFill>
                    <a:srgbClr val="0078D4"/>
                  </a:solidFill>
                  <a:effectLst/>
                  <a:uLnTx/>
                  <a:uFillTx/>
                  <a:latin typeface="Segoe UI Semibold"/>
                  <a:ea typeface="+mn-ea"/>
                  <a:cs typeface="+mn-cs"/>
                </a:rPr>
                <a:t>Infrastructure and</a:t>
              </a:r>
              <a:br>
                <a:rPr kumimoji="0" lang="en-US" sz="1567" b="1" i="0" u="none" strike="noStrike" kern="1200" cap="none" spc="0" normalizeH="0" baseline="0" noProof="0">
                  <a:ln>
                    <a:noFill/>
                  </a:ln>
                  <a:solidFill>
                    <a:srgbClr val="0078D4"/>
                  </a:solidFill>
                  <a:effectLst/>
                  <a:uLnTx/>
                  <a:uFillTx/>
                  <a:latin typeface="Segoe UI Semibold"/>
                  <a:ea typeface="+mn-ea"/>
                  <a:cs typeface="+mn-cs"/>
                </a:rPr>
              </a:br>
              <a:r>
                <a:rPr kumimoji="0" lang="en-US" sz="1567" b="1" i="0" u="none" strike="noStrike" kern="1200" cap="none" spc="0" normalizeH="0" baseline="0" noProof="0">
                  <a:ln>
                    <a:noFill/>
                  </a:ln>
                  <a:solidFill>
                    <a:srgbClr val="0078D4"/>
                  </a:solidFill>
                  <a:effectLst/>
                  <a:uLnTx/>
                  <a:uFillTx/>
                  <a:latin typeface="Segoe UI Semibold"/>
                  <a:ea typeface="+mn-ea"/>
                  <a:cs typeface="+mn-cs"/>
                </a:rPr>
                <a:t>data foundations</a:t>
              </a:r>
            </a:p>
          </p:txBody>
        </p:sp>
      </p:grpSp>
      <p:grpSp>
        <p:nvGrpSpPr>
          <p:cNvPr id="10" name="Group 9">
            <a:extLst>
              <a:ext uri="{FF2B5EF4-FFF2-40B4-BE49-F238E27FC236}">
                <a16:creationId xmlns:a16="http://schemas.microsoft.com/office/drawing/2014/main" id="{7D9DE586-8AD7-410F-BFAD-FB202993C8D3}"/>
              </a:ext>
            </a:extLst>
          </p:cNvPr>
          <p:cNvGrpSpPr/>
          <p:nvPr/>
        </p:nvGrpSpPr>
        <p:grpSpPr>
          <a:xfrm>
            <a:off x="6280390" y="3147402"/>
            <a:ext cx="2252691" cy="434093"/>
            <a:chOff x="8044698" y="2492291"/>
            <a:chExt cx="2253010" cy="434154"/>
          </a:xfrm>
        </p:grpSpPr>
        <p:sp>
          <p:nvSpPr>
            <p:cNvPr id="119" name="Rectangle 118">
              <a:extLst>
                <a:ext uri="{FF2B5EF4-FFF2-40B4-BE49-F238E27FC236}">
                  <a16:creationId xmlns:a16="http://schemas.microsoft.com/office/drawing/2014/main" id="{DD9AAA94-1890-4A94-91FF-E4ADE61285FC}"/>
                </a:ext>
              </a:extLst>
            </p:cNvPr>
            <p:cNvSpPr/>
            <p:nvPr/>
          </p:nvSpPr>
          <p:spPr bwMode="auto">
            <a:xfrm>
              <a:off x="8537362" y="2492291"/>
              <a:ext cx="1760346" cy="4341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567" b="1" i="0" u="none" strike="noStrike" kern="1200" cap="none" spc="0" normalizeH="0" baseline="0" noProof="0">
                  <a:ln>
                    <a:noFill/>
                  </a:ln>
                  <a:solidFill>
                    <a:srgbClr val="0078D4"/>
                  </a:solidFill>
                  <a:effectLst/>
                  <a:uLnTx/>
                  <a:uFillTx/>
                  <a:latin typeface="Segoe UI Semibold"/>
                  <a:ea typeface="+mn-ea"/>
                  <a:cs typeface="+mn-cs"/>
                </a:rPr>
                <a:t>Migration planning</a:t>
              </a:r>
              <a:br>
                <a:rPr kumimoji="0" lang="en-US" sz="1567" b="1" i="0" u="none" strike="noStrike" kern="1200" cap="none" spc="0" normalizeH="0" baseline="0" noProof="0">
                  <a:ln>
                    <a:noFill/>
                  </a:ln>
                  <a:solidFill>
                    <a:srgbClr val="0078D4"/>
                  </a:solidFill>
                  <a:effectLst/>
                  <a:uLnTx/>
                  <a:uFillTx/>
                  <a:latin typeface="Segoe UI Semibold"/>
                  <a:ea typeface="+mn-ea"/>
                  <a:cs typeface="+mn-cs"/>
                </a:rPr>
              </a:br>
              <a:r>
                <a:rPr kumimoji="0" lang="en-US" sz="1567" b="1" i="0" u="none" strike="noStrike" kern="1200" cap="none" spc="0" normalizeH="0" baseline="0" noProof="0">
                  <a:ln>
                    <a:noFill/>
                  </a:ln>
                  <a:solidFill>
                    <a:srgbClr val="0078D4"/>
                  </a:solidFill>
                  <a:effectLst/>
                  <a:uLnTx/>
                  <a:uFillTx/>
                  <a:latin typeface="Segoe UI Semibold"/>
                  <a:ea typeface="+mn-ea"/>
                  <a:cs typeface="+mn-cs"/>
                </a:rPr>
                <a:t>and execution</a:t>
              </a:r>
            </a:p>
          </p:txBody>
        </p:sp>
        <p:grpSp>
          <p:nvGrpSpPr>
            <p:cNvPr id="310" name="extend" descr="extend, connect, datacenters">
              <a:extLst>
                <a:ext uri="{FF2B5EF4-FFF2-40B4-BE49-F238E27FC236}">
                  <a16:creationId xmlns:a16="http://schemas.microsoft.com/office/drawing/2014/main" id="{971D74AA-D4AD-4AFF-95B2-1B2FBD52FF59}"/>
                </a:ext>
              </a:extLst>
            </p:cNvPr>
            <p:cNvGrpSpPr>
              <a:grpSpLocks noChangeAspect="1"/>
            </p:cNvGrpSpPr>
            <p:nvPr/>
          </p:nvGrpSpPr>
          <p:grpSpPr bwMode="auto">
            <a:xfrm>
              <a:off x="8044698" y="2545069"/>
              <a:ext cx="351371" cy="328596"/>
              <a:chOff x="1633" y="784"/>
              <a:chExt cx="280" cy="280"/>
            </a:xfrm>
          </p:grpSpPr>
          <p:sp>
            <p:nvSpPr>
              <p:cNvPr id="311" name="Rectangle 18">
                <a:extLst>
                  <a:ext uri="{FF2B5EF4-FFF2-40B4-BE49-F238E27FC236}">
                    <a16:creationId xmlns:a16="http://schemas.microsoft.com/office/drawing/2014/main" id="{AA548597-2647-4787-9BA0-CCC2C6F252BF}"/>
                  </a:ext>
                </a:extLst>
              </p:cNvPr>
              <p:cNvSpPr>
                <a:spLocks noChangeArrowheads="1"/>
              </p:cNvSpPr>
              <p:nvPr/>
            </p:nvSpPr>
            <p:spPr bwMode="auto">
              <a:xfrm>
                <a:off x="1717" y="784"/>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12" name="Rectangle 19">
                <a:extLst>
                  <a:ext uri="{FF2B5EF4-FFF2-40B4-BE49-F238E27FC236}">
                    <a16:creationId xmlns:a16="http://schemas.microsoft.com/office/drawing/2014/main" id="{91E73843-5A9E-4B56-BDCF-3B02290F8611}"/>
                  </a:ext>
                </a:extLst>
              </p:cNvPr>
              <p:cNvSpPr>
                <a:spLocks noChangeArrowheads="1"/>
              </p:cNvSpPr>
              <p:nvPr/>
            </p:nvSpPr>
            <p:spPr bwMode="auto">
              <a:xfrm>
                <a:off x="1758" y="784"/>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13" name="Rectangle 20">
                <a:extLst>
                  <a:ext uri="{FF2B5EF4-FFF2-40B4-BE49-F238E27FC236}">
                    <a16:creationId xmlns:a16="http://schemas.microsoft.com/office/drawing/2014/main" id="{BF5B34CB-ADDF-4EEF-99B9-98908FD8DD75}"/>
                  </a:ext>
                </a:extLst>
              </p:cNvPr>
              <p:cNvSpPr>
                <a:spLocks noChangeArrowheads="1"/>
              </p:cNvSpPr>
              <p:nvPr/>
            </p:nvSpPr>
            <p:spPr bwMode="auto">
              <a:xfrm>
                <a:off x="1758" y="826"/>
                <a:ext cx="30"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14" name="Rectangle 21">
                <a:extLst>
                  <a:ext uri="{FF2B5EF4-FFF2-40B4-BE49-F238E27FC236}">
                    <a16:creationId xmlns:a16="http://schemas.microsoft.com/office/drawing/2014/main" id="{0483A943-C124-454B-9505-5A123D6E76F9}"/>
                  </a:ext>
                </a:extLst>
              </p:cNvPr>
              <p:cNvSpPr>
                <a:spLocks noChangeArrowheads="1"/>
              </p:cNvSpPr>
              <p:nvPr/>
            </p:nvSpPr>
            <p:spPr bwMode="auto">
              <a:xfrm>
                <a:off x="1800" y="826"/>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15" name="Rectangle 22">
                <a:extLst>
                  <a:ext uri="{FF2B5EF4-FFF2-40B4-BE49-F238E27FC236}">
                    <a16:creationId xmlns:a16="http://schemas.microsoft.com/office/drawing/2014/main" id="{D5BE5E17-A51A-4C6B-8A09-5BF32E380C67}"/>
                  </a:ext>
                </a:extLst>
              </p:cNvPr>
              <p:cNvSpPr>
                <a:spLocks noChangeArrowheads="1"/>
              </p:cNvSpPr>
              <p:nvPr/>
            </p:nvSpPr>
            <p:spPr bwMode="auto">
              <a:xfrm>
                <a:off x="1800" y="868"/>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16" name="Rectangle 23">
                <a:extLst>
                  <a:ext uri="{FF2B5EF4-FFF2-40B4-BE49-F238E27FC236}">
                    <a16:creationId xmlns:a16="http://schemas.microsoft.com/office/drawing/2014/main" id="{23604A7D-0947-4FD9-8D6B-C5FE07A805A4}"/>
                  </a:ext>
                </a:extLst>
              </p:cNvPr>
              <p:cNvSpPr>
                <a:spLocks noChangeArrowheads="1"/>
              </p:cNvSpPr>
              <p:nvPr/>
            </p:nvSpPr>
            <p:spPr bwMode="auto">
              <a:xfrm>
                <a:off x="1842" y="868"/>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18" name="Rectangle 24">
                <a:extLst>
                  <a:ext uri="{FF2B5EF4-FFF2-40B4-BE49-F238E27FC236}">
                    <a16:creationId xmlns:a16="http://schemas.microsoft.com/office/drawing/2014/main" id="{4D1DF7ED-02AE-4D7D-B137-2CE40732ACED}"/>
                  </a:ext>
                </a:extLst>
              </p:cNvPr>
              <p:cNvSpPr>
                <a:spLocks noChangeArrowheads="1"/>
              </p:cNvSpPr>
              <p:nvPr/>
            </p:nvSpPr>
            <p:spPr bwMode="auto">
              <a:xfrm>
                <a:off x="1633"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19" name="Rectangle 25">
                <a:extLst>
                  <a:ext uri="{FF2B5EF4-FFF2-40B4-BE49-F238E27FC236}">
                    <a16:creationId xmlns:a16="http://schemas.microsoft.com/office/drawing/2014/main" id="{371C1F8F-CE04-43F1-8E78-51F6D7F6AF31}"/>
                  </a:ext>
                </a:extLst>
              </p:cNvPr>
              <p:cNvSpPr>
                <a:spLocks noChangeArrowheads="1"/>
              </p:cNvSpPr>
              <p:nvPr/>
            </p:nvSpPr>
            <p:spPr bwMode="auto">
              <a:xfrm>
                <a:off x="1675"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20" name="Rectangle 26">
                <a:extLst>
                  <a:ext uri="{FF2B5EF4-FFF2-40B4-BE49-F238E27FC236}">
                    <a16:creationId xmlns:a16="http://schemas.microsoft.com/office/drawing/2014/main" id="{CC9A4330-D56D-4000-BB8E-E8A95F6D9AC2}"/>
                  </a:ext>
                </a:extLst>
              </p:cNvPr>
              <p:cNvSpPr>
                <a:spLocks noChangeArrowheads="1"/>
              </p:cNvSpPr>
              <p:nvPr/>
            </p:nvSpPr>
            <p:spPr bwMode="auto">
              <a:xfrm>
                <a:off x="1717"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21" name="Oval 27">
                <a:extLst>
                  <a:ext uri="{FF2B5EF4-FFF2-40B4-BE49-F238E27FC236}">
                    <a16:creationId xmlns:a16="http://schemas.microsoft.com/office/drawing/2014/main" id="{458B26D8-64D6-4CC4-955B-B4523B3E1D5C}"/>
                  </a:ext>
                </a:extLst>
              </p:cNvPr>
              <p:cNvSpPr>
                <a:spLocks noChangeArrowheads="1"/>
              </p:cNvSpPr>
              <p:nvPr/>
            </p:nvSpPr>
            <p:spPr bwMode="auto">
              <a:xfrm>
                <a:off x="1758" y="9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22" name="Rectangle 28">
                <a:extLst>
                  <a:ext uri="{FF2B5EF4-FFF2-40B4-BE49-F238E27FC236}">
                    <a16:creationId xmlns:a16="http://schemas.microsoft.com/office/drawing/2014/main" id="{96754DEC-737B-46F9-8BFE-CE99AE5CB946}"/>
                  </a:ext>
                </a:extLst>
              </p:cNvPr>
              <p:cNvSpPr>
                <a:spLocks noChangeArrowheads="1"/>
              </p:cNvSpPr>
              <p:nvPr/>
            </p:nvSpPr>
            <p:spPr bwMode="auto">
              <a:xfrm>
                <a:off x="1800"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23" name="Rectangle 29">
                <a:extLst>
                  <a:ext uri="{FF2B5EF4-FFF2-40B4-BE49-F238E27FC236}">
                    <a16:creationId xmlns:a16="http://schemas.microsoft.com/office/drawing/2014/main" id="{580643FD-5248-4A1D-853A-3FE7CBC0847D}"/>
                  </a:ext>
                </a:extLst>
              </p:cNvPr>
              <p:cNvSpPr>
                <a:spLocks noChangeArrowheads="1"/>
              </p:cNvSpPr>
              <p:nvPr/>
            </p:nvSpPr>
            <p:spPr bwMode="auto">
              <a:xfrm>
                <a:off x="1842"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24" name="Rectangle 30">
                <a:extLst>
                  <a:ext uri="{FF2B5EF4-FFF2-40B4-BE49-F238E27FC236}">
                    <a16:creationId xmlns:a16="http://schemas.microsoft.com/office/drawing/2014/main" id="{FA25ED8F-383C-4D65-AC08-4C63420F3D97}"/>
                  </a:ext>
                </a:extLst>
              </p:cNvPr>
              <p:cNvSpPr>
                <a:spLocks noChangeArrowheads="1"/>
              </p:cNvSpPr>
              <p:nvPr/>
            </p:nvSpPr>
            <p:spPr bwMode="auto">
              <a:xfrm>
                <a:off x="1884" y="909"/>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25" name="Rectangle 31">
                <a:extLst>
                  <a:ext uri="{FF2B5EF4-FFF2-40B4-BE49-F238E27FC236}">
                    <a16:creationId xmlns:a16="http://schemas.microsoft.com/office/drawing/2014/main" id="{243D86B6-8DC3-414C-B6B5-D38AF6C29EF3}"/>
                  </a:ext>
                </a:extLst>
              </p:cNvPr>
              <p:cNvSpPr>
                <a:spLocks noChangeArrowheads="1"/>
              </p:cNvSpPr>
              <p:nvPr/>
            </p:nvSpPr>
            <p:spPr bwMode="auto">
              <a:xfrm>
                <a:off x="1800" y="951"/>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26" name="Oval 32">
                <a:extLst>
                  <a:ext uri="{FF2B5EF4-FFF2-40B4-BE49-F238E27FC236}">
                    <a16:creationId xmlns:a16="http://schemas.microsoft.com/office/drawing/2014/main" id="{683FE9EC-42C2-44E1-9219-72C0EB084751}"/>
                  </a:ext>
                </a:extLst>
              </p:cNvPr>
              <p:cNvSpPr>
                <a:spLocks noChangeArrowheads="1"/>
              </p:cNvSpPr>
              <p:nvPr/>
            </p:nvSpPr>
            <p:spPr bwMode="auto">
              <a:xfrm>
                <a:off x="1842" y="951"/>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27" name="Oval 33">
                <a:extLst>
                  <a:ext uri="{FF2B5EF4-FFF2-40B4-BE49-F238E27FC236}">
                    <a16:creationId xmlns:a16="http://schemas.microsoft.com/office/drawing/2014/main" id="{F226859C-44AC-41DE-BEE4-36314CEE1BEE}"/>
                  </a:ext>
                </a:extLst>
              </p:cNvPr>
              <p:cNvSpPr>
                <a:spLocks noChangeArrowheads="1"/>
              </p:cNvSpPr>
              <p:nvPr/>
            </p:nvSpPr>
            <p:spPr bwMode="auto">
              <a:xfrm>
                <a:off x="1758" y="993"/>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28" name="Rectangle 34">
                <a:extLst>
                  <a:ext uri="{FF2B5EF4-FFF2-40B4-BE49-F238E27FC236}">
                    <a16:creationId xmlns:a16="http://schemas.microsoft.com/office/drawing/2014/main" id="{3D8993D4-564E-45F5-A0F2-14219569C20A}"/>
                  </a:ext>
                </a:extLst>
              </p:cNvPr>
              <p:cNvSpPr>
                <a:spLocks noChangeArrowheads="1"/>
              </p:cNvSpPr>
              <p:nvPr/>
            </p:nvSpPr>
            <p:spPr bwMode="auto">
              <a:xfrm>
                <a:off x="1800" y="993"/>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29" name="Rectangle 35">
                <a:extLst>
                  <a:ext uri="{FF2B5EF4-FFF2-40B4-BE49-F238E27FC236}">
                    <a16:creationId xmlns:a16="http://schemas.microsoft.com/office/drawing/2014/main" id="{BCEBC191-FE3C-4549-A4D0-C15FDE1F56F3}"/>
                  </a:ext>
                </a:extLst>
              </p:cNvPr>
              <p:cNvSpPr>
                <a:spLocks noChangeArrowheads="1"/>
              </p:cNvSpPr>
              <p:nvPr/>
            </p:nvSpPr>
            <p:spPr bwMode="auto">
              <a:xfrm>
                <a:off x="1717" y="1035"/>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30" name="Rectangle 36">
                <a:extLst>
                  <a:ext uri="{FF2B5EF4-FFF2-40B4-BE49-F238E27FC236}">
                    <a16:creationId xmlns:a16="http://schemas.microsoft.com/office/drawing/2014/main" id="{AB868A4F-D073-42BF-BC71-BFC6C3F34171}"/>
                  </a:ext>
                </a:extLst>
              </p:cNvPr>
              <p:cNvSpPr>
                <a:spLocks noChangeArrowheads="1"/>
              </p:cNvSpPr>
              <p:nvPr/>
            </p:nvSpPr>
            <p:spPr bwMode="auto">
              <a:xfrm>
                <a:off x="1758" y="1035"/>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grpSp>
      </p:grpSp>
      <p:cxnSp>
        <p:nvCxnSpPr>
          <p:cNvPr id="8" name="Straight Connector 7">
            <a:extLst>
              <a:ext uri="{FF2B5EF4-FFF2-40B4-BE49-F238E27FC236}">
                <a16:creationId xmlns:a16="http://schemas.microsoft.com/office/drawing/2014/main" id="{7F50103A-24DE-48C8-8732-11D232D71B05}"/>
              </a:ext>
            </a:extLst>
          </p:cNvPr>
          <p:cNvCxnSpPr>
            <a:cxnSpLocks/>
          </p:cNvCxnSpPr>
          <p:nvPr/>
        </p:nvCxnSpPr>
        <p:spPr>
          <a:xfrm>
            <a:off x="582950" y="3865361"/>
            <a:ext cx="11026100" cy="0"/>
          </a:xfrm>
          <a:prstGeom prst="line">
            <a:avLst/>
          </a:prstGeom>
          <a:solidFill>
            <a:schemeClr val="bg1"/>
          </a:solid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7" name="Group 6">
            <a:extLst>
              <a:ext uri="{FF2B5EF4-FFF2-40B4-BE49-F238E27FC236}">
                <a16:creationId xmlns:a16="http://schemas.microsoft.com/office/drawing/2014/main" id="{6E9C013A-E858-4964-917A-3765487F58DF}"/>
              </a:ext>
            </a:extLst>
          </p:cNvPr>
          <p:cNvGrpSpPr/>
          <p:nvPr/>
        </p:nvGrpSpPr>
        <p:grpSpPr>
          <a:xfrm>
            <a:off x="1002683" y="4085464"/>
            <a:ext cx="10191073" cy="457801"/>
            <a:chOff x="806002" y="3851791"/>
            <a:chExt cx="10192518" cy="457865"/>
          </a:xfrm>
        </p:grpSpPr>
        <p:grpSp>
          <p:nvGrpSpPr>
            <p:cNvPr id="44" name="Group 43">
              <a:extLst>
                <a:ext uri="{FF2B5EF4-FFF2-40B4-BE49-F238E27FC236}">
                  <a16:creationId xmlns:a16="http://schemas.microsoft.com/office/drawing/2014/main" id="{B3F7C87B-8826-4A32-A09C-AC922ABF0F08}"/>
                </a:ext>
              </a:extLst>
            </p:cNvPr>
            <p:cNvGrpSpPr/>
            <p:nvPr/>
          </p:nvGrpSpPr>
          <p:grpSpPr>
            <a:xfrm>
              <a:off x="4899242" y="3864452"/>
              <a:ext cx="1393635" cy="434153"/>
              <a:chOff x="2865735" y="4368575"/>
              <a:chExt cx="1393833" cy="434214"/>
            </a:xfrm>
          </p:grpSpPr>
          <p:sp>
            <p:nvSpPr>
              <p:cNvPr id="280" name="Rectangle 279">
                <a:extLst>
                  <a:ext uri="{FF2B5EF4-FFF2-40B4-BE49-F238E27FC236}">
                    <a16:creationId xmlns:a16="http://schemas.microsoft.com/office/drawing/2014/main" id="{7F11F82C-BC09-42E2-B0AA-1075B35A8AC2}"/>
                  </a:ext>
                </a:extLst>
              </p:cNvPr>
              <p:cNvSpPr/>
              <p:nvPr/>
            </p:nvSpPr>
            <p:spPr bwMode="auto">
              <a:xfrm>
                <a:off x="3570401" y="4368575"/>
                <a:ext cx="689167" cy="4342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567" b="1" i="0" u="none" strike="noStrike" kern="1200" cap="none" spc="0" normalizeH="0" baseline="0" noProof="0">
                    <a:ln>
                      <a:noFill/>
                    </a:ln>
                    <a:solidFill>
                      <a:srgbClr val="0078D4"/>
                    </a:solidFill>
                    <a:effectLst/>
                    <a:uLnTx/>
                    <a:uFillTx/>
                    <a:latin typeface="Segoe UI Semibold"/>
                    <a:ea typeface="+mn-ea"/>
                    <a:cs typeface="+mn-cs"/>
                  </a:rPr>
                  <a:t>Azure </a:t>
                </a:r>
                <a:br>
                  <a:rPr kumimoji="0" lang="en-US" sz="1567" b="1" i="0" u="none" strike="noStrike" kern="1200" cap="none" spc="0" normalizeH="0" baseline="0" noProof="0">
                    <a:ln>
                      <a:noFill/>
                    </a:ln>
                    <a:solidFill>
                      <a:srgbClr val="0078D4"/>
                    </a:solidFill>
                    <a:effectLst/>
                    <a:uLnTx/>
                    <a:uFillTx/>
                    <a:latin typeface="Segoe UI Semibold"/>
                    <a:ea typeface="+mn-ea"/>
                    <a:cs typeface="+mn-cs"/>
                  </a:rPr>
                </a:br>
                <a:r>
                  <a:rPr kumimoji="0" lang="en-US" sz="1567" b="1" i="0" u="none" strike="noStrike" kern="1200" cap="none" spc="0" normalizeH="0" baseline="0" noProof="0">
                    <a:ln>
                      <a:noFill/>
                    </a:ln>
                    <a:solidFill>
                      <a:srgbClr val="0078D4"/>
                    </a:solidFill>
                    <a:effectLst/>
                    <a:uLnTx/>
                    <a:uFillTx/>
                    <a:latin typeface="Segoe UI Semibold"/>
                    <a:ea typeface="+mn-ea"/>
                    <a:cs typeface="+mn-cs"/>
                  </a:rPr>
                  <a:t>trainers</a:t>
                </a:r>
              </a:p>
            </p:txBody>
          </p:sp>
          <p:grpSp>
            <p:nvGrpSpPr>
              <p:cNvPr id="284" name="training" descr="training, weights">
                <a:extLst>
                  <a:ext uri="{FF2B5EF4-FFF2-40B4-BE49-F238E27FC236}">
                    <a16:creationId xmlns:a16="http://schemas.microsoft.com/office/drawing/2014/main" id="{6C877720-CFE8-49EF-92E7-C5828C73BD7C}"/>
                  </a:ext>
                </a:extLst>
              </p:cNvPr>
              <p:cNvGrpSpPr>
                <a:grpSpLocks noChangeAspect="1"/>
              </p:cNvGrpSpPr>
              <p:nvPr/>
            </p:nvGrpSpPr>
            <p:grpSpPr bwMode="auto">
              <a:xfrm>
                <a:off x="2865735" y="4494951"/>
                <a:ext cx="548869" cy="202637"/>
                <a:chOff x="1416" y="1937"/>
                <a:chExt cx="518" cy="213"/>
              </a:xfrm>
            </p:grpSpPr>
            <p:sp>
              <p:nvSpPr>
                <p:cNvPr id="285" name="AutoShape 92">
                  <a:extLst>
                    <a:ext uri="{FF2B5EF4-FFF2-40B4-BE49-F238E27FC236}">
                      <a16:creationId xmlns:a16="http://schemas.microsoft.com/office/drawing/2014/main" id="{C3B40CBB-ECD6-4B74-9DBF-FC2F6BD0E67A}"/>
                    </a:ext>
                  </a:extLst>
                </p:cNvPr>
                <p:cNvSpPr>
                  <a:spLocks noChangeAspect="1" noChangeArrowheads="1" noTextEdit="1"/>
                </p:cNvSpPr>
                <p:nvPr/>
              </p:nvSpPr>
              <p:spPr bwMode="auto">
                <a:xfrm>
                  <a:off x="1416" y="1937"/>
                  <a:ext cx="35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286" name="Rectangle 94">
                  <a:extLst>
                    <a:ext uri="{FF2B5EF4-FFF2-40B4-BE49-F238E27FC236}">
                      <a16:creationId xmlns:a16="http://schemas.microsoft.com/office/drawing/2014/main" id="{2309562B-EE37-4081-8579-DD30AFBA745A}"/>
                    </a:ext>
                  </a:extLst>
                </p:cNvPr>
                <p:cNvSpPr>
                  <a:spLocks noChangeArrowheads="1"/>
                </p:cNvSpPr>
                <p:nvPr/>
              </p:nvSpPr>
              <p:spPr bwMode="auto">
                <a:xfrm>
                  <a:off x="1574" y="2025"/>
                  <a:ext cx="47" cy="3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287" name="Rectangle 95">
                  <a:extLst>
                    <a:ext uri="{FF2B5EF4-FFF2-40B4-BE49-F238E27FC236}">
                      <a16:creationId xmlns:a16="http://schemas.microsoft.com/office/drawing/2014/main" id="{63528F0B-8479-4242-9C0C-030B293917D1}"/>
                    </a:ext>
                  </a:extLst>
                </p:cNvPr>
                <p:cNvSpPr>
                  <a:spLocks noChangeArrowheads="1"/>
                </p:cNvSpPr>
                <p:nvPr/>
              </p:nvSpPr>
              <p:spPr bwMode="auto">
                <a:xfrm>
                  <a:off x="1889" y="2027"/>
                  <a:ext cx="45" cy="3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288" name="Rectangle 96">
                  <a:extLst>
                    <a:ext uri="{FF2B5EF4-FFF2-40B4-BE49-F238E27FC236}">
                      <a16:creationId xmlns:a16="http://schemas.microsoft.com/office/drawing/2014/main" id="{5DB36158-06F9-46BF-8FDC-781ED8A77859}"/>
                    </a:ext>
                  </a:extLst>
                </p:cNvPr>
                <p:cNvSpPr>
                  <a:spLocks noChangeArrowheads="1"/>
                </p:cNvSpPr>
                <p:nvPr/>
              </p:nvSpPr>
              <p:spPr bwMode="auto">
                <a:xfrm>
                  <a:off x="1683" y="2025"/>
                  <a:ext cx="142" cy="3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289" name="Rectangle 97">
                  <a:extLst>
                    <a:ext uri="{FF2B5EF4-FFF2-40B4-BE49-F238E27FC236}">
                      <a16:creationId xmlns:a16="http://schemas.microsoft.com/office/drawing/2014/main" id="{138C3AF1-3970-42C1-8BD8-7CBAD488B5C0}"/>
                    </a:ext>
                  </a:extLst>
                </p:cNvPr>
                <p:cNvSpPr>
                  <a:spLocks noChangeArrowheads="1"/>
                </p:cNvSpPr>
                <p:nvPr/>
              </p:nvSpPr>
              <p:spPr bwMode="auto">
                <a:xfrm>
                  <a:off x="1811" y="1937"/>
                  <a:ext cx="53" cy="2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290" name="Rectangle 98">
                  <a:extLst>
                    <a:ext uri="{FF2B5EF4-FFF2-40B4-BE49-F238E27FC236}">
                      <a16:creationId xmlns:a16="http://schemas.microsoft.com/office/drawing/2014/main" id="{968998DE-50A5-44CA-974F-3DF9E94EC3FE}"/>
                    </a:ext>
                  </a:extLst>
                </p:cNvPr>
                <p:cNvSpPr>
                  <a:spLocks noChangeArrowheads="1"/>
                </p:cNvSpPr>
                <p:nvPr/>
              </p:nvSpPr>
              <p:spPr bwMode="auto">
                <a:xfrm>
                  <a:off x="1878" y="1964"/>
                  <a:ext cx="27" cy="1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291" name="Rectangle 99">
                  <a:extLst>
                    <a:ext uri="{FF2B5EF4-FFF2-40B4-BE49-F238E27FC236}">
                      <a16:creationId xmlns:a16="http://schemas.microsoft.com/office/drawing/2014/main" id="{360B6AA2-72D0-4DCC-95B2-8C963E96CCBE}"/>
                    </a:ext>
                  </a:extLst>
                </p:cNvPr>
                <p:cNvSpPr>
                  <a:spLocks noChangeArrowheads="1"/>
                </p:cNvSpPr>
                <p:nvPr/>
              </p:nvSpPr>
              <p:spPr bwMode="auto">
                <a:xfrm>
                  <a:off x="1646" y="1937"/>
                  <a:ext cx="51" cy="2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292" name="Rectangle 100">
                  <a:extLst>
                    <a:ext uri="{FF2B5EF4-FFF2-40B4-BE49-F238E27FC236}">
                      <a16:creationId xmlns:a16="http://schemas.microsoft.com/office/drawing/2014/main" id="{0A80FF4A-F4B5-4FC3-AC68-57450C81513F}"/>
                    </a:ext>
                  </a:extLst>
                </p:cNvPr>
                <p:cNvSpPr>
                  <a:spLocks noChangeArrowheads="1"/>
                </p:cNvSpPr>
                <p:nvPr/>
              </p:nvSpPr>
              <p:spPr bwMode="auto">
                <a:xfrm>
                  <a:off x="1603" y="1964"/>
                  <a:ext cx="27" cy="1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grpSp>
        </p:grpSp>
        <p:grpSp>
          <p:nvGrpSpPr>
            <p:cNvPr id="43" name="Group 42">
              <a:extLst>
                <a:ext uri="{FF2B5EF4-FFF2-40B4-BE49-F238E27FC236}">
                  <a16:creationId xmlns:a16="http://schemas.microsoft.com/office/drawing/2014/main" id="{D13FD57D-F9B5-4DC9-ADA3-0DEF83CB85B5}"/>
                </a:ext>
              </a:extLst>
            </p:cNvPr>
            <p:cNvGrpSpPr/>
            <p:nvPr/>
          </p:nvGrpSpPr>
          <p:grpSpPr>
            <a:xfrm>
              <a:off x="6925248" y="3864379"/>
              <a:ext cx="1970731" cy="434296"/>
              <a:chOff x="5087458" y="4379091"/>
              <a:chExt cx="1971010" cy="434357"/>
            </a:xfrm>
          </p:grpSpPr>
          <p:sp>
            <p:nvSpPr>
              <p:cNvPr id="282" name="Rectangle 281">
                <a:extLst>
                  <a:ext uri="{FF2B5EF4-FFF2-40B4-BE49-F238E27FC236}">
                    <a16:creationId xmlns:a16="http://schemas.microsoft.com/office/drawing/2014/main" id="{45490D93-E2AE-4303-9871-DA006C1570BF}"/>
                  </a:ext>
                </a:extLst>
              </p:cNvPr>
              <p:cNvSpPr/>
              <p:nvPr/>
            </p:nvSpPr>
            <p:spPr bwMode="auto">
              <a:xfrm>
                <a:off x="5539260" y="4379091"/>
                <a:ext cx="1519208" cy="4343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567" b="1" i="0" u="none" strike="noStrike" kern="1200" cap="none" spc="0" normalizeH="0" baseline="0" noProof="0" dirty="0">
                    <a:ln>
                      <a:noFill/>
                    </a:ln>
                    <a:solidFill>
                      <a:srgbClr val="0078D4"/>
                    </a:solidFill>
                    <a:effectLst/>
                    <a:uLnTx/>
                    <a:uFillTx/>
                    <a:latin typeface="Segoe UI Semibold"/>
                    <a:ea typeface="+mn-ea"/>
                    <a:cs typeface="+mn-cs"/>
                  </a:rPr>
                  <a:t>FastTrack for Azure engineers </a:t>
                </a:r>
              </a:p>
            </p:txBody>
          </p:sp>
          <p:grpSp>
            <p:nvGrpSpPr>
              <p:cNvPr id="293" name="assistance" descr="assistance, engineers, clipboard, wrench, field service">
                <a:extLst>
                  <a:ext uri="{FF2B5EF4-FFF2-40B4-BE49-F238E27FC236}">
                    <a16:creationId xmlns:a16="http://schemas.microsoft.com/office/drawing/2014/main" id="{3D15645B-D45E-45D7-8E7B-40746ACB21E6}"/>
                  </a:ext>
                </a:extLst>
              </p:cNvPr>
              <p:cNvGrpSpPr/>
              <p:nvPr/>
            </p:nvGrpSpPr>
            <p:grpSpPr>
              <a:xfrm>
                <a:off x="5087458" y="4461883"/>
                <a:ext cx="269102" cy="268773"/>
                <a:chOff x="5388740" y="3006662"/>
                <a:chExt cx="361186" cy="401793"/>
              </a:xfrm>
            </p:grpSpPr>
            <p:sp>
              <p:nvSpPr>
                <p:cNvPr id="294" name="Rectangle 86">
                  <a:extLst>
                    <a:ext uri="{FF2B5EF4-FFF2-40B4-BE49-F238E27FC236}">
                      <a16:creationId xmlns:a16="http://schemas.microsoft.com/office/drawing/2014/main" id="{5D8F3AB8-48D3-43CF-A238-2A0E625CA514}"/>
                    </a:ext>
                  </a:extLst>
                </p:cNvPr>
                <p:cNvSpPr>
                  <a:spLocks noChangeArrowheads="1"/>
                </p:cNvSpPr>
                <p:nvPr/>
              </p:nvSpPr>
              <p:spPr bwMode="auto">
                <a:xfrm>
                  <a:off x="5494531" y="3026966"/>
                  <a:ext cx="255395" cy="38148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295" name="Rectangle 87">
                  <a:extLst>
                    <a:ext uri="{FF2B5EF4-FFF2-40B4-BE49-F238E27FC236}">
                      <a16:creationId xmlns:a16="http://schemas.microsoft.com/office/drawing/2014/main" id="{410ACBCD-EF5C-4863-BBD3-067AB3DD7486}"/>
                    </a:ext>
                  </a:extLst>
                </p:cNvPr>
                <p:cNvSpPr>
                  <a:spLocks noChangeArrowheads="1"/>
                </p:cNvSpPr>
                <p:nvPr/>
              </p:nvSpPr>
              <p:spPr bwMode="auto">
                <a:xfrm>
                  <a:off x="5537275" y="3006662"/>
                  <a:ext cx="169907" cy="416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296" name="Freeform 88">
                  <a:extLst>
                    <a:ext uri="{FF2B5EF4-FFF2-40B4-BE49-F238E27FC236}">
                      <a16:creationId xmlns:a16="http://schemas.microsoft.com/office/drawing/2014/main" id="{5E2BAEA5-C8F8-4118-A897-0FC44453F690}"/>
                    </a:ext>
                  </a:extLst>
                </p:cNvPr>
                <p:cNvSpPr>
                  <a:spLocks noEditPoints="1"/>
                </p:cNvSpPr>
                <p:nvPr/>
              </p:nvSpPr>
              <p:spPr bwMode="auto">
                <a:xfrm>
                  <a:off x="5388740" y="3079327"/>
                  <a:ext cx="330197" cy="329128"/>
                </a:xfrm>
                <a:custGeom>
                  <a:avLst/>
                  <a:gdLst>
                    <a:gd name="T0" fmla="*/ 376 w 462"/>
                    <a:gd name="T1" fmla="*/ 164 h 461"/>
                    <a:gd name="T2" fmla="*/ 297 w 462"/>
                    <a:gd name="T3" fmla="*/ 85 h 461"/>
                    <a:gd name="T4" fmla="*/ 368 w 462"/>
                    <a:gd name="T5" fmla="*/ 14 h 461"/>
                    <a:gd name="T6" fmla="*/ 284 w 462"/>
                    <a:gd name="T7" fmla="*/ 5 h 461"/>
                    <a:gd name="T8" fmla="*/ 209 w 462"/>
                    <a:gd name="T9" fmla="*/ 44 h 461"/>
                    <a:gd name="T10" fmla="*/ 168 w 462"/>
                    <a:gd name="T11" fmla="*/ 118 h 461"/>
                    <a:gd name="T12" fmla="*/ 175 w 462"/>
                    <a:gd name="T13" fmla="*/ 202 h 461"/>
                    <a:gd name="T14" fmla="*/ 17 w 462"/>
                    <a:gd name="T15" fmla="*/ 360 h 461"/>
                    <a:gd name="T16" fmla="*/ 0 w 462"/>
                    <a:gd name="T17" fmla="*/ 402 h 461"/>
                    <a:gd name="T18" fmla="*/ 17 w 462"/>
                    <a:gd name="T19" fmla="*/ 444 h 461"/>
                    <a:gd name="T20" fmla="*/ 59 w 462"/>
                    <a:gd name="T21" fmla="*/ 461 h 461"/>
                    <a:gd name="T22" fmla="*/ 101 w 462"/>
                    <a:gd name="T23" fmla="*/ 444 h 461"/>
                    <a:gd name="T24" fmla="*/ 259 w 462"/>
                    <a:gd name="T25" fmla="*/ 286 h 461"/>
                    <a:gd name="T26" fmla="*/ 343 w 462"/>
                    <a:gd name="T27" fmla="*/ 293 h 461"/>
                    <a:gd name="T28" fmla="*/ 417 w 462"/>
                    <a:gd name="T29" fmla="*/ 252 h 461"/>
                    <a:gd name="T30" fmla="*/ 456 w 462"/>
                    <a:gd name="T31" fmla="*/ 177 h 461"/>
                    <a:gd name="T32" fmla="*/ 448 w 462"/>
                    <a:gd name="T33" fmla="*/ 93 h 461"/>
                    <a:gd name="T34" fmla="*/ 376 w 462"/>
                    <a:gd name="T35" fmla="*/ 164 h 461"/>
                    <a:gd name="T36" fmla="*/ 80 w 462"/>
                    <a:gd name="T37" fmla="*/ 423 h 461"/>
                    <a:gd name="T38" fmla="*/ 65 w 462"/>
                    <a:gd name="T39" fmla="*/ 431 h 461"/>
                    <a:gd name="T40" fmla="*/ 48 w 462"/>
                    <a:gd name="T41" fmla="*/ 429 h 461"/>
                    <a:gd name="T42" fmla="*/ 35 w 462"/>
                    <a:gd name="T43" fmla="*/ 418 h 461"/>
                    <a:gd name="T44" fmla="*/ 30 w 462"/>
                    <a:gd name="T45" fmla="*/ 402 h 461"/>
                    <a:gd name="T46" fmla="*/ 35 w 462"/>
                    <a:gd name="T47" fmla="*/ 385 h 461"/>
                    <a:gd name="T48" fmla="*/ 48 w 462"/>
                    <a:gd name="T49" fmla="*/ 374 h 461"/>
                    <a:gd name="T50" fmla="*/ 65 w 462"/>
                    <a:gd name="T51" fmla="*/ 373 h 461"/>
                    <a:gd name="T52" fmla="*/ 80 w 462"/>
                    <a:gd name="T53" fmla="*/ 381 h 461"/>
                    <a:gd name="T54" fmla="*/ 89 w 462"/>
                    <a:gd name="T55" fmla="*/ 402 h 461"/>
                    <a:gd name="T56" fmla="*/ 80 w 462"/>
                    <a:gd name="T57" fmla="*/ 42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2" h="461">
                      <a:moveTo>
                        <a:pt x="376" y="164"/>
                      </a:moveTo>
                      <a:cubicBezTo>
                        <a:pt x="297" y="85"/>
                        <a:pt x="297" y="85"/>
                        <a:pt x="297" y="85"/>
                      </a:cubicBezTo>
                      <a:cubicBezTo>
                        <a:pt x="368" y="14"/>
                        <a:pt x="368" y="14"/>
                        <a:pt x="368" y="14"/>
                      </a:cubicBezTo>
                      <a:cubicBezTo>
                        <a:pt x="342" y="3"/>
                        <a:pt x="313" y="0"/>
                        <a:pt x="284" y="5"/>
                      </a:cubicBezTo>
                      <a:cubicBezTo>
                        <a:pt x="256" y="10"/>
                        <a:pt x="230" y="24"/>
                        <a:pt x="209" y="44"/>
                      </a:cubicBezTo>
                      <a:cubicBezTo>
                        <a:pt x="189" y="64"/>
                        <a:pt x="175" y="90"/>
                        <a:pt x="168" y="118"/>
                      </a:cubicBezTo>
                      <a:cubicBezTo>
                        <a:pt x="162" y="146"/>
                        <a:pt x="165" y="175"/>
                        <a:pt x="175" y="202"/>
                      </a:cubicBezTo>
                      <a:cubicBezTo>
                        <a:pt x="17" y="360"/>
                        <a:pt x="17" y="360"/>
                        <a:pt x="17" y="360"/>
                      </a:cubicBezTo>
                      <a:cubicBezTo>
                        <a:pt x="6" y="371"/>
                        <a:pt x="0" y="386"/>
                        <a:pt x="0" y="402"/>
                      </a:cubicBezTo>
                      <a:cubicBezTo>
                        <a:pt x="0" y="418"/>
                        <a:pt x="6" y="433"/>
                        <a:pt x="17" y="444"/>
                      </a:cubicBezTo>
                      <a:cubicBezTo>
                        <a:pt x="28" y="455"/>
                        <a:pt x="44" y="461"/>
                        <a:pt x="59" y="461"/>
                      </a:cubicBezTo>
                      <a:cubicBezTo>
                        <a:pt x="75" y="461"/>
                        <a:pt x="90" y="455"/>
                        <a:pt x="101" y="444"/>
                      </a:cubicBezTo>
                      <a:cubicBezTo>
                        <a:pt x="259" y="286"/>
                        <a:pt x="259" y="286"/>
                        <a:pt x="259" y="286"/>
                      </a:cubicBezTo>
                      <a:cubicBezTo>
                        <a:pt x="286" y="297"/>
                        <a:pt x="315" y="299"/>
                        <a:pt x="343" y="293"/>
                      </a:cubicBezTo>
                      <a:cubicBezTo>
                        <a:pt x="371" y="287"/>
                        <a:pt x="397" y="272"/>
                        <a:pt x="417" y="252"/>
                      </a:cubicBezTo>
                      <a:cubicBezTo>
                        <a:pt x="437" y="231"/>
                        <a:pt x="451" y="205"/>
                        <a:pt x="456" y="177"/>
                      </a:cubicBezTo>
                      <a:cubicBezTo>
                        <a:pt x="462" y="149"/>
                        <a:pt x="459" y="119"/>
                        <a:pt x="448" y="93"/>
                      </a:cubicBezTo>
                      <a:lnTo>
                        <a:pt x="376" y="164"/>
                      </a:lnTo>
                      <a:close/>
                      <a:moveTo>
                        <a:pt x="80" y="423"/>
                      </a:moveTo>
                      <a:cubicBezTo>
                        <a:pt x="76" y="427"/>
                        <a:pt x="71" y="430"/>
                        <a:pt x="65" y="431"/>
                      </a:cubicBezTo>
                      <a:cubicBezTo>
                        <a:pt x="59" y="432"/>
                        <a:pt x="53" y="432"/>
                        <a:pt x="48" y="429"/>
                      </a:cubicBezTo>
                      <a:cubicBezTo>
                        <a:pt x="43" y="427"/>
                        <a:pt x="38" y="423"/>
                        <a:pt x="35" y="418"/>
                      </a:cubicBezTo>
                      <a:cubicBezTo>
                        <a:pt x="31" y="414"/>
                        <a:pt x="30" y="408"/>
                        <a:pt x="30" y="402"/>
                      </a:cubicBezTo>
                      <a:cubicBezTo>
                        <a:pt x="30" y="396"/>
                        <a:pt x="31" y="390"/>
                        <a:pt x="35" y="385"/>
                      </a:cubicBezTo>
                      <a:cubicBezTo>
                        <a:pt x="38" y="381"/>
                        <a:pt x="43" y="377"/>
                        <a:pt x="48" y="374"/>
                      </a:cubicBezTo>
                      <a:cubicBezTo>
                        <a:pt x="53" y="372"/>
                        <a:pt x="59" y="372"/>
                        <a:pt x="65" y="373"/>
                      </a:cubicBezTo>
                      <a:cubicBezTo>
                        <a:pt x="71" y="374"/>
                        <a:pt x="76" y="377"/>
                        <a:pt x="80" y="381"/>
                      </a:cubicBezTo>
                      <a:cubicBezTo>
                        <a:pt x="86" y="386"/>
                        <a:pt x="89" y="394"/>
                        <a:pt x="89" y="402"/>
                      </a:cubicBezTo>
                      <a:cubicBezTo>
                        <a:pt x="89" y="410"/>
                        <a:pt x="86" y="417"/>
                        <a:pt x="80" y="42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grpSp>
        </p:grpSp>
        <p:grpSp>
          <p:nvGrpSpPr>
            <p:cNvPr id="42" name="Group 41">
              <a:extLst>
                <a:ext uri="{FF2B5EF4-FFF2-40B4-BE49-F238E27FC236}">
                  <a16:creationId xmlns:a16="http://schemas.microsoft.com/office/drawing/2014/main" id="{AE86F852-E4D6-4E9B-BC81-58CA3BF68F18}"/>
                </a:ext>
              </a:extLst>
            </p:cNvPr>
            <p:cNvGrpSpPr/>
            <p:nvPr/>
          </p:nvGrpSpPr>
          <p:grpSpPr>
            <a:xfrm>
              <a:off x="9528447" y="3864450"/>
              <a:ext cx="1470073" cy="434153"/>
              <a:chOff x="7529201" y="4379164"/>
              <a:chExt cx="1470282" cy="434214"/>
            </a:xfrm>
          </p:grpSpPr>
          <p:sp>
            <p:nvSpPr>
              <p:cNvPr id="281" name="Rectangle 280">
                <a:extLst>
                  <a:ext uri="{FF2B5EF4-FFF2-40B4-BE49-F238E27FC236}">
                    <a16:creationId xmlns:a16="http://schemas.microsoft.com/office/drawing/2014/main" id="{E88503DA-B4E2-4938-AE55-1FB8799246FE}"/>
                  </a:ext>
                </a:extLst>
              </p:cNvPr>
              <p:cNvSpPr/>
              <p:nvPr/>
            </p:nvSpPr>
            <p:spPr bwMode="auto">
              <a:xfrm>
                <a:off x="7981287" y="4379164"/>
                <a:ext cx="1018196" cy="4342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567" b="1" i="0" u="none" strike="noStrike" kern="1200" cap="none" spc="0" normalizeH="0" baseline="0" noProof="0">
                    <a:ln>
                      <a:noFill/>
                    </a:ln>
                    <a:solidFill>
                      <a:srgbClr val="0078D4"/>
                    </a:solidFill>
                    <a:effectLst/>
                    <a:uLnTx/>
                    <a:uFillTx/>
                    <a:latin typeface="Segoe UI Semibold"/>
                    <a:ea typeface="+mn-ea"/>
                    <a:cs typeface="+mn-cs"/>
                  </a:rPr>
                  <a:t>Specialized</a:t>
                </a:r>
                <a:br>
                  <a:rPr kumimoji="0" lang="en-US" sz="1567" b="1" i="0" u="none" strike="noStrike" kern="1200" cap="none" spc="0" normalizeH="0" baseline="0" noProof="0">
                    <a:ln>
                      <a:noFill/>
                    </a:ln>
                    <a:solidFill>
                      <a:srgbClr val="0078D4"/>
                    </a:solidFill>
                    <a:effectLst/>
                    <a:uLnTx/>
                    <a:uFillTx/>
                    <a:latin typeface="Segoe UI Semibold"/>
                    <a:ea typeface="+mn-ea"/>
                    <a:cs typeface="+mn-cs"/>
                  </a:rPr>
                </a:br>
                <a:r>
                  <a:rPr kumimoji="0" lang="en-US" sz="1567" b="1" i="0" u="none" strike="noStrike" kern="1200" cap="none" spc="0" normalizeH="0" baseline="0" noProof="0">
                    <a:ln>
                      <a:noFill/>
                    </a:ln>
                    <a:solidFill>
                      <a:srgbClr val="0078D4"/>
                    </a:solidFill>
                    <a:effectLst/>
                    <a:uLnTx/>
                    <a:uFillTx/>
                    <a:latin typeface="Segoe UI Semibold"/>
                    <a:ea typeface="+mn-ea"/>
                    <a:cs typeface="+mn-cs"/>
                  </a:rPr>
                  <a:t>partners</a:t>
                </a:r>
              </a:p>
            </p:txBody>
          </p:sp>
          <p:grpSp>
            <p:nvGrpSpPr>
              <p:cNvPr id="297" name="Group 296">
                <a:extLst>
                  <a:ext uri="{FF2B5EF4-FFF2-40B4-BE49-F238E27FC236}">
                    <a16:creationId xmlns:a16="http://schemas.microsoft.com/office/drawing/2014/main" id="{C834F4EC-A627-47C0-AFD5-D59F70F5B24D}"/>
                  </a:ext>
                </a:extLst>
              </p:cNvPr>
              <p:cNvGrpSpPr/>
              <p:nvPr/>
            </p:nvGrpSpPr>
            <p:grpSpPr>
              <a:xfrm>
                <a:off x="7529201" y="4469126"/>
                <a:ext cx="336670" cy="254302"/>
                <a:chOff x="9123600" y="4231703"/>
                <a:chExt cx="535057" cy="450140"/>
              </a:xfrm>
            </p:grpSpPr>
            <p:grpSp>
              <p:nvGrpSpPr>
                <p:cNvPr id="298" name="management at scale" descr="management at scale">
                  <a:extLst>
                    <a:ext uri="{FF2B5EF4-FFF2-40B4-BE49-F238E27FC236}">
                      <a16:creationId xmlns:a16="http://schemas.microsoft.com/office/drawing/2014/main" id="{3F3D8708-440D-4372-ADBA-3292BEEEDCB7}"/>
                    </a:ext>
                  </a:extLst>
                </p:cNvPr>
                <p:cNvGrpSpPr>
                  <a:grpSpLocks noChangeAspect="1"/>
                </p:cNvGrpSpPr>
                <p:nvPr/>
              </p:nvGrpSpPr>
              <p:grpSpPr bwMode="auto">
                <a:xfrm flipH="1" flipV="1">
                  <a:off x="9257014" y="4231703"/>
                  <a:ext cx="401643" cy="401632"/>
                  <a:chOff x="2841" y="774"/>
                  <a:chExt cx="253" cy="253"/>
                </a:xfrm>
              </p:grpSpPr>
              <p:sp>
                <p:nvSpPr>
                  <p:cNvPr id="302" name="AutoShape 27">
                    <a:extLst>
                      <a:ext uri="{FF2B5EF4-FFF2-40B4-BE49-F238E27FC236}">
                        <a16:creationId xmlns:a16="http://schemas.microsoft.com/office/drawing/2014/main" id="{57A74DF5-7AF5-4DB4-8945-DB864E1F83A1}"/>
                      </a:ext>
                    </a:extLst>
                  </p:cNvPr>
                  <p:cNvSpPr>
                    <a:spLocks noChangeAspect="1" noChangeArrowheads="1" noTextEdit="1"/>
                  </p:cNvSpPr>
                  <p:nvPr/>
                </p:nvSpPr>
                <p:spPr bwMode="auto">
                  <a:xfrm>
                    <a:off x="2844" y="777"/>
                    <a:ext cx="247"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03" name="Freeform 29">
                    <a:extLst>
                      <a:ext uri="{FF2B5EF4-FFF2-40B4-BE49-F238E27FC236}">
                        <a16:creationId xmlns:a16="http://schemas.microsoft.com/office/drawing/2014/main" id="{BBD7682E-D9B6-4030-96A6-A2BF811F8439}"/>
                      </a:ext>
                    </a:extLst>
                  </p:cNvPr>
                  <p:cNvSpPr>
                    <a:spLocks noEditPoints="1"/>
                  </p:cNvSpPr>
                  <p:nvPr/>
                </p:nvSpPr>
                <p:spPr bwMode="auto">
                  <a:xfrm>
                    <a:off x="2866" y="774"/>
                    <a:ext cx="228" cy="228"/>
                  </a:xfrm>
                  <a:custGeom>
                    <a:avLst/>
                    <a:gdLst>
                      <a:gd name="T0" fmla="*/ 169 w 177"/>
                      <a:gd name="T1" fmla="*/ 84 h 177"/>
                      <a:gd name="T2" fmla="*/ 143 w 177"/>
                      <a:gd name="T3" fmla="*/ 82 h 177"/>
                      <a:gd name="T4" fmla="*/ 95 w 177"/>
                      <a:gd name="T5" fmla="*/ 34 h 177"/>
                      <a:gd name="T6" fmla="*/ 93 w 177"/>
                      <a:gd name="T7" fmla="*/ 8 h 177"/>
                      <a:gd name="T8" fmla="*/ 65 w 177"/>
                      <a:gd name="T9" fmla="*/ 8 h 177"/>
                      <a:gd name="T10" fmla="*/ 63 w 177"/>
                      <a:gd name="T11" fmla="*/ 35 h 177"/>
                      <a:gd name="T12" fmla="*/ 0 w 177"/>
                      <a:gd name="T13" fmla="*/ 99 h 177"/>
                      <a:gd name="T14" fmla="*/ 81 w 177"/>
                      <a:gd name="T15" fmla="*/ 177 h 177"/>
                      <a:gd name="T16" fmla="*/ 143 w 177"/>
                      <a:gd name="T17" fmla="*/ 114 h 177"/>
                      <a:gd name="T18" fmla="*/ 169 w 177"/>
                      <a:gd name="T19" fmla="*/ 112 h 177"/>
                      <a:gd name="T20" fmla="*/ 169 w 177"/>
                      <a:gd name="T21" fmla="*/ 84 h 177"/>
                      <a:gd name="T22" fmla="*/ 80 w 177"/>
                      <a:gd name="T23" fmla="*/ 170 h 177"/>
                      <a:gd name="T24" fmla="*/ 7 w 177"/>
                      <a:gd name="T25" fmla="*/ 98 h 177"/>
                      <a:gd name="T26" fmla="*/ 67 w 177"/>
                      <a:gd name="T27" fmla="*/ 39 h 177"/>
                      <a:gd name="T28" fmla="*/ 77 w 177"/>
                      <a:gd name="T29" fmla="*/ 42 h 177"/>
                      <a:gd name="T30" fmla="*/ 77 w 177"/>
                      <a:gd name="T31" fmla="*/ 165 h 177"/>
                      <a:gd name="T32" fmla="*/ 82 w 177"/>
                      <a:gd name="T33" fmla="*/ 165 h 177"/>
                      <a:gd name="T34" fmla="*/ 82 w 177"/>
                      <a:gd name="T35" fmla="*/ 42 h 177"/>
                      <a:gd name="T36" fmla="*/ 92 w 177"/>
                      <a:gd name="T37" fmla="*/ 38 h 177"/>
                      <a:gd name="T38" fmla="*/ 139 w 177"/>
                      <a:gd name="T39" fmla="*/ 85 h 177"/>
                      <a:gd name="T40" fmla="*/ 139 w 177"/>
                      <a:gd name="T41" fmla="*/ 111 h 177"/>
                      <a:gd name="T42" fmla="*/ 80 w 177"/>
                      <a:gd name="T43" fmla="*/ 17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7" h="177">
                        <a:moveTo>
                          <a:pt x="169" y="84"/>
                        </a:moveTo>
                        <a:cubicBezTo>
                          <a:pt x="162" y="76"/>
                          <a:pt x="150" y="76"/>
                          <a:pt x="143" y="82"/>
                        </a:cubicBezTo>
                        <a:cubicBezTo>
                          <a:pt x="95" y="34"/>
                          <a:pt x="95" y="34"/>
                          <a:pt x="95" y="34"/>
                        </a:cubicBezTo>
                        <a:cubicBezTo>
                          <a:pt x="101" y="26"/>
                          <a:pt x="101" y="15"/>
                          <a:pt x="93" y="8"/>
                        </a:cubicBezTo>
                        <a:cubicBezTo>
                          <a:pt x="85" y="0"/>
                          <a:pt x="73" y="0"/>
                          <a:pt x="65" y="8"/>
                        </a:cubicBezTo>
                        <a:cubicBezTo>
                          <a:pt x="57" y="15"/>
                          <a:pt x="57" y="27"/>
                          <a:pt x="63" y="35"/>
                        </a:cubicBezTo>
                        <a:cubicBezTo>
                          <a:pt x="0" y="99"/>
                          <a:pt x="0" y="99"/>
                          <a:pt x="0" y="99"/>
                        </a:cubicBezTo>
                        <a:cubicBezTo>
                          <a:pt x="81" y="177"/>
                          <a:pt x="81" y="177"/>
                          <a:pt x="81" y="177"/>
                        </a:cubicBezTo>
                        <a:cubicBezTo>
                          <a:pt x="143" y="114"/>
                          <a:pt x="143" y="114"/>
                          <a:pt x="143" y="114"/>
                        </a:cubicBezTo>
                        <a:cubicBezTo>
                          <a:pt x="151" y="120"/>
                          <a:pt x="162" y="119"/>
                          <a:pt x="169" y="112"/>
                        </a:cubicBezTo>
                        <a:cubicBezTo>
                          <a:pt x="177" y="104"/>
                          <a:pt x="177" y="91"/>
                          <a:pt x="169" y="84"/>
                        </a:cubicBezTo>
                        <a:close/>
                        <a:moveTo>
                          <a:pt x="80" y="170"/>
                        </a:moveTo>
                        <a:cubicBezTo>
                          <a:pt x="7" y="98"/>
                          <a:pt x="7" y="98"/>
                          <a:pt x="7" y="98"/>
                        </a:cubicBezTo>
                        <a:cubicBezTo>
                          <a:pt x="67" y="39"/>
                          <a:pt x="67" y="39"/>
                          <a:pt x="67" y="39"/>
                        </a:cubicBezTo>
                        <a:cubicBezTo>
                          <a:pt x="70" y="41"/>
                          <a:pt x="73" y="42"/>
                          <a:pt x="77" y="42"/>
                        </a:cubicBezTo>
                        <a:cubicBezTo>
                          <a:pt x="77" y="165"/>
                          <a:pt x="77" y="165"/>
                          <a:pt x="77" y="165"/>
                        </a:cubicBezTo>
                        <a:cubicBezTo>
                          <a:pt x="82" y="165"/>
                          <a:pt x="82" y="165"/>
                          <a:pt x="82" y="165"/>
                        </a:cubicBezTo>
                        <a:cubicBezTo>
                          <a:pt x="82" y="42"/>
                          <a:pt x="82" y="42"/>
                          <a:pt x="82" y="42"/>
                        </a:cubicBezTo>
                        <a:cubicBezTo>
                          <a:pt x="85" y="42"/>
                          <a:pt x="89" y="40"/>
                          <a:pt x="92" y="38"/>
                        </a:cubicBezTo>
                        <a:cubicBezTo>
                          <a:pt x="139" y="85"/>
                          <a:pt x="139" y="85"/>
                          <a:pt x="139" y="85"/>
                        </a:cubicBezTo>
                        <a:cubicBezTo>
                          <a:pt x="133" y="93"/>
                          <a:pt x="133" y="104"/>
                          <a:pt x="139" y="111"/>
                        </a:cubicBezTo>
                        <a:lnTo>
                          <a:pt x="80" y="1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04" name="Freeform 30">
                    <a:extLst>
                      <a:ext uri="{FF2B5EF4-FFF2-40B4-BE49-F238E27FC236}">
                        <a16:creationId xmlns:a16="http://schemas.microsoft.com/office/drawing/2014/main" id="{E3E25871-B0ED-4E17-B3A9-21897CDC66B5}"/>
                      </a:ext>
                    </a:extLst>
                  </p:cNvPr>
                  <p:cNvSpPr>
                    <a:spLocks/>
                  </p:cNvSpPr>
                  <p:nvPr/>
                </p:nvSpPr>
                <p:spPr bwMode="auto">
                  <a:xfrm>
                    <a:off x="2939" y="970"/>
                    <a:ext cx="57" cy="57"/>
                  </a:xfrm>
                  <a:custGeom>
                    <a:avLst/>
                    <a:gdLst>
                      <a:gd name="T0" fmla="*/ 36 w 44"/>
                      <a:gd name="T1" fmla="*/ 7 h 44"/>
                      <a:gd name="T2" fmla="*/ 36 w 44"/>
                      <a:gd name="T3" fmla="*/ 36 h 44"/>
                      <a:gd name="T4" fmla="*/ 8 w 44"/>
                      <a:gd name="T5" fmla="*/ 36 h 44"/>
                      <a:gd name="T6" fmla="*/ 8 w 44"/>
                      <a:gd name="T7" fmla="*/ 8 h 44"/>
                      <a:gd name="T8" fmla="*/ 36 w 44"/>
                      <a:gd name="T9" fmla="*/ 7 h 44"/>
                    </a:gdLst>
                    <a:ahLst/>
                    <a:cxnLst>
                      <a:cxn ang="0">
                        <a:pos x="T0" y="T1"/>
                      </a:cxn>
                      <a:cxn ang="0">
                        <a:pos x="T2" y="T3"/>
                      </a:cxn>
                      <a:cxn ang="0">
                        <a:pos x="T4" y="T5"/>
                      </a:cxn>
                      <a:cxn ang="0">
                        <a:pos x="T6" y="T7"/>
                      </a:cxn>
                      <a:cxn ang="0">
                        <a:pos x="T8" y="T9"/>
                      </a:cxn>
                    </a:cxnLst>
                    <a:rect l="0" t="0" r="r" b="b"/>
                    <a:pathLst>
                      <a:path w="44" h="44">
                        <a:moveTo>
                          <a:pt x="36" y="7"/>
                        </a:moveTo>
                        <a:cubicBezTo>
                          <a:pt x="44" y="15"/>
                          <a:pt x="44" y="28"/>
                          <a:pt x="36" y="36"/>
                        </a:cubicBezTo>
                        <a:cubicBezTo>
                          <a:pt x="29" y="44"/>
                          <a:pt x="16" y="44"/>
                          <a:pt x="8" y="36"/>
                        </a:cubicBezTo>
                        <a:cubicBezTo>
                          <a:pt x="0" y="28"/>
                          <a:pt x="0" y="15"/>
                          <a:pt x="8" y="8"/>
                        </a:cubicBezTo>
                        <a:cubicBezTo>
                          <a:pt x="16" y="0"/>
                          <a:pt x="28" y="0"/>
                          <a:pt x="36" y="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05" name="Freeform 31">
                    <a:extLst>
                      <a:ext uri="{FF2B5EF4-FFF2-40B4-BE49-F238E27FC236}">
                        <a16:creationId xmlns:a16="http://schemas.microsoft.com/office/drawing/2014/main" id="{114CCB68-D4A9-4FF5-81EB-A3D9444FB18B}"/>
                      </a:ext>
                    </a:extLst>
                  </p:cNvPr>
                  <p:cNvSpPr>
                    <a:spLocks/>
                  </p:cNvSpPr>
                  <p:nvPr/>
                </p:nvSpPr>
                <p:spPr bwMode="auto">
                  <a:xfrm>
                    <a:off x="2841" y="872"/>
                    <a:ext cx="58" cy="57"/>
                  </a:xfrm>
                  <a:custGeom>
                    <a:avLst/>
                    <a:gdLst>
                      <a:gd name="T0" fmla="*/ 37 w 45"/>
                      <a:gd name="T1" fmla="*/ 36 h 44"/>
                      <a:gd name="T2" fmla="*/ 8 w 45"/>
                      <a:gd name="T3" fmla="*/ 36 h 44"/>
                      <a:gd name="T4" fmla="*/ 8 w 45"/>
                      <a:gd name="T5" fmla="*/ 8 h 44"/>
                      <a:gd name="T6" fmla="*/ 36 w 45"/>
                      <a:gd name="T7" fmla="*/ 8 h 44"/>
                      <a:gd name="T8" fmla="*/ 37 w 45"/>
                      <a:gd name="T9" fmla="*/ 36 h 44"/>
                    </a:gdLst>
                    <a:ahLst/>
                    <a:cxnLst>
                      <a:cxn ang="0">
                        <a:pos x="T0" y="T1"/>
                      </a:cxn>
                      <a:cxn ang="0">
                        <a:pos x="T2" y="T3"/>
                      </a:cxn>
                      <a:cxn ang="0">
                        <a:pos x="T4" y="T5"/>
                      </a:cxn>
                      <a:cxn ang="0">
                        <a:pos x="T6" y="T7"/>
                      </a:cxn>
                      <a:cxn ang="0">
                        <a:pos x="T8" y="T9"/>
                      </a:cxn>
                    </a:cxnLst>
                    <a:rect l="0" t="0" r="r" b="b"/>
                    <a:pathLst>
                      <a:path w="45" h="44">
                        <a:moveTo>
                          <a:pt x="37" y="36"/>
                        </a:moveTo>
                        <a:cubicBezTo>
                          <a:pt x="29" y="44"/>
                          <a:pt x="16" y="44"/>
                          <a:pt x="8" y="36"/>
                        </a:cubicBezTo>
                        <a:cubicBezTo>
                          <a:pt x="0" y="29"/>
                          <a:pt x="0" y="16"/>
                          <a:pt x="8" y="8"/>
                        </a:cubicBezTo>
                        <a:cubicBezTo>
                          <a:pt x="16" y="0"/>
                          <a:pt x="29" y="0"/>
                          <a:pt x="36" y="8"/>
                        </a:cubicBezTo>
                        <a:cubicBezTo>
                          <a:pt x="44" y="15"/>
                          <a:pt x="45" y="28"/>
                          <a:pt x="37" y="3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grpSp>
            <p:grpSp>
              <p:nvGrpSpPr>
                <p:cNvPr id="299" name="person" descr="person">
                  <a:extLst>
                    <a:ext uri="{FF2B5EF4-FFF2-40B4-BE49-F238E27FC236}">
                      <a16:creationId xmlns:a16="http://schemas.microsoft.com/office/drawing/2014/main" id="{108FE2FE-85AD-48AA-8532-196B199D59E4}"/>
                    </a:ext>
                  </a:extLst>
                </p:cNvPr>
                <p:cNvGrpSpPr/>
                <p:nvPr/>
              </p:nvGrpSpPr>
              <p:grpSpPr>
                <a:xfrm>
                  <a:off x="9123600" y="4339623"/>
                  <a:ext cx="282796" cy="342220"/>
                  <a:chOff x="5517881" y="3368932"/>
                  <a:chExt cx="233375" cy="282416"/>
                </a:xfrm>
              </p:grpSpPr>
              <p:sp>
                <p:nvSpPr>
                  <p:cNvPr id="300" name="Freeform: Shape 299">
                    <a:extLst>
                      <a:ext uri="{FF2B5EF4-FFF2-40B4-BE49-F238E27FC236}">
                        <a16:creationId xmlns:a16="http://schemas.microsoft.com/office/drawing/2014/main" id="{509E7F51-5031-4E01-A6B3-4BAABC53D048}"/>
                      </a:ext>
                    </a:extLst>
                  </p:cNvPr>
                  <p:cNvSpPr/>
                  <p:nvPr/>
                </p:nvSpPr>
                <p:spPr>
                  <a:xfrm>
                    <a:off x="5570575" y="3368932"/>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01" name="Freeform: Shape 300">
                    <a:extLst>
                      <a:ext uri="{FF2B5EF4-FFF2-40B4-BE49-F238E27FC236}">
                        <a16:creationId xmlns:a16="http://schemas.microsoft.com/office/drawing/2014/main" id="{ACCFDCB0-53F7-4097-8539-BAA2AD7DA5FC}"/>
                      </a:ext>
                    </a:extLst>
                  </p:cNvPr>
                  <p:cNvSpPr/>
                  <p:nvPr/>
                </p:nvSpPr>
                <p:spPr>
                  <a:xfrm>
                    <a:off x="5517881" y="3519441"/>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grpSp>
          </p:grpSp>
        </p:grpSp>
        <p:grpSp>
          <p:nvGrpSpPr>
            <p:cNvPr id="5" name="Group 4">
              <a:extLst>
                <a:ext uri="{FF2B5EF4-FFF2-40B4-BE49-F238E27FC236}">
                  <a16:creationId xmlns:a16="http://schemas.microsoft.com/office/drawing/2014/main" id="{B060E37D-624D-4625-9F7E-A97FE089B8F3}"/>
                </a:ext>
              </a:extLst>
            </p:cNvPr>
            <p:cNvGrpSpPr/>
            <p:nvPr/>
          </p:nvGrpSpPr>
          <p:grpSpPr>
            <a:xfrm>
              <a:off x="806002" y="3864451"/>
              <a:ext cx="1336418" cy="434153"/>
              <a:chOff x="806002" y="3811434"/>
              <a:chExt cx="1336418" cy="434153"/>
            </a:xfrm>
          </p:grpSpPr>
          <p:sp>
            <p:nvSpPr>
              <p:cNvPr id="211" name="Rectangle 210">
                <a:extLst>
                  <a:ext uri="{FF2B5EF4-FFF2-40B4-BE49-F238E27FC236}">
                    <a16:creationId xmlns:a16="http://schemas.microsoft.com/office/drawing/2014/main" id="{CC8452DC-8EA8-470E-9B7B-91A357F6E50C}"/>
                  </a:ext>
                </a:extLst>
              </p:cNvPr>
              <p:cNvSpPr/>
              <p:nvPr/>
            </p:nvSpPr>
            <p:spPr bwMode="auto">
              <a:xfrm>
                <a:off x="1278664" y="3811434"/>
                <a:ext cx="863756" cy="434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567" b="1" i="0" u="none" strike="noStrike" kern="1200" cap="none" spc="0" normalizeH="0" baseline="0" noProof="0">
                    <a:ln>
                      <a:noFill/>
                    </a:ln>
                    <a:solidFill>
                      <a:srgbClr val="0078D4"/>
                    </a:solidFill>
                    <a:effectLst/>
                    <a:uLnTx/>
                    <a:uFillTx/>
                    <a:latin typeface="Segoe UI Semibold"/>
                    <a:ea typeface="+mn-ea"/>
                    <a:cs typeface="+mn-cs"/>
                  </a:rPr>
                  <a:t>Digital</a:t>
                </a:r>
                <a:br>
                  <a:rPr kumimoji="0" lang="en-US" sz="1567" b="1" i="0" u="none" strike="noStrike" kern="1200" cap="none" spc="0" normalizeH="0" baseline="0" noProof="0">
                    <a:ln>
                      <a:noFill/>
                    </a:ln>
                    <a:solidFill>
                      <a:srgbClr val="0078D4"/>
                    </a:solidFill>
                    <a:effectLst/>
                    <a:uLnTx/>
                    <a:uFillTx/>
                    <a:latin typeface="Segoe UI Semibold"/>
                    <a:ea typeface="+mn-ea"/>
                    <a:cs typeface="+mn-cs"/>
                  </a:rPr>
                </a:br>
                <a:r>
                  <a:rPr kumimoji="0" lang="en-US" sz="1567" b="1" i="0" u="none" strike="noStrike" kern="1200" cap="none" spc="0" normalizeH="0" baseline="0" noProof="0">
                    <a:ln>
                      <a:noFill/>
                    </a:ln>
                    <a:solidFill>
                      <a:srgbClr val="0078D4"/>
                    </a:solidFill>
                    <a:effectLst/>
                    <a:uLnTx/>
                    <a:uFillTx/>
                    <a:latin typeface="Segoe UI Semibold"/>
                    <a:ea typeface="+mn-ea"/>
                    <a:cs typeface="+mn-cs"/>
                  </a:rPr>
                  <a:t>resources</a:t>
                </a:r>
              </a:p>
            </p:txBody>
          </p:sp>
          <p:grpSp>
            <p:nvGrpSpPr>
              <p:cNvPr id="4" name="Group 3">
                <a:extLst>
                  <a:ext uri="{FF2B5EF4-FFF2-40B4-BE49-F238E27FC236}">
                    <a16:creationId xmlns:a16="http://schemas.microsoft.com/office/drawing/2014/main" id="{6795FAC2-7542-4009-A3F1-4177BFD5F412}"/>
                  </a:ext>
                </a:extLst>
              </p:cNvPr>
              <p:cNvGrpSpPr/>
              <p:nvPr/>
            </p:nvGrpSpPr>
            <p:grpSpPr>
              <a:xfrm>
                <a:off x="806002" y="3860070"/>
                <a:ext cx="340221" cy="336881"/>
                <a:chOff x="806002" y="3860068"/>
                <a:chExt cx="340221" cy="336881"/>
              </a:xfrm>
            </p:grpSpPr>
            <p:sp>
              <p:nvSpPr>
                <p:cNvPr id="345" name="Freeform 10">
                  <a:extLst>
                    <a:ext uri="{FF2B5EF4-FFF2-40B4-BE49-F238E27FC236}">
                      <a16:creationId xmlns:a16="http://schemas.microsoft.com/office/drawing/2014/main" id="{B7DB1500-9A51-43FC-8A6D-3435C38396DC}"/>
                    </a:ext>
                  </a:extLst>
                </p:cNvPr>
                <p:cNvSpPr>
                  <a:spLocks noEditPoints="1"/>
                </p:cNvSpPr>
                <p:nvPr/>
              </p:nvSpPr>
              <p:spPr bwMode="auto">
                <a:xfrm>
                  <a:off x="809694" y="4044034"/>
                  <a:ext cx="150729" cy="150730"/>
                </a:xfrm>
                <a:custGeom>
                  <a:avLst/>
                  <a:gdLst>
                    <a:gd name="T0" fmla="*/ 81 w 81"/>
                    <a:gd name="T1" fmla="*/ 45 h 81"/>
                    <a:gd name="T2" fmla="*/ 81 w 81"/>
                    <a:gd name="T3" fmla="*/ 36 h 81"/>
                    <a:gd name="T4" fmla="*/ 72 w 81"/>
                    <a:gd name="T5" fmla="*/ 36 h 81"/>
                    <a:gd name="T6" fmla="*/ 66 w 81"/>
                    <a:gd name="T7" fmla="*/ 21 h 81"/>
                    <a:gd name="T8" fmla="*/ 72 w 81"/>
                    <a:gd name="T9" fmla="*/ 15 h 81"/>
                    <a:gd name="T10" fmla="*/ 66 w 81"/>
                    <a:gd name="T11" fmla="*/ 9 h 81"/>
                    <a:gd name="T12" fmla="*/ 60 w 81"/>
                    <a:gd name="T13" fmla="*/ 15 h 81"/>
                    <a:gd name="T14" fmla="*/ 45 w 81"/>
                    <a:gd name="T15" fmla="*/ 9 h 81"/>
                    <a:gd name="T16" fmla="*/ 45 w 81"/>
                    <a:gd name="T17" fmla="*/ 0 h 81"/>
                    <a:gd name="T18" fmla="*/ 36 w 81"/>
                    <a:gd name="T19" fmla="*/ 0 h 81"/>
                    <a:gd name="T20" fmla="*/ 36 w 81"/>
                    <a:gd name="T21" fmla="*/ 9 h 81"/>
                    <a:gd name="T22" fmla="*/ 21 w 81"/>
                    <a:gd name="T23" fmla="*/ 15 h 81"/>
                    <a:gd name="T24" fmla="*/ 15 w 81"/>
                    <a:gd name="T25" fmla="*/ 9 h 81"/>
                    <a:gd name="T26" fmla="*/ 9 w 81"/>
                    <a:gd name="T27" fmla="*/ 15 h 81"/>
                    <a:gd name="T28" fmla="*/ 15 w 81"/>
                    <a:gd name="T29" fmla="*/ 21 h 81"/>
                    <a:gd name="T30" fmla="*/ 9 w 81"/>
                    <a:gd name="T31" fmla="*/ 36 h 81"/>
                    <a:gd name="T32" fmla="*/ 0 w 81"/>
                    <a:gd name="T33" fmla="*/ 36 h 81"/>
                    <a:gd name="T34" fmla="*/ 0 w 81"/>
                    <a:gd name="T35" fmla="*/ 45 h 81"/>
                    <a:gd name="T36" fmla="*/ 9 w 81"/>
                    <a:gd name="T37" fmla="*/ 45 h 81"/>
                    <a:gd name="T38" fmla="*/ 15 w 81"/>
                    <a:gd name="T39" fmla="*/ 60 h 81"/>
                    <a:gd name="T40" fmla="*/ 9 w 81"/>
                    <a:gd name="T41" fmla="*/ 66 h 81"/>
                    <a:gd name="T42" fmla="*/ 15 w 81"/>
                    <a:gd name="T43" fmla="*/ 72 h 81"/>
                    <a:gd name="T44" fmla="*/ 21 w 81"/>
                    <a:gd name="T45" fmla="*/ 66 h 81"/>
                    <a:gd name="T46" fmla="*/ 36 w 81"/>
                    <a:gd name="T47" fmla="*/ 72 h 81"/>
                    <a:gd name="T48" fmla="*/ 36 w 81"/>
                    <a:gd name="T49" fmla="*/ 81 h 81"/>
                    <a:gd name="T50" fmla="*/ 45 w 81"/>
                    <a:gd name="T51" fmla="*/ 81 h 81"/>
                    <a:gd name="T52" fmla="*/ 45 w 81"/>
                    <a:gd name="T53" fmla="*/ 72 h 81"/>
                    <a:gd name="T54" fmla="*/ 60 w 81"/>
                    <a:gd name="T55" fmla="*/ 66 h 81"/>
                    <a:gd name="T56" fmla="*/ 66 w 81"/>
                    <a:gd name="T57" fmla="*/ 72 h 81"/>
                    <a:gd name="T58" fmla="*/ 72 w 81"/>
                    <a:gd name="T59" fmla="*/ 66 h 81"/>
                    <a:gd name="T60" fmla="*/ 66 w 81"/>
                    <a:gd name="T61" fmla="*/ 60 h 81"/>
                    <a:gd name="T62" fmla="*/ 72 w 81"/>
                    <a:gd name="T63" fmla="*/ 45 h 81"/>
                    <a:gd name="T64" fmla="*/ 81 w 81"/>
                    <a:gd name="T65" fmla="*/ 45 h 81"/>
                    <a:gd name="T66" fmla="*/ 40 w 81"/>
                    <a:gd name="T67" fmla="*/ 56 h 81"/>
                    <a:gd name="T68" fmla="*/ 25 w 81"/>
                    <a:gd name="T69" fmla="*/ 41 h 81"/>
                    <a:gd name="T70" fmla="*/ 40 w 81"/>
                    <a:gd name="T71" fmla="*/ 25 h 81"/>
                    <a:gd name="T72" fmla="*/ 56 w 81"/>
                    <a:gd name="T73" fmla="*/ 41 h 81"/>
                    <a:gd name="T74" fmla="*/ 40 w 81"/>
                    <a:gd name="T75" fmla="*/ 5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1">
                      <a:moveTo>
                        <a:pt x="81" y="45"/>
                      </a:moveTo>
                      <a:cubicBezTo>
                        <a:pt x="81" y="36"/>
                        <a:pt x="81" y="36"/>
                        <a:pt x="81" y="36"/>
                      </a:cubicBezTo>
                      <a:cubicBezTo>
                        <a:pt x="72" y="36"/>
                        <a:pt x="72" y="36"/>
                        <a:pt x="72" y="36"/>
                      </a:cubicBezTo>
                      <a:cubicBezTo>
                        <a:pt x="71" y="31"/>
                        <a:pt x="69" y="26"/>
                        <a:pt x="66" y="21"/>
                      </a:cubicBezTo>
                      <a:cubicBezTo>
                        <a:pt x="72" y="15"/>
                        <a:pt x="72" y="15"/>
                        <a:pt x="72" y="15"/>
                      </a:cubicBezTo>
                      <a:cubicBezTo>
                        <a:pt x="66" y="9"/>
                        <a:pt x="66" y="9"/>
                        <a:pt x="66" y="9"/>
                      </a:cubicBezTo>
                      <a:cubicBezTo>
                        <a:pt x="60" y="15"/>
                        <a:pt x="60" y="15"/>
                        <a:pt x="60" y="15"/>
                      </a:cubicBezTo>
                      <a:cubicBezTo>
                        <a:pt x="56" y="12"/>
                        <a:pt x="50" y="10"/>
                        <a:pt x="45" y="9"/>
                      </a:cubicBezTo>
                      <a:cubicBezTo>
                        <a:pt x="45" y="0"/>
                        <a:pt x="45" y="0"/>
                        <a:pt x="45" y="0"/>
                      </a:cubicBezTo>
                      <a:cubicBezTo>
                        <a:pt x="36" y="0"/>
                        <a:pt x="36" y="0"/>
                        <a:pt x="36" y="0"/>
                      </a:cubicBezTo>
                      <a:cubicBezTo>
                        <a:pt x="36" y="9"/>
                        <a:pt x="36" y="9"/>
                        <a:pt x="36" y="9"/>
                      </a:cubicBezTo>
                      <a:cubicBezTo>
                        <a:pt x="31" y="10"/>
                        <a:pt x="25" y="12"/>
                        <a:pt x="21" y="15"/>
                      </a:cubicBezTo>
                      <a:cubicBezTo>
                        <a:pt x="15" y="9"/>
                        <a:pt x="15" y="9"/>
                        <a:pt x="15" y="9"/>
                      </a:cubicBezTo>
                      <a:cubicBezTo>
                        <a:pt x="9" y="15"/>
                        <a:pt x="9" y="15"/>
                        <a:pt x="9" y="15"/>
                      </a:cubicBezTo>
                      <a:cubicBezTo>
                        <a:pt x="15" y="21"/>
                        <a:pt x="15" y="21"/>
                        <a:pt x="15" y="21"/>
                      </a:cubicBezTo>
                      <a:cubicBezTo>
                        <a:pt x="12" y="26"/>
                        <a:pt x="10" y="31"/>
                        <a:pt x="9" y="36"/>
                      </a:cubicBezTo>
                      <a:cubicBezTo>
                        <a:pt x="0" y="36"/>
                        <a:pt x="0" y="36"/>
                        <a:pt x="0" y="36"/>
                      </a:cubicBezTo>
                      <a:cubicBezTo>
                        <a:pt x="0" y="45"/>
                        <a:pt x="0" y="45"/>
                        <a:pt x="0" y="45"/>
                      </a:cubicBezTo>
                      <a:cubicBezTo>
                        <a:pt x="9" y="45"/>
                        <a:pt x="9" y="45"/>
                        <a:pt x="9" y="45"/>
                      </a:cubicBezTo>
                      <a:cubicBezTo>
                        <a:pt x="10" y="50"/>
                        <a:pt x="12" y="56"/>
                        <a:pt x="15" y="60"/>
                      </a:cubicBezTo>
                      <a:cubicBezTo>
                        <a:pt x="9" y="66"/>
                        <a:pt x="9" y="66"/>
                        <a:pt x="9" y="66"/>
                      </a:cubicBezTo>
                      <a:cubicBezTo>
                        <a:pt x="15" y="72"/>
                        <a:pt x="15" y="72"/>
                        <a:pt x="15" y="72"/>
                      </a:cubicBezTo>
                      <a:cubicBezTo>
                        <a:pt x="21" y="66"/>
                        <a:pt x="21" y="66"/>
                        <a:pt x="21" y="66"/>
                      </a:cubicBezTo>
                      <a:cubicBezTo>
                        <a:pt x="25" y="69"/>
                        <a:pt x="31" y="72"/>
                        <a:pt x="36" y="72"/>
                      </a:cubicBezTo>
                      <a:cubicBezTo>
                        <a:pt x="36" y="81"/>
                        <a:pt x="36" y="81"/>
                        <a:pt x="36" y="81"/>
                      </a:cubicBezTo>
                      <a:cubicBezTo>
                        <a:pt x="45" y="81"/>
                        <a:pt x="45" y="81"/>
                        <a:pt x="45" y="81"/>
                      </a:cubicBezTo>
                      <a:cubicBezTo>
                        <a:pt x="45" y="72"/>
                        <a:pt x="45" y="72"/>
                        <a:pt x="45" y="72"/>
                      </a:cubicBezTo>
                      <a:cubicBezTo>
                        <a:pt x="50" y="72"/>
                        <a:pt x="56" y="69"/>
                        <a:pt x="60" y="66"/>
                      </a:cubicBezTo>
                      <a:cubicBezTo>
                        <a:pt x="66" y="72"/>
                        <a:pt x="66" y="72"/>
                        <a:pt x="66" y="72"/>
                      </a:cubicBezTo>
                      <a:cubicBezTo>
                        <a:pt x="72" y="66"/>
                        <a:pt x="72" y="66"/>
                        <a:pt x="72" y="66"/>
                      </a:cubicBezTo>
                      <a:cubicBezTo>
                        <a:pt x="66" y="60"/>
                        <a:pt x="66" y="60"/>
                        <a:pt x="66" y="60"/>
                      </a:cubicBezTo>
                      <a:cubicBezTo>
                        <a:pt x="69" y="56"/>
                        <a:pt x="71" y="50"/>
                        <a:pt x="72" y="45"/>
                      </a:cubicBezTo>
                      <a:lnTo>
                        <a:pt x="81" y="45"/>
                      </a:lnTo>
                      <a:close/>
                      <a:moveTo>
                        <a:pt x="40" y="56"/>
                      </a:moveTo>
                      <a:cubicBezTo>
                        <a:pt x="32" y="56"/>
                        <a:pt x="25" y="49"/>
                        <a:pt x="25" y="41"/>
                      </a:cubicBezTo>
                      <a:cubicBezTo>
                        <a:pt x="25" y="32"/>
                        <a:pt x="32" y="25"/>
                        <a:pt x="40" y="25"/>
                      </a:cubicBezTo>
                      <a:cubicBezTo>
                        <a:pt x="49" y="25"/>
                        <a:pt x="56" y="32"/>
                        <a:pt x="56" y="41"/>
                      </a:cubicBezTo>
                      <a:cubicBezTo>
                        <a:pt x="56" y="49"/>
                        <a:pt x="49" y="56"/>
                        <a:pt x="40" y="5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a:ea typeface="+mn-ea"/>
                    <a:cs typeface="+mn-cs"/>
                  </a:endParaRPr>
                </a:p>
              </p:txBody>
            </p:sp>
            <p:sp>
              <p:nvSpPr>
                <p:cNvPr id="346" name="Freeform 11">
                  <a:extLst>
                    <a:ext uri="{FF2B5EF4-FFF2-40B4-BE49-F238E27FC236}">
                      <a16:creationId xmlns:a16="http://schemas.microsoft.com/office/drawing/2014/main" id="{95F7A3E9-E553-433F-84F5-F93CBBAD6694}"/>
                    </a:ext>
                  </a:extLst>
                </p:cNvPr>
                <p:cNvSpPr>
                  <a:spLocks/>
                </p:cNvSpPr>
                <p:nvPr/>
              </p:nvSpPr>
              <p:spPr bwMode="auto">
                <a:xfrm>
                  <a:off x="995376" y="4046219"/>
                  <a:ext cx="117962" cy="150730"/>
                </a:xfrm>
                <a:custGeom>
                  <a:avLst/>
                  <a:gdLst>
                    <a:gd name="T0" fmla="*/ 54 w 54"/>
                    <a:gd name="T1" fmla="*/ 68 h 69"/>
                    <a:gd name="T2" fmla="*/ 0 w 54"/>
                    <a:gd name="T3" fmla="*/ 69 h 69"/>
                    <a:gd name="T4" fmla="*/ 0 w 54"/>
                    <a:gd name="T5" fmla="*/ 17 h 69"/>
                    <a:gd name="T6" fmla="*/ 10 w 54"/>
                    <a:gd name="T7" fmla="*/ 11 h 69"/>
                    <a:gd name="T8" fmla="*/ 17 w 54"/>
                    <a:gd name="T9" fmla="*/ 0 h 69"/>
                    <a:gd name="T10" fmla="*/ 54 w 54"/>
                    <a:gd name="T11" fmla="*/ 0 h 69"/>
                    <a:gd name="T12" fmla="*/ 54 w 54"/>
                    <a:gd name="T13" fmla="*/ 68 h 69"/>
                  </a:gdLst>
                  <a:ahLst/>
                  <a:cxnLst>
                    <a:cxn ang="0">
                      <a:pos x="T0" y="T1"/>
                    </a:cxn>
                    <a:cxn ang="0">
                      <a:pos x="T2" y="T3"/>
                    </a:cxn>
                    <a:cxn ang="0">
                      <a:pos x="T4" y="T5"/>
                    </a:cxn>
                    <a:cxn ang="0">
                      <a:pos x="T6" y="T7"/>
                    </a:cxn>
                    <a:cxn ang="0">
                      <a:pos x="T8" y="T9"/>
                    </a:cxn>
                    <a:cxn ang="0">
                      <a:pos x="T10" y="T11"/>
                    </a:cxn>
                    <a:cxn ang="0">
                      <a:pos x="T12" y="T13"/>
                    </a:cxn>
                  </a:cxnLst>
                  <a:rect l="0" t="0" r="r" b="b"/>
                  <a:pathLst>
                    <a:path w="54" h="69">
                      <a:moveTo>
                        <a:pt x="54" y="68"/>
                      </a:moveTo>
                      <a:lnTo>
                        <a:pt x="0" y="69"/>
                      </a:lnTo>
                      <a:lnTo>
                        <a:pt x="0" y="17"/>
                      </a:lnTo>
                      <a:lnTo>
                        <a:pt x="10" y="11"/>
                      </a:lnTo>
                      <a:lnTo>
                        <a:pt x="17" y="0"/>
                      </a:lnTo>
                      <a:lnTo>
                        <a:pt x="54" y="0"/>
                      </a:lnTo>
                      <a:lnTo>
                        <a:pt x="54"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a:ea typeface="+mn-ea"/>
                    <a:cs typeface="+mn-cs"/>
                  </a:endParaRPr>
                </a:p>
              </p:txBody>
            </p:sp>
            <p:sp>
              <p:nvSpPr>
                <p:cNvPr id="347" name="Freeform 12">
                  <a:extLst>
                    <a:ext uri="{FF2B5EF4-FFF2-40B4-BE49-F238E27FC236}">
                      <a16:creationId xmlns:a16="http://schemas.microsoft.com/office/drawing/2014/main" id="{B50D38DD-DCF7-41C1-8D12-0AFCA470E942}"/>
                    </a:ext>
                  </a:extLst>
                </p:cNvPr>
                <p:cNvSpPr>
                  <a:spLocks/>
                </p:cNvSpPr>
                <p:nvPr/>
              </p:nvSpPr>
              <p:spPr bwMode="auto">
                <a:xfrm>
                  <a:off x="997000" y="4046219"/>
                  <a:ext cx="37136" cy="37136"/>
                </a:xfrm>
                <a:custGeom>
                  <a:avLst/>
                  <a:gdLst>
                    <a:gd name="T0" fmla="*/ 17 w 17"/>
                    <a:gd name="T1" fmla="*/ 0 h 17"/>
                    <a:gd name="T2" fmla="*/ 17 w 17"/>
                    <a:gd name="T3" fmla="*/ 17 h 17"/>
                    <a:gd name="T4" fmla="*/ 0 w 17"/>
                    <a:gd name="T5" fmla="*/ 17 h 17"/>
                    <a:gd name="T6" fmla="*/ 17 w 17"/>
                    <a:gd name="T7" fmla="*/ 0 h 17"/>
                  </a:gdLst>
                  <a:ahLst/>
                  <a:cxnLst>
                    <a:cxn ang="0">
                      <a:pos x="T0" y="T1"/>
                    </a:cxn>
                    <a:cxn ang="0">
                      <a:pos x="T2" y="T3"/>
                    </a:cxn>
                    <a:cxn ang="0">
                      <a:pos x="T4" y="T5"/>
                    </a:cxn>
                    <a:cxn ang="0">
                      <a:pos x="T6" y="T7"/>
                    </a:cxn>
                  </a:cxnLst>
                  <a:rect l="0" t="0" r="r" b="b"/>
                  <a:pathLst>
                    <a:path w="17" h="17">
                      <a:moveTo>
                        <a:pt x="17" y="0"/>
                      </a:moveTo>
                      <a:lnTo>
                        <a:pt x="17" y="17"/>
                      </a:lnTo>
                      <a:lnTo>
                        <a:pt x="0" y="17"/>
                      </a:lnTo>
                      <a:lnTo>
                        <a:pt x="1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a:ea typeface="+mn-ea"/>
                    <a:cs typeface="+mn-cs"/>
                  </a:endParaRPr>
                </a:p>
              </p:txBody>
            </p:sp>
            <p:sp>
              <p:nvSpPr>
                <p:cNvPr id="348" name="Rectangle 13">
                  <a:extLst>
                    <a:ext uri="{FF2B5EF4-FFF2-40B4-BE49-F238E27FC236}">
                      <a16:creationId xmlns:a16="http://schemas.microsoft.com/office/drawing/2014/main" id="{8ABABB09-6D17-457C-8EAE-4F6021341B99}"/>
                    </a:ext>
                  </a:extLst>
                </p:cNvPr>
                <p:cNvSpPr>
                  <a:spLocks noChangeArrowheads="1"/>
                </p:cNvSpPr>
                <p:nvPr/>
              </p:nvSpPr>
              <p:spPr bwMode="auto">
                <a:xfrm>
                  <a:off x="806002" y="3890651"/>
                  <a:ext cx="152914" cy="1201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a:ea typeface="+mn-ea"/>
                    <a:cs typeface="+mn-cs"/>
                  </a:endParaRPr>
                </a:p>
              </p:txBody>
            </p:sp>
            <p:sp>
              <p:nvSpPr>
                <p:cNvPr id="349" name="Freeform 14">
                  <a:extLst>
                    <a:ext uri="{FF2B5EF4-FFF2-40B4-BE49-F238E27FC236}">
                      <a16:creationId xmlns:a16="http://schemas.microsoft.com/office/drawing/2014/main" id="{1F7485D0-4538-42D7-AC57-078669FE5760}"/>
                    </a:ext>
                  </a:extLst>
                </p:cNvPr>
                <p:cNvSpPr>
                  <a:spLocks/>
                </p:cNvSpPr>
                <p:nvPr/>
              </p:nvSpPr>
              <p:spPr bwMode="auto">
                <a:xfrm>
                  <a:off x="807627" y="3860068"/>
                  <a:ext cx="152914" cy="30583"/>
                </a:xfrm>
                <a:custGeom>
                  <a:avLst/>
                  <a:gdLst>
                    <a:gd name="T0" fmla="*/ 62 w 70"/>
                    <a:gd name="T1" fmla="*/ 7 h 14"/>
                    <a:gd name="T2" fmla="*/ 62 w 70"/>
                    <a:gd name="T3" fmla="*/ 0 h 14"/>
                    <a:gd name="T4" fmla="*/ 51 w 70"/>
                    <a:gd name="T5" fmla="*/ 0 h 14"/>
                    <a:gd name="T6" fmla="*/ 51 w 70"/>
                    <a:gd name="T7" fmla="*/ 7 h 14"/>
                    <a:gd name="T8" fmla="*/ 18 w 70"/>
                    <a:gd name="T9" fmla="*/ 7 h 14"/>
                    <a:gd name="T10" fmla="*/ 18 w 70"/>
                    <a:gd name="T11" fmla="*/ 0 h 14"/>
                    <a:gd name="T12" fmla="*/ 7 w 70"/>
                    <a:gd name="T13" fmla="*/ 0 h 14"/>
                    <a:gd name="T14" fmla="*/ 7 w 70"/>
                    <a:gd name="T15" fmla="*/ 7 h 14"/>
                    <a:gd name="T16" fmla="*/ 0 w 70"/>
                    <a:gd name="T17" fmla="*/ 7 h 14"/>
                    <a:gd name="T18" fmla="*/ 0 w 70"/>
                    <a:gd name="T19" fmla="*/ 14 h 14"/>
                    <a:gd name="T20" fmla="*/ 70 w 70"/>
                    <a:gd name="T21" fmla="*/ 14 h 14"/>
                    <a:gd name="T22" fmla="*/ 70 w 70"/>
                    <a:gd name="T23" fmla="*/ 7 h 14"/>
                    <a:gd name="T24" fmla="*/ 62 w 70"/>
                    <a:gd name="T25"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14">
                      <a:moveTo>
                        <a:pt x="62" y="7"/>
                      </a:moveTo>
                      <a:lnTo>
                        <a:pt x="62" y="0"/>
                      </a:lnTo>
                      <a:lnTo>
                        <a:pt x="51" y="0"/>
                      </a:lnTo>
                      <a:lnTo>
                        <a:pt x="51" y="7"/>
                      </a:lnTo>
                      <a:lnTo>
                        <a:pt x="18" y="7"/>
                      </a:lnTo>
                      <a:lnTo>
                        <a:pt x="18" y="0"/>
                      </a:lnTo>
                      <a:lnTo>
                        <a:pt x="7" y="0"/>
                      </a:lnTo>
                      <a:lnTo>
                        <a:pt x="7" y="7"/>
                      </a:lnTo>
                      <a:lnTo>
                        <a:pt x="0" y="7"/>
                      </a:lnTo>
                      <a:lnTo>
                        <a:pt x="0" y="14"/>
                      </a:lnTo>
                      <a:lnTo>
                        <a:pt x="70" y="14"/>
                      </a:lnTo>
                      <a:lnTo>
                        <a:pt x="70" y="7"/>
                      </a:lnTo>
                      <a:lnTo>
                        <a:pt x="62"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a:ea typeface="+mn-ea"/>
                    <a:cs typeface="+mn-cs"/>
                  </a:endParaRPr>
                </a:p>
              </p:txBody>
            </p:sp>
            <p:sp>
              <p:nvSpPr>
                <p:cNvPr id="350" name="Rectangle 15">
                  <a:extLst>
                    <a:ext uri="{FF2B5EF4-FFF2-40B4-BE49-F238E27FC236}">
                      <a16:creationId xmlns:a16="http://schemas.microsoft.com/office/drawing/2014/main" id="{F50B0ABA-E0D6-4A9E-990E-9623C24F6456}"/>
                    </a:ext>
                  </a:extLst>
                </p:cNvPr>
                <p:cNvSpPr>
                  <a:spLocks noChangeArrowheads="1"/>
                </p:cNvSpPr>
                <p:nvPr/>
              </p:nvSpPr>
              <p:spPr bwMode="auto">
                <a:xfrm>
                  <a:off x="995493" y="3993322"/>
                  <a:ext cx="150730" cy="174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a:ea typeface="+mn-ea"/>
                    <a:cs typeface="+mn-cs"/>
                  </a:endParaRPr>
                </a:p>
              </p:txBody>
            </p:sp>
            <p:sp>
              <p:nvSpPr>
                <p:cNvPr id="351" name="Rectangle 16">
                  <a:extLst>
                    <a:ext uri="{FF2B5EF4-FFF2-40B4-BE49-F238E27FC236}">
                      <a16:creationId xmlns:a16="http://schemas.microsoft.com/office/drawing/2014/main" id="{D0CE810C-DE41-490C-82D8-33ACFAC23D08}"/>
                    </a:ext>
                  </a:extLst>
                </p:cNvPr>
                <p:cNvSpPr>
                  <a:spLocks noChangeArrowheads="1"/>
                </p:cNvSpPr>
                <p:nvPr/>
              </p:nvSpPr>
              <p:spPr bwMode="auto">
                <a:xfrm>
                  <a:off x="1061028" y="3978031"/>
                  <a:ext cx="19661" cy="240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a:ea typeface="+mn-ea"/>
                    <a:cs typeface="+mn-cs"/>
                  </a:endParaRPr>
                </a:p>
              </p:txBody>
            </p:sp>
            <p:sp>
              <p:nvSpPr>
                <p:cNvPr id="352" name="Rectangle 17">
                  <a:extLst>
                    <a:ext uri="{FF2B5EF4-FFF2-40B4-BE49-F238E27FC236}">
                      <a16:creationId xmlns:a16="http://schemas.microsoft.com/office/drawing/2014/main" id="{312FABAD-45E7-4866-BF66-DDDA94F715E8}"/>
                    </a:ext>
                  </a:extLst>
                </p:cNvPr>
                <p:cNvSpPr>
                  <a:spLocks noChangeArrowheads="1"/>
                </p:cNvSpPr>
                <p:nvPr/>
              </p:nvSpPr>
              <p:spPr bwMode="auto">
                <a:xfrm>
                  <a:off x="822918" y="3914680"/>
                  <a:ext cx="32767" cy="3276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a:ea typeface="+mn-ea"/>
                    <a:cs typeface="+mn-cs"/>
                  </a:endParaRPr>
                </a:p>
              </p:txBody>
            </p:sp>
            <p:sp>
              <p:nvSpPr>
                <p:cNvPr id="353" name="Rectangle 18">
                  <a:extLst>
                    <a:ext uri="{FF2B5EF4-FFF2-40B4-BE49-F238E27FC236}">
                      <a16:creationId xmlns:a16="http://schemas.microsoft.com/office/drawing/2014/main" id="{B7776DE1-75E6-448C-B79D-AAE1806B4025}"/>
                    </a:ext>
                  </a:extLst>
                </p:cNvPr>
                <p:cNvSpPr>
                  <a:spLocks noChangeArrowheads="1"/>
                </p:cNvSpPr>
                <p:nvPr/>
              </p:nvSpPr>
              <p:spPr bwMode="auto">
                <a:xfrm>
                  <a:off x="910298" y="3914680"/>
                  <a:ext cx="32767" cy="3276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a:ea typeface="+mn-ea"/>
                    <a:cs typeface="+mn-cs"/>
                  </a:endParaRPr>
                </a:p>
              </p:txBody>
            </p:sp>
            <p:sp>
              <p:nvSpPr>
                <p:cNvPr id="354" name="Freeform 19">
                  <a:extLst>
                    <a:ext uri="{FF2B5EF4-FFF2-40B4-BE49-F238E27FC236}">
                      <a16:creationId xmlns:a16="http://schemas.microsoft.com/office/drawing/2014/main" id="{A28569CE-6A41-49A7-80D8-C4CE8DAAD9A8}"/>
                    </a:ext>
                  </a:extLst>
                </p:cNvPr>
                <p:cNvSpPr>
                  <a:spLocks/>
                </p:cNvSpPr>
                <p:nvPr/>
              </p:nvSpPr>
              <p:spPr bwMode="auto">
                <a:xfrm>
                  <a:off x="868792" y="3914680"/>
                  <a:ext cx="30583" cy="32767"/>
                </a:xfrm>
                <a:custGeom>
                  <a:avLst/>
                  <a:gdLst>
                    <a:gd name="T0" fmla="*/ 14 w 14"/>
                    <a:gd name="T1" fmla="*/ 0 h 15"/>
                    <a:gd name="T2" fmla="*/ 0 w 14"/>
                    <a:gd name="T3" fmla="*/ 0 h 15"/>
                    <a:gd name="T4" fmla="*/ 0 w 14"/>
                    <a:gd name="T5" fmla="*/ 15 h 15"/>
                    <a:gd name="T6" fmla="*/ 14 w 14"/>
                    <a:gd name="T7" fmla="*/ 15 h 15"/>
                    <a:gd name="T8" fmla="*/ 14 w 14"/>
                    <a:gd name="T9" fmla="*/ 0 h 15"/>
                    <a:gd name="T10" fmla="*/ 14 w 14"/>
                    <a:gd name="T11" fmla="*/ 0 h 15"/>
                  </a:gdLst>
                  <a:ahLst/>
                  <a:cxnLst>
                    <a:cxn ang="0">
                      <a:pos x="T0" y="T1"/>
                    </a:cxn>
                    <a:cxn ang="0">
                      <a:pos x="T2" y="T3"/>
                    </a:cxn>
                    <a:cxn ang="0">
                      <a:pos x="T4" y="T5"/>
                    </a:cxn>
                    <a:cxn ang="0">
                      <a:pos x="T6" y="T7"/>
                    </a:cxn>
                    <a:cxn ang="0">
                      <a:pos x="T8" y="T9"/>
                    </a:cxn>
                    <a:cxn ang="0">
                      <a:pos x="T10" y="T11"/>
                    </a:cxn>
                  </a:cxnLst>
                  <a:rect l="0" t="0" r="r" b="b"/>
                  <a:pathLst>
                    <a:path w="14" h="15">
                      <a:moveTo>
                        <a:pt x="14" y="0"/>
                      </a:moveTo>
                      <a:lnTo>
                        <a:pt x="0" y="0"/>
                      </a:lnTo>
                      <a:lnTo>
                        <a:pt x="0" y="15"/>
                      </a:lnTo>
                      <a:lnTo>
                        <a:pt x="14" y="15"/>
                      </a:lnTo>
                      <a:lnTo>
                        <a:pt x="14" y="0"/>
                      </a:lnTo>
                      <a:lnTo>
                        <a:pt x="1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a:ea typeface="+mn-ea"/>
                    <a:cs typeface="+mn-cs"/>
                  </a:endParaRPr>
                </a:p>
              </p:txBody>
            </p:sp>
            <p:sp>
              <p:nvSpPr>
                <p:cNvPr id="355" name="Rectangle 20">
                  <a:extLst>
                    <a:ext uri="{FF2B5EF4-FFF2-40B4-BE49-F238E27FC236}">
                      <a16:creationId xmlns:a16="http://schemas.microsoft.com/office/drawing/2014/main" id="{5EECC565-D9AE-430D-A9D9-1AF77887FDD6}"/>
                    </a:ext>
                  </a:extLst>
                </p:cNvPr>
                <p:cNvSpPr>
                  <a:spLocks noChangeArrowheads="1"/>
                </p:cNvSpPr>
                <p:nvPr/>
              </p:nvSpPr>
              <p:spPr bwMode="auto">
                <a:xfrm>
                  <a:off x="822918" y="3962739"/>
                  <a:ext cx="32767" cy="305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a:ea typeface="+mn-ea"/>
                    <a:cs typeface="+mn-cs"/>
                  </a:endParaRPr>
                </a:p>
              </p:txBody>
            </p:sp>
            <p:sp>
              <p:nvSpPr>
                <p:cNvPr id="356" name="Rectangle 21">
                  <a:extLst>
                    <a:ext uri="{FF2B5EF4-FFF2-40B4-BE49-F238E27FC236}">
                      <a16:creationId xmlns:a16="http://schemas.microsoft.com/office/drawing/2014/main" id="{8FEF3452-429C-466A-B61F-931CB79C1B98}"/>
                    </a:ext>
                  </a:extLst>
                </p:cNvPr>
                <p:cNvSpPr>
                  <a:spLocks noChangeArrowheads="1"/>
                </p:cNvSpPr>
                <p:nvPr/>
              </p:nvSpPr>
              <p:spPr bwMode="auto">
                <a:xfrm>
                  <a:off x="910298" y="3962739"/>
                  <a:ext cx="32767" cy="305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a:ea typeface="+mn-ea"/>
                    <a:cs typeface="+mn-cs"/>
                  </a:endParaRPr>
                </a:p>
              </p:txBody>
            </p:sp>
            <p:sp>
              <p:nvSpPr>
                <p:cNvPr id="357" name="Freeform 22">
                  <a:extLst>
                    <a:ext uri="{FF2B5EF4-FFF2-40B4-BE49-F238E27FC236}">
                      <a16:creationId xmlns:a16="http://schemas.microsoft.com/office/drawing/2014/main" id="{3094FFE7-1375-4663-A956-5D06C60B5E91}"/>
                    </a:ext>
                  </a:extLst>
                </p:cNvPr>
                <p:cNvSpPr>
                  <a:spLocks/>
                </p:cNvSpPr>
                <p:nvPr/>
              </p:nvSpPr>
              <p:spPr bwMode="auto">
                <a:xfrm>
                  <a:off x="868792" y="3962739"/>
                  <a:ext cx="30583" cy="30583"/>
                </a:xfrm>
                <a:custGeom>
                  <a:avLst/>
                  <a:gdLst>
                    <a:gd name="T0" fmla="*/ 14 w 14"/>
                    <a:gd name="T1" fmla="*/ 0 h 14"/>
                    <a:gd name="T2" fmla="*/ 0 w 14"/>
                    <a:gd name="T3" fmla="*/ 0 h 14"/>
                    <a:gd name="T4" fmla="*/ 0 w 14"/>
                    <a:gd name="T5" fmla="*/ 14 h 14"/>
                    <a:gd name="T6" fmla="*/ 14 w 14"/>
                    <a:gd name="T7" fmla="*/ 14 h 14"/>
                    <a:gd name="T8" fmla="*/ 14 w 14"/>
                    <a:gd name="T9" fmla="*/ 0 h 14"/>
                    <a:gd name="T10" fmla="*/ 14 w 14"/>
                    <a:gd name="T11" fmla="*/ 0 h 14"/>
                  </a:gdLst>
                  <a:ahLst/>
                  <a:cxnLst>
                    <a:cxn ang="0">
                      <a:pos x="T0" y="T1"/>
                    </a:cxn>
                    <a:cxn ang="0">
                      <a:pos x="T2" y="T3"/>
                    </a:cxn>
                    <a:cxn ang="0">
                      <a:pos x="T4" y="T5"/>
                    </a:cxn>
                    <a:cxn ang="0">
                      <a:pos x="T6" y="T7"/>
                    </a:cxn>
                    <a:cxn ang="0">
                      <a:pos x="T8" y="T9"/>
                    </a:cxn>
                    <a:cxn ang="0">
                      <a:pos x="T10" y="T11"/>
                    </a:cxn>
                  </a:cxnLst>
                  <a:rect l="0" t="0" r="r" b="b"/>
                  <a:pathLst>
                    <a:path w="14" h="14">
                      <a:moveTo>
                        <a:pt x="14" y="0"/>
                      </a:moveTo>
                      <a:lnTo>
                        <a:pt x="0" y="0"/>
                      </a:lnTo>
                      <a:lnTo>
                        <a:pt x="0" y="14"/>
                      </a:lnTo>
                      <a:lnTo>
                        <a:pt x="14" y="14"/>
                      </a:lnTo>
                      <a:lnTo>
                        <a:pt x="14" y="0"/>
                      </a:lnTo>
                      <a:lnTo>
                        <a:pt x="1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a:ea typeface="+mn-ea"/>
                    <a:cs typeface="+mn-cs"/>
                  </a:endParaRPr>
                </a:p>
              </p:txBody>
            </p:sp>
            <p:sp>
              <p:nvSpPr>
                <p:cNvPr id="358" name="Rectangle 23">
                  <a:extLst>
                    <a:ext uri="{FF2B5EF4-FFF2-40B4-BE49-F238E27FC236}">
                      <a16:creationId xmlns:a16="http://schemas.microsoft.com/office/drawing/2014/main" id="{213796F4-8E74-455A-BD85-4D6D240C98F0}"/>
                    </a:ext>
                  </a:extLst>
                </p:cNvPr>
                <p:cNvSpPr>
                  <a:spLocks noChangeArrowheads="1"/>
                </p:cNvSpPr>
                <p:nvPr/>
              </p:nvSpPr>
              <p:spPr bwMode="auto">
                <a:xfrm>
                  <a:off x="995493" y="3860068"/>
                  <a:ext cx="150730" cy="1179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a:ea typeface="+mn-ea"/>
                    <a:cs typeface="+mn-cs"/>
                  </a:endParaRPr>
                </a:p>
              </p:txBody>
            </p:sp>
            <p:sp>
              <p:nvSpPr>
                <p:cNvPr id="359" name="Rectangle 24">
                  <a:extLst>
                    <a:ext uri="{FF2B5EF4-FFF2-40B4-BE49-F238E27FC236}">
                      <a16:creationId xmlns:a16="http://schemas.microsoft.com/office/drawing/2014/main" id="{7F82619B-C0C1-44F0-A856-E8990E8EF0A1}"/>
                    </a:ext>
                  </a:extLst>
                </p:cNvPr>
                <p:cNvSpPr>
                  <a:spLocks noChangeArrowheads="1"/>
                </p:cNvSpPr>
                <p:nvPr/>
              </p:nvSpPr>
              <p:spPr bwMode="auto">
                <a:xfrm>
                  <a:off x="1010785" y="3875361"/>
                  <a:ext cx="117962" cy="8956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a:ea typeface="+mn-ea"/>
                    <a:cs typeface="+mn-cs"/>
                  </a:endParaRPr>
                </a:p>
              </p:txBody>
            </p:sp>
            <p:sp>
              <p:nvSpPr>
                <p:cNvPr id="360" name="Freeform 25">
                  <a:extLst>
                    <a:ext uri="{FF2B5EF4-FFF2-40B4-BE49-F238E27FC236}">
                      <a16:creationId xmlns:a16="http://schemas.microsoft.com/office/drawing/2014/main" id="{9606EE6D-75F7-4DCC-8C50-B3DD77A0E9AC}"/>
                    </a:ext>
                  </a:extLst>
                </p:cNvPr>
                <p:cNvSpPr>
                  <a:spLocks noEditPoints="1"/>
                </p:cNvSpPr>
                <p:nvPr/>
              </p:nvSpPr>
              <p:spPr bwMode="auto">
                <a:xfrm>
                  <a:off x="993870" y="3860068"/>
                  <a:ext cx="150729" cy="117963"/>
                </a:xfrm>
                <a:custGeom>
                  <a:avLst/>
                  <a:gdLst>
                    <a:gd name="T0" fmla="*/ 0 w 69"/>
                    <a:gd name="T1" fmla="*/ 0 h 54"/>
                    <a:gd name="T2" fmla="*/ 0 w 69"/>
                    <a:gd name="T3" fmla="*/ 54 h 54"/>
                    <a:gd name="T4" fmla="*/ 69 w 69"/>
                    <a:gd name="T5" fmla="*/ 54 h 54"/>
                    <a:gd name="T6" fmla="*/ 69 w 69"/>
                    <a:gd name="T7" fmla="*/ 0 h 54"/>
                    <a:gd name="T8" fmla="*/ 0 w 69"/>
                    <a:gd name="T9" fmla="*/ 0 h 54"/>
                    <a:gd name="T10" fmla="*/ 61 w 69"/>
                    <a:gd name="T11" fmla="*/ 48 h 54"/>
                    <a:gd name="T12" fmla="*/ 7 w 69"/>
                    <a:gd name="T13" fmla="*/ 48 h 54"/>
                    <a:gd name="T14" fmla="*/ 7 w 69"/>
                    <a:gd name="T15" fmla="*/ 7 h 54"/>
                    <a:gd name="T16" fmla="*/ 61 w 69"/>
                    <a:gd name="T17" fmla="*/ 7 h 54"/>
                    <a:gd name="T18" fmla="*/ 61 w 69"/>
                    <a:gd name="T19" fmla="*/ 4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54">
                      <a:moveTo>
                        <a:pt x="0" y="0"/>
                      </a:moveTo>
                      <a:lnTo>
                        <a:pt x="0" y="54"/>
                      </a:lnTo>
                      <a:lnTo>
                        <a:pt x="69" y="54"/>
                      </a:lnTo>
                      <a:lnTo>
                        <a:pt x="69" y="0"/>
                      </a:lnTo>
                      <a:lnTo>
                        <a:pt x="0" y="0"/>
                      </a:lnTo>
                      <a:close/>
                      <a:moveTo>
                        <a:pt x="61" y="48"/>
                      </a:moveTo>
                      <a:lnTo>
                        <a:pt x="7" y="48"/>
                      </a:lnTo>
                      <a:lnTo>
                        <a:pt x="7" y="7"/>
                      </a:lnTo>
                      <a:lnTo>
                        <a:pt x="61" y="7"/>
                      </a:lnTo>
                      <a:lnTo>
                        <a:pt x="61" y="4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a:ea typeface="+mn-ea"/>
                    <a:cs typeface="+mn-cs"/>
                  </a:endParaRPr>
                </a:p>
              </p:txBody>
            </p:sp>
          </p:grpSp>
        </p:grpSp>
        <p:grpSp>
          <p:nvGrpSpPr>
            <p:cNvPr id="6" name="Group 5">
              <a:extLst>
                <a:ext uri="{FF2B5EF4-FFF2-40B4-BE49-F238E27FC236}">
                  <a16:creationId xmlns:a16="http://schemas.microsoft.com/office/drawing/2014/main" id="{E8A36555-D3CA-4EC3-A525-75BADBBFFC4A}"/>
                </a:ext>
              </a:extLst>
            </p:cNvPr>
            <p:cNvGrpSpPr/>
            <p:nvPr/>
          </p:nvGrpSpPr>
          <p:grpSpPr>
            <a:xfrm>
              <a:off x="2772060" y="3851791"/>
              <a:ext cx="1496851" cy="457865"/>
              <a:chOff x="3539799" y="4011862"/>
              <a:chExt cx="1496851" cy="457865"/>
            </a:xfrm>
          </p:grpSpPr>
          <p:grpSp>
            <p:nvGrpSpPr>
              <p:cNvPr id="120" name="Graphic 247" descr="engineer, assistance">
                <a:extLst>
                  <a:ext uri="{FF2B5EF4-FFF2-40B4-BE49-F238E27FC236}">
                    <a16:creationId xmlns:a16="http://schemas.microsoft.com/office/drawing/2014/main" id="{7C03D916-CBE6-4D62-9F0E-C6E5C6DE0E4F}"/>
                  </a:ext>
                </a:extLst>
              </p:cNvPr>
              <p:cNvGrpSpPr/>
              <p:nvPr/>
            </p:nvGrpSpPr>
            <p:grpSpPr>
              <a:xfrm>
                <a:off x="3539799" y="4011862"/>
                <a:ext cx="390508" cy="393216"/>
                <a:chOff x="6337562" y="5744951"/>
                <a:chExt cx="435026" cy="435024"/>
              </a:xfrm>
            </p:grpSpPr>
            <p:sp>
              <p:nvSpPr>
                <p:cNvPr id="121" name="Freeform: Shape 120">
                  <a:extLst>
                    <a:ext uri="{FF2B5EF4-FFF2-40B4-BE49-F238E27FC236}">
                      <a16:creationId xmlns:a16="http://schemas.microsoft.com/office/drawing/2014/main" id="{E8BE784A-5EA1-4834-863F-D2DB619D6AFE}"/>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rgbClr val="50E6FF"/>
                </a:solidFill>
                <a:ln w="446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122" name="Freeform: Shape 121">
                  <a:extLst>
                    <a:ext uri="{FF2B5EF4-FFF2-40B4-BE49-F238E27FC236}">
                      <a16:creationId xmlns:a16="http://schemas.microsoft.com/office/drawing/2014/main" id="{69B1A8F9-230C-4649-8327-5B6E21DE1F74}"/>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rgbClr val="0078D4"/>
                </a:solidFill>
                <a:ln w="446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Semibold"/>
                    <a:ea typeface="+mn-ea"/>
                    <a:cs typeface="+mn-cs"/>
                  </a:endParaRPr>
                </a:p>
              </p:txBody>
            </p:sp>
          </p:grpSp>
          <p:sp>
            <p:nvSpPr>
              <p:cNvPr id="123" name="Rectangle 122">
                <a:extLst>
                  <a:ext uri="{FF2B5EF4-FFF2-40B4-BE49-F238E27FC236}">
                    <a16:creationId xmlns:a16="http://schemas.microsoft.com/office/drawing/2014/main" id="{4C1E83FC-7391-4E68-BD95-201F67DCF1E3}"/>
                  </a:ext>
                </a:extLst>
              </p:cNvPr>
              <p:cNvSpPr/>
              <p:nvPr/>
            </p:nvSpPr>
            <p:spPr bwMode="auto">
              <a:xfrm>
                <a:off x="4135634" y="4035574"/>
                <a:ext cx="901016" cy="434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567" b="1" i="0" u="none" strike="noStrike" kern="1200" cap="none" spc="0" normalizeH="0" baseline="0" noProof="0">
                    <a:ln>
                      <a:noFill/>
                    </a:ln>
                    <a:solidFill>
                      <a:srgbClr val="0078D4"/>
                    </a:solidFill>
                    <a:effectLst/>
                    <a:uLnTx/>
                    <a:uFillTx/>
                    <a:latin typeface="Segoe UI Semibold"/>
                    <a:ea typeface="+mn-ea"/>
                    <a:cs typeface="+mn-cs"/>
                  </a:rPr>
                  <a:t>Migration</a:t>
                </a:r>
              </a:p>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567" b="1" i="0" u="none" strike="noStrike" kern="1200" cap="none" spc="0" normalizeH="0" baseline="0" noProof="0">
                    <a:ln>
                      <a:noFill/>
                    </a:ln>
                    <a:solidFill>
                      <a:srgbClr val="0078D4"/>
                    </a:solidFill>
                    <a:effectLst/>
                    <a:uLnTx/>
                    <a:uFillTx/>
                    <a:latin typeface="Segoe UI Semibold"/>
                    <a:ea typeface="+mn-ea"/>
                    <a:cs typeface="+mn-cs"/>
                  </a:rPr>
                  <a:t>Tools</a:t>
                </a:r>
              </a:p>
            </p:txBody>
          </p:sp>
        </p:grpSp>
      </p:grpSp>
    </p:spTree>
    <p:extLst>
      <p:ext uri="{BB962C8B-B14F-4D97-AF65-F5344CB8AC3E}">
        <p14:creationId xmlns:p14="http://schemas.microsoft.com/office/powerpoint/2010/main" val="251272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42" presetClass="path" presetSubtype="0" decel="100000" fill="hold" grpId="1" nodeType="withEffect">
                                  <p:stCondLst>
                                    <p:cond delay="0"/>
                                  </p:stCondLst>
                                  <p:childTnLst>
                                    <p:animMotion origin="layout" path="M 0 -1.11111E-6 L 0 0.01898 " pathEditMode="relative" rAng="0" ptsTypes="AA">
                                      <p:cBhvr>
                                        <p:cTn id="9" dur="700" spd="-100000" fill="hold"/>
                                        <p:tgtEl>
                                          <p:spTgt spid="109"/>
                                        </p:tgtEl>
                                        <p:attrNameLst>
                                          <p:attrName>ppt_x</p:attrName>
                                          <p:attrName>ppt_y</p:attrName>
                                        </p:attrNameLst>
                                      </p:cBhvr>
                                      <p:rCtr x="0" y="949"/>
                                    </p:animMotion>
                                  </p:childTnLst>
                                </p:cTn>
                              </p:par>
                              <p:par>
                                <p:cTn id="10" presetID="10" presetClass="entr" presetSubtype="0" fill="hold" grpId="0" nodeType="withEffect">
                                  <p:stCondLst>
                                    <p:cond delay="100"/>
                                  </p:stCondLst>
                                  <p:childTnLst>
                                    <p:set>
                                      <p:cBhvr>
                                        <p:cTn id="11" dur="1" fill="hold">
                                          <p:stCondLst>
                                            <p:cond delay="0"/>
                                          </p:stCondLst>
                                        </p:cTn>
                                        <p:tgtEl>
                                          <p:spTgt spid="111"/>
                                        </p:tgtEl>
                                        <p:attrNameLst>
                                          <p:attrName>style.visibility</p:attrName>
                                        </p:attrNameLst>
                                      </p:cBhvr>
                                      <p:to>
                                        <p:strVal val="visible"/>
                                      </p:to>
                                    </p:set>
                                    <p:animEffect transition="in" filter="fade">
                                      <p:cBhvr>
                                        <p:cTn id="12" dur="500"/>
                                        <p:tgtEl>
                                          <p:spTgt spid="111"/>
                                        </p:tgtEl>
                                      </p:cBhvr>
                                    </p:animEffect>
                                  </p:childTnLst>
                                </p:cTn>
                              </p:par>
                              <p:par>
                                <p:cTn id="13" presetID="42" presetClass="path" presetSubtype="0" decel="100000" fill="hold" grpId="1" nodeType="withEffect">
                                  <p:stCondLst>
                                    <p:cond delay="100"/>
                                  </p:stCondLst>
                                  <p:childTnLst>
                                    <p:animMotion origin="layout" path="M 0 1.48148E-6 L 0 0.01898 " pathEditMode="relative" rAng="0" ptsTypes="AA">
                                      <p:cBhvr>
                                        <p:cTn id="14" dur="700" spd="-100000" fill="hold"/>
                                        <p:tgtEl>
                                          <p:spTgt spid="111"/>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09" grpId="1"/>
      <p:bldP spid="111" grpId="0"/>
      <p:bldP spid="111" grpId="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Lab Scenario</a:t>
            </a:r>
          </a:p>
        </p:txBody>
      </p:sp>
    </p:spTree>
    <p:extLst>
      <p:ext uri="{BB962C8B-B14F-4D97-AF65-F5344CB8AC3E}">
        <p14:creationId xmlns:p14="http://schemas.microsoft.com/office/powerpoint/2010/main" val="397052554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A46A5-88E6-447C-BC4F-C8AFFBC03B62}"/>
              </a:ext>
            </a:extLst>
          </p:cNvPr>
          <p:cNvSpPr>
            <a:spLocks noGrp="1"/>
          </p:cNvSpPr>
          <p:nvPr>
            <p:ph type="title"/>
          </p:nvPr>
        </p:nvSpPr>
        <p:spPr>
          <a:xfrm>
            <a:off x="588263" y="457200"/>
            <a:ext cx="11389728" cy="1107996"/>
          </a:xfrm>
        </p:spPr>
        <p:txBody>
          <a:bodyPr/>
          <a:lstStyle/>
          <a:p>
            <a:r>
              <a:rPr lang="en-US" dirty="0"/>
              <a:t>Modernizing the </a:t>
            </a:r>
            <a:r>
              <a:rPr lang="en-US" dirty="0" err="1"/>
              <a:t>WideWorldImporters</a:t>
            </a:r>
            <a:r>
              <a:rPr lang="en-US" dirty="0"/>
              <a:t> Gaming Division</a:t>
            </a:r>
          </a:p>
        </p:txBody>
      </p:sp>
      <p:sp>
        <p:nvSpPr>
          <p:cNvPr id="3" name="Text Placeholder 2">
            <a:extLst>
              <a:ext uri="{FF2B5EF4-FFF2-40B4-BE49-F238E27FC236}">
                <a16:creationId xmlns:a16="http://schemas.microsoft.com/office/drawing/2014/main" id="{F61C8C23-68F9-4F0C-8C32-78C1784FF8E0}"/>
              </a:ext>
            </a:extLst>
          </p:cNvPr>
          <p:cNvSpPr>
            <a:spLocks noGrp="1"/>
          </p:cNvSpPr>
          <p:nvPr>
            <p:ph type="body" sz="quarter" idx="10"/>
          </p:nvPr>
        </p:nvSpPr>
        <p:spPr>
          <a:xfrm>
            <a:off x="586740" y="1353436"/>
            <a:ext cx="11018520" cy="4727448"/>
          </a:xfrm>
        </p:spPr>
        <p:txBody>
          <a:bodyPr/>
          <a:lstStyle/>
          <a:p>
            <a:r>
              <a:rPr lang="en-US" sz="2400" dirty="0"/>
              <a:t>Tailspin Toys Gaming (online gameplay) was acquired by </a:t>
            </a:r>
            <a:r>
              <a:rPr lang="en-US" sz="2400" dirty="0" err="1"/>
              <a:t>WideWorldImporters</a:t>
            </a:r>
            <a:endParaRPr lang="en-US" sz="2400" dirty="0"/>
          </a:p>
          <a:p>
            <a:r>
              <a:rPr lang="en-US" sz="2400" dirty="0"/>
              <a:t>Primarily SQL Server 2008 R2</a:t>
            </a:r>
          </a:p>
          <a:p>
            <a:r>
              <a:rPr lang="en-US" sz="2400" dirty="0"/>
              <a:t>Founded in 2010, exponential growth since then</a:t>
            </a:r>
          </a:p>
          <a:p>
            <a:r>
              <a:rPr lang="en-US" sz="2400" dirty="0"/>
              <a:t>Gaming services (VMs/databases) run on rented hardware</a:t>
            </a:r>
          </a:p>
          <a:p>
            <a:r>
              <a:rPr lang="en-US" sz="2400" dirty="0"/>
              <a:t>Primarily software developers, few infrastructure and database resources</a:t>
            </a:r>
          </a:p>
          <a:p>
            <a:r>
              <a:rPr lang="en-US" sz="2400" dirty="0">
                <a:solidFill>
                  <a:schemeClr val="tx1"/>
                </a:solidFill>
              </a:rPr>
              <a:t>Desire to build more intelligent applications with AI and Machine Learning</a:t>
            </a:r>
          </a:p>
          <a:p>
            <a:r>
              <a:rPr lang="en-US" sz="2400" dirty="0">
                <a:solidFill>
                  <a:schemeClr val="tx2"/>
                </a:solidFill>
              </a:rPr>
              <a:t>What, when, and how can I migrate to the cloud?</a:t>
            </a:r>
            <a:endParaRPr lang="en-US" sz="2400" dirty="0"/>
          </a:p>
          <a:p>
            <a:r>
              <a:rPr lang="en-US" sz="2400" dirty="0">
                <a:solidFill>
                  <a:schemeClr val="tx2"/>
                </a:solidFill>
              </a:rPr>
              <a:t>Want to leverage new security and performance features in Azure they’ve heard about</a:t>
            </a:r>
          </a:p>
          <a:p>
            <a:r>
              <a:rPr lang="en-US" sz="2400" dirty="0">
                <a:solidFill>
                  <a:schemeClr val="tx2"/>
                </a:solidFill>
              </a:rPr>
              <a:t>Need Service Broker, do not want to rearchitect the solution to use an alternative</a:t>
            </a:r>
          </a:p>
          <a:p>
            <a:r>
              <a:rPr lang="en-US" sz="2400" dirty="0">
                <a:solidFill>
                  <a:schemeClr val="tx2"/>
                </a:solidFill>
              </a:rPr>
              <a:t>Applications need better availability and less downtime</a:t>
            </a:r>
          </a:p>
        </p:txBody>
      </p:sp>
    </p:spTree>
    <p:extLst>
      <p:ext uri="{BB962C8B-B14F-4D97-AF65-F5344CB8AC3E}">
        <p14:creationId xmlns:p14="http://schemas.microsoft.com/office/powerpoint/2010/main" val="85215617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A46A5-88E6-447C-BC4F-C8AFFBC03B62}"/>
              </a:ext>
            </a:extLst>
          </p:cNvPr>
          <p:cNvSpPr>
            <a:spLocks noGrp="1"/>
          </p:cNvSpPr>
          <p:nvPr>
            <p:ph type="title"/>
          </p:nvPr>
        </p:nvSpPr>
        <p:spPr>
          <a:xfrm>
            <a:off x="588263" y="457200"/>
            <a:ext cx="11389728" cy="553998"/>
          </a:xfrm>
        </p:spPr>
        <p:txBody>
          <a:bodyPr/>
          <a:lstStyle/>
          <a:p>
            <a:r>
              <a:rPr lang="en-US" dirty="0"/>
              <a:t>Agenda</a:t>
            </a:r>
          </a:p>
        </p:txBody>
      </p:sp>
      <p:sp>
        <p:nvSpPr>
          <p:cNvPr id="3" name="Text Placeholder 2">
            <a:extLst>
              <a:ext uri="{FF2B5EF4-FFF2-40B4-BE49-F238E27FC236}">
                <a16:creationId xmlns:a16="http://schemas.microsoft.com/office/drawing/2014/main" id="{F61C8C23-68F9-4F0C-8C32-78C1784FF8E0}"/>
              </a:ext>
            </a:extLst>
          </p:cNvPr>
          <p:cNvSpPr>
            <a:spLocks noGrp="1"/>
          </p:cNvSpPr>
          <p:nvPr>
            <p:ph type="body" sz="quarter" idx="10"/>
          </p:nvPr>
        </p:nvSpPr>
        <p:spPr>
          <a:xfrm>
            <a:off x="586740" y="1353436"/>
            <a:ext cx="11018520" cy="1698927"/>
          </a:xfrm>
        </p:spPr>
        <p:txBody>
          <a:bodyPr/>
          <a:lstStyle/>
          <a:p>
            <a:r>
              <a:rPr lang="en-US" sz="2400" dirty="0">
                <a:solidFill>
                  <a:schemeClr val="tx2"/>
                </a:solidFill>
              </a:rPr>
              <a:t>Azure SQL</a:t>
            </a:r>
          </a:p>
          <a:p>
            <a:r>
              <a:rPr lang="en-US" sz="2400" dirty="0">
                <a:solidFill>
                  <a:schemeClr val="tx2"/>
                </a:solidFill>
              </a:rPr>
              <a:t>Migrating to Azure SQL</a:t>
            </a:r>
          </a:p>
          <a:p>
            <a:r>
              <a:rPr lang="en-US" sz="2400" dirty="0">
                <a:solidFill>
                  <a:schemeClr val="tx2"/>
                </a:solidFill>
              </a:rPr>
              <a:t>Scenario – Tailspin Toys Gaming</a:t>
            </a:r>
          </a:p>
          <a:p>
            <a:r>
              <a:rPr lang="en-US" sz="2400" dirty="0">
                <a:solidFill>
                  <a:schemeClr val="tx2"/>
                </a:solidFill>
              </a:rPr>
              <a:t>Hands on Lab</a:t>
            </a:r>
          </a:p>
        </p:txBody>
      </p:sp>
    </p:spTree>
    <p:extLst>
      <p:ext uri="{BB962C8B-B14F-4D97-AF65-F5344CB8AC3E}">
        <p14:creationId xmlns:p14="http://schemas.microsoft.com/office/powerpoint/2010/main" val="348230526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88620-9B8A-46F2-9ED8-905508BA2B29}"/>
              </a:ext>
            </a:extLst>
          </p:cNvPr>
          <p:cNvSpPr>
            <a:spLocks noGrp="1"/>
          </p:cNvSpPr>
          <p:nvPr>
            <p:ph type="title"/>
          </p:nvPr>
        </p:nvSpPr>
        <p:spPr>
          <a:xfrm>
            <a:off x="588263" y="457200"/>
            <a:ext cx="11018520" cy="553998"/>
          </a:xfrm>
        </p:spPr>
        <p:txBody>
          <a:bodyPr/>
          <a:lstStyle/>
          <a:p>
            <a:r>
              <a:rPr lang="en-US" dirty="0">
                <a:solidFill>
                  <a:schemeClr val="tx1"/>
                </a:solidFill>
              </a:rPr>
              <a:t>Customer concerns</a:t>
            </a:r>
            <a:endParaRPr lang="en-US" dirty="0"/>
          </a:p>
        </p:txBody>
      </p:sp>
      <p:sp>
        <p:nvSpPr>
          <p:cNvPr id="3" name="Text Placeholder 2">
            <a:extLst>
              <a:ext uri="{FF2B5EF4-FFF2-40B4-BE49-F238E27FC236}">
                <a16:creationId xmlns:a16="http://schemas.microsoft.com/office/drawing/2014/main" id="{3F73921D-06B0-460E-BB1A-32FDC8123B5E}"/>
              </a:ext>
            </a:extLst>
          </p:cNvPr>
          <p:cNvSpPr>
            <a:spLocks noGrp="1"/>
          </p:cNvSpPr>
          <p:nvPr>
            <p:ph type="body" sz="quarter" idx="10"/>
          </p:nvPr>
        </p:nvSpPr>
        <p:spPr>
          <a:xfrm>
            <a:off x="584200" y="1435497"/>
            <a:ext cx="11018520" cy="3877985"/>
          </a:xfrm>
        </p:spPr>
        <p:txBody>
          <a:bodyPr/>
          <a:lstStyle/>
          <a:p>
            <a:r>
              <a:rPr lang="en-US" dirty="0">
                <a:solidFill>
                  <a:schemeClr val="tx1"/>
                </a:solidFill>
              </a:rPr>
              <a:t>Looking for comparison of SQL database hosting options in Azure.</a:t>
            </a:r>
          </a:p>
          <a:p>
            <a:endParaRPr lang="en-US" dirty="0">
              <a:solidFill>
                <a:schemeClr val="tx1"/>
              </a:solidFill>
            </a:endParaRPr>
          </a:p>
          <a:p>
            <a:r>
              <a:rPr lang="en-US" dirty="0">
                <a:solidFill>
                  <a:schemeClr val="tx1"/>
                </a:solidFill>
              </a:rPr>
              <a:t>What tools can help a evaluate databases against target platforms and identify potential issues?</a:t>
            </a:r>
          </a:p>
          <a:p>
            <a:endParaRPr lang="en-US" dirty="0">
              <a:solidFill>
                <a:schemeClr val="tx1"/>
              </a:solidFill>
            </a:endParaRPr>
          </a:p>
          <a:p>
            <a:r>
              <a:rPr lang="en-US" dirty="0">
                <a:solidFill>
                  <a:schemeClr val="tx1"/>
                </a:solidFill>
              </a:rPr>
              <a:t>Can we have network isolation and secure channel access from on-premises?</a:t>
            </a:r>
          </a:p>
          <a:p>
            <a:pPr marL="0" indent="0">
              <a:buNone/>
            </a:pPr>
            <a:endParaRPr lang="en-US" dirty="0">
              <a:solidFill>
                <a:schemeClr val="tx1"/>
              </a:solidFill>
            </a:endParaRPr>
          </a:p>
        </p:txBody>
      </p:sp>
      <p:pic>
        <p:nvPicPr>
          <p:cNvPr id="4" name="Question" descr="Question mark icon">
            <a:extLst>
              <a:ext uri="{FF2B5EF4-FFF2-40B4-BE49-F238E27FC236}">
                <a16:creationId xmlns:a16="http://schemas.microsoft.com/office/drawing/2014/main" id="{E1659B5C-7585-4241-9873-3412B4295916}"/>
              </a:ext>
            </a:extLst>
          </p:cNvPr>
          <p:cNvPicPr>
            <a:picLocks noChangeAspect="1"/>
          </p:cNvPicPr>
          <p:nvPr/>
        </p:nvPicPr>
        <p:blipFill>
          <a:blip r:embed="rId2"/>
          <a:stretch>
            <a:fillRect/>
          </a:stretch>
        </p:blipFill>
        <p:spPr>
          <a:xfrm>
            <a:off x="9741126" y="4436554"/>
            <a:ext cx="2171428" cy="2171428"/>
          </a:xfrm>
          <a:prstGeom prst="rect">
            <a:avLst/>
          </a:prstGeom>
        </p:spPr>
      </p:pic>
    </p:spTree>
    <p:extLst>
      <p:ext uri="{BB962C8B-B14F-4D97-AF65-F5344CB8AC3E}">
        <p14:creationId xmlns:p14="http://schemas.microsoft.com/office/powerpoint/2010/main" val="11707178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Pre-migration</a:t>
            </a:r>
          </a:p>
        </p:txBody>
      </p:sp>
    </p:spTree>
    <p:extLst>
      <p:ext uri="{BB962C8B-B14F-4D97-AF65-F5344CB8AC3E}">
        <p14:creationId xmlns:p14="http://schemas.microsoft.com/office/powerpoint/2010/main" val="418427265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Data Migration Process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Overview of the preferred data platform migration process, broken down into pre-migration, migration, and post-migration steps.">
            <a:extLst>
              <a:ext uri="{FF2B5EF4-FFF2-40B4-BE49-F238E27FC236}">
                <a16:creationId xmlns:a16="http://schemas.microsoft.com/office/drawing/2014/main" id="{97E4D48A-4F46-4071-A0B1-F6E7C4110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84" y="1771808"/>
            <a:ext cx="11810431" cy="3749812"/>
          </a:xfrm>
          <a:prstGeom prst="rect">
            <a:avLst/>
          </a:prstGeom>
          <a:ln>
            <a:solidFill>
              <a:schemeClr val="accent1">
                <a:lumMod val="75000"/>
              </a:schemeClr>
            </a:solidFill>
          </a:ln>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A4913057-642E-450C-A5DF-DD1198100A61}"/>
              </a:ext>
            </a:extLst>
          </p:cNvPr>
          <p:cNvPicPr>
            <a:picLocks noChangeAspect="1"/>
          </p:cNvPicPr>
          <p:nvPr/>
        </p:nvPicPr>
        <p:blipFill>
          <a:blip r:embed="rId4"/>
          <a:stretch>
            <a:fillRect/>
          </a:stretch>
        </p:blipFill>
        <p:spPr>
          <a:xfrm>
            <a:off x="1023488" y="1389808"/>
            <a:ext cx="9903592" cy="4786447"/>
          </a:xfrm>
          <a:prstGeom prst="rect">
            <a:avLst/>
          </a:prstGeom>
          <a:ln>
            <a:solidFill>
              <a:schemeClr val="tx2"/>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220863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Tailspin Toys – Recommended database</a:t>
            </a:r>
          </a:p>
        </p:txBody>
      </p:sp>
      <p:sp>
        <p:nvSpPr>
          <p:cNvPr id="6" name="Text Placeholder 5">
            <a:extLst>
              <a:ext uri="{FF2B5EF4-FFF2-40B4-BE49-F238E27FC236}">
                <a16:creationId xmlns:a16="http://schemas.microsoft.com/office/drawing/2014/main" id="{1D372358-9A57-4440-96AE-D21B84A637B3}"/>
              </a:ext>
            </a:extLst>
          </p:cNvPr>
          <p:cNvSpPr>
            <a:spLocks noGrp="1"/>
          </p:cNvSpPr>
          <p:nvPr>
            <p:ph type="body" sz="quarter" idx="10"/>
          </p:nvPr>
        </p:nvSpPr>
        <p:spPr>
          <a:xfrm>
            <a:off x="584199" y="1437480"/>
            <a:ext cx="8427454" cy="3662541"/>
          </a:xfrm>
        </p:spPr>
        <p:txBody>
          <a:bodyPr/>
          <a:lstStyle/>
          <a:p>
            <a:pPr marL="0" indent="0">
              <a:buNone/>
            </a:pPr>
            <a:r>
              <a:rPr lang="en-US" dirty="0"/>
              <a:t>Azure SQL Database Managed Instance</a:t>
            </a:r>
          </a:p>
          <a:p>
            <a:pPr marL="0" indent="0">
              <a:buNone/>
            </a:pPr>
            <a:endParaRPr lang="en-US" sz="2000" dirty="0">
              <a:latin typeface="+mn-lt"/>
            </a:endParaRPr>
          </a:p>
          <a:p>
            <a:r>
              <a:rPr lang="en-US" sz="2000" dirty="0">
                <a:latin typeface="+mn-lt"/>
              </a:rPr>
              <a:t>Platform-as-a-Service (PaaS)</a:t>
            </a:r>
          </a:p>
          <a:p>
            <a:r>
              <a:rPr lang="en-US" sz="2000" dirty="0">
                <a:latin typeface="+mn-lt"/>
              </a:rPr>
              <a:t>Supports database migration from on-premises with minimal to no database changes (i.e. Service Broker)</a:t>
            </a:r>
          </a:p>
          <a:p>
            <a:r>
              <a:rPr lang="en-US" sz="2000" dirty="0">
                <a:latin typeface="+mn-lt"/>
              </a:rPr>
              <a:t>Provides the benefits of Azure SQL Database but adds capabilities that were previously only available in SQL VMs</a:t>
            </a:r>
          </a:p>
          <a:p>
            <a:r>
              <a:rPr lang="en-US" sz="2000" dirty="0">
                <a:latin typeface="+mn-lt"/>
              </a:rPr>
              <a:t>Includes a native virtual network (VNet) and near 100% compatibility with on-premises SQL Server</a:t>
            </a:r>
          </a:p>
        </p:txBody>
      </p:sp>
      <p:pic>
        <p:nvPicPr>
          <p:cNvPr id="7" name="Picture 2" descr="Azure SQL Database Managed Instance icon">
            <a:extLst>
              <a:ext uri="{FF2B5EF4-FFF2-40B4-BE49-F238E27FC236}">
                <a16:creationId xmlns:a16="http://schemas.microsoft.com/office/drawing/2014/main" id="{48FCE78F-6C91-45D4-AA58-739EF2AE5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7800" y="2061972"/>
            <a:ext cx="2080550" cy="273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18421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BFFA7A-008F-4085-88AE-E1D7EBCB4679}"/>
              </a:ext>
            </a:extLst>
          </p:cNvPr>
          <p:cNvSpPr>
            <a:spLocks noGrp="1"/>
          </p:cNvSpPr>
          <p:nvPr>
            <p:ph type="body" sz="quarter" idx="14"/>
          </p:nvPr>
        </p:nvSpPr>
        <p:spPr>
          <a:xfrm>
            <a:off x="455995" y="1387201"/>
            <a:ext cx="3391075" cy="4893647"/>
          </a:xfrm>
        </p:spPr>
        <p:txBody>
          <a:bodyPr/>
          <a:lstStyle/>
          <a:p>
            <a:pPr lvl="2"/>
            <a:r>
              <a:rPr lang="en-US" dirty="0"/>
              <a:t>Simplicity</a:t>
            </a:r>
          </a:p>
          <a:p>
            <a:pPr lvl="3"/>
            <a:r>
              <a:rPr lang="en-US" dirty="0"/>
              <a:t>We remain committed to the DTU-based model and the simplicity it offers customers who want a pre-configured solution</a:t>
            </a:r>
          </a:p>
          <a:p>
            <a:pPr lvl="2"/>
            <a:r>
              <a:rPr lang="en-US" dirty="0"/>
              <a:t>Flexibility: </a:t>
            </a:r>
          </a:p>
          <a:p>
            <a:pPr lvl="3"/>
            <a:r>
              <a:rPr lang="en-US" dirty="0"/>
              <a:t>The </a:t>
            </a:r>
            <a:r>
              <a:rPr lang="en-US" dirty="0">
                <a:highlight>
                  <a:srgbClr val="00FF00"/>
                </a:highlight>
              </a:rPr>
              <a:t>vCore-based model </a:t>
            </a:r>
            <a:r>
              <a:rPr lang="en-US" dirty="0"/>
              <a:t>reflects our commitment to customer choice and to simplify the hybrid benefit for customers migrating from on-premises</a:t>
            </a:r>
          </a:p>
          <a:p>
            <a:pPr lvl="2"/>
            <a:r>
              <a:rPr lang="en-US" dirty="0"/>
              <a:t>Customers pay for:</a:t>
            </a:r>
          </a:p>
          <a:p>
            <a:pPr lvl="3"/>
            <a:r>
              <a:rPr lang="en-US" dirty="0"/>
              <a:t>Service tier + number of vCores</a:t>
            </a:r>
          </a:p>
          <a:p>
            <a:pPr lvl="3"/>
            <a:r>
              <a:rPr lang="en-US" dirty="0"/>
              <a:t>Type and amount of data storage </a:t>
            </a:r>
          </a:p>
          <a:p>
            <a:pPr lvl="3"/>
            <a:r>
              <a:rPr lang="en-US" dirty="0"/>
              <a:t>Number of IO</a:t>
            </a:r>
          </a:p>
          <a:p>
            <a:pPr lvl="3"/>
            <a:r>
              <a:rPr lang="en-US" dirty="0"/>
              <a:t>Backup storage (RA-GRS)</a:t>
            </a:r>
          </a:p>
        </p:txBody>
      </p:sp>
      <p:sp>
        <p:nvSpPr>
          <p:cNvPr id="2" name="Title 1">
            <a:extLst>
              <a:ext uri="{FF2B5EF4-FFF2-40B4-BE49-F238E27FC236}">
                <a16:creationId xmlns:a16="http://schemas.microsoft.com/office/drawing/2014/main" id="{277EC0F6-B31A-411D-BBA7-EF213F312CBB}"/>
              </a:ext>
            </a:extLst>
          </p:cNvPr>
          <p:cNvSpPr>
            <a:spLocks noGrp="1"/>
          </p:cNvSpPr>
          <p:nvPr>
            <p:ph type="title"/>
          </p:nvPr>
        </p:nvSpPr>
        <p:spPr/>
        <p:txBody>
          <a:bodyPr/>
          <a:lstStyle/>
          <a:p>
            <a:r>
              <a:rPr lang="en-US" dirty="0"/>
              <a:t>Flexible compute, storage &amp; performance options</a:t>
            </a:r>
          </a:p>
        </p:txBody>
      </p:sp>
      <p:graphicFrame>
        <p:nvGraphicFramePr>
          <p:cNvPr id="5" name="Table 4">
            <a:extLst>
              <a:ext uri="{FF2B5EF4-FFF2-40B4-BE49-F238E27FC236}">
                <a16:creationId xmlns:a16="http://schemas.microsoft.com/office/drawing/2014/main" id="{1118B543-8A76-41B7-96E3-4FB4D3F747C3}"/>
              </a:ext>
            </a:extLst>
          </p:cNvPr>
          <p:cNvGraphicFramePr>
            <a:graphicFrameLocks noGrp="1"/>
          </p:cNvGraphicFramePr>
          <p:nvPr>
            <p:extLst>
              <p:ext uri="{D42A27DB-BD31-4B8C-83A1-F6EECF244321}">
                <p14:modId xmlns:p14="http://schemas.microsoft.com/office/powerpoint/2010/main" val="4042783153"/>
              </p:ext>
            </p:extLst>
          </p:nvPr>
        </p:nvGraphicFramePr>
        <p:xfrm>
          <a:off x="3847070" y="1585731"/>
          <a:ext cx="8202181" cy="4787708"/>
        </p:xfrm>
        <a:graphic>
          <a:graphicData uri="http://schemas.openxmlformats.org/drawingml/2006/table">
            <a:tbl>
              <a:tblPr/>
              <a:tblGrid>
                <a:gridCol w="1171741">
                  <a:extLst>
                    <a:ext uri="{9D8B030D-6E8A-4147-A177-3AD203B41FA5}">
                      <a16:colId xmlns:a16="http://schemas.microsoft.com/office/drawing/2014/main" val="784886160"/>
                    </a:ext>
                  </a:extLst>
                </a:gridCol>
                <a:gridCol w="1199130">
                  <a:extLst>
                    <a:ext uri="{9D8B030D-6E8A-4147-A177-3AD203B41FA5}">
                      <a16:colId xmlns:a16="http://schemas.microsoft.com/office/drawing/2014/main" val="2771511070"/>
                    </a:ext>
                  </a:extLst>
                </a:gridCol>
                <a:gridCol w="1199130">
                  <a:extLst>
                    <a:ext uri="{9D8B030D-6E8A-4147-A177-3AD203B41FA5}">
                      <a16:colId xmlns:a16="http://schemas.microsoft.com/office/drawing/2014/main" val="4198495588"/>
                    </a:ext>
                  </a:extLst>
                </a:gridCol>
                <a:gridCol w="1199130">
                  <a:extLst>
                    <a:ext uri="{9D8B030D-6E8A-4147-A177-3AD203B41FA5}">
                      <a16:colId xmlns:a16="http://schemas.microsoft.com/office/drawing/2014/main" val="3616988431"/>
                    </a:ext>
                  </a:extLst>
                </a:gridCol>
                <a:gridCol w="1199130">
                  <a:extLst>
                    <a:ext uri="{9D8B030D-6E8A-4147-A177-3AD203B41FA5}">
                      <a16:colId xmlns:a16="http://schemas.microsoft.com/office/drawing/2014/main" val="1579151052"/>
                    </a:ext>
                  </a:extLst>
                </a:gridCol>
                <a:gridCol w="2233920">
                  <a:extLst>
                    <a:ext uri="{9D8B030D-6E8A-4147-A177-3AD203B41FA5}">
                      <a16:colId xmlns:a16="http://schemas.microsoft.com/office/drawing/2014/main" val="745531816"/>
                    </a:ext>
                  </a:extLst>
                </a:gridCol>
              </a:tblGrid>
              <a:tr h="491436">
                <a:tc>
                  <a:txBody>
                    <a:bodyPr/>
                    <a:lstStyle/>
                    <a:p>
                      <a:pPr algn="l" rtl="0" fontAlgn="ctr"/>
                      <a:r>
                        <a:rPr lang="en-US" sz="1100" b="0" i="0" u="none" strike="noStrike" dirty="0">
                          <a:solidFill>
                            <a:srgbClr val="0070C0"/>
                          </a:solidFill>
                          <a:effectLst/>
                          <a:latin typeface="Segoe UI Semibold" panose="020B0702040204020203" pitchFamily="34" charset="0"/>
                        </a:rPr>
                        <a:t> Service tier</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fontAlgn="b"/>
                      <a:r>
                        <a:rPr lang="en-US" sz="1400" b="1" i="0" u="none" strike="noStrike" dirty="0">
                          <a:solidFill>
                            <a:srgbClr val="0070C0"/>
                          </a:solidFill>
                          <a:effectLst/>
                          <a:latin typeface="Segoe UI Semibold" panose="020B0702040204020203" pitchFamily="34" charset="0"/>
                        </a:rPr>
                        <a:t>General purpose</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400" b="1" i="0" u="none" strike="noStrike" dirty="0">
                          <a:solidFill>
                            <a:srgbClr val="0070C0"/>
                          </a:solidFill>
                          <a:effectLst/>
                          <a:latin typeface="Segoe UI Semibold" panose="020B0702040204020203" pitchFamily="34" charset="0"/>
                        </a:rPr>
                        <a:t>Business critical</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fontAlgn="b"/>
                      <a:r>
                        <a:rPr lang="en-US" sz="1400" b="1" i="0" u="none" strike="noStrike" dirty="0">
                          <a:solidFill>
                            <a:srgbClr val="0070C0"/>
                          </a:solidFill>
                          <a:effectLst/>
                          <a:latin typeface="Segoe UI Semibold" panose="020B0702040204020203" pitchFamily="34" charset="0"/>
                        </a:rPr>
                        <a:t>Hyperscale</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587259502"/>
                  </a:ext>
                </a:extLst>
              </a:tr>
              <a:tr h="760067">
                <a:tc>
                  <a:txBody>
                    <a:bodyPr/>
                    <a:lstStyle/>
                    <a:p>
                      <a:pPr algn="l" rtl="0" fontAlgn="ctr"/>
                      <a:r>
                        <a:rPr lang="en-US" sz="1100" b="0" i="0" u="none" strike="noStrike" dirty="0">
                          <a:solidFill>
                            <a:srgbClr val="0070C0"/>
                          </a:solidFill>
                          <a:effectLst/>
                          <a:latin typeface="Segoe UI Semibold" panose="020B0702040204020203" pitchFamily="34" charset="0"/>
                        </a:rPr>
                        <a:t> Best for</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100" b="0" i="0" u="none" strike="noStrike" dirty="0">
                          <a:solidFill>
                            <a:schemeClr val="tx1">
                              <a:lumMod val="95000"/>
                              <a:lumOff val="5000"/>
                            </a:schemeClr>
                          </a:solidFill>
                          <a:effectLst/>
                          <a:latin typeface="Segoe UI" panose="020B0502040204020203" pitchFamily="34" charset="0"/>
                        </a:rPr>
                        <a:t>Most </a:t>
                      </a: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budget-oriented</a:t>
                      </a:r>
                      <a:r>
                        <a:rPr lang="en-US" sz="1100" b="0" i="0" u="none" strike="noStrike" dirty="0">
                          <a:solidFill>
                            <a:schemeClr val="tx1">
                              <a:lumMod val="95000"/>
                              <a:lumOff val="5000"/>
                            </a:schemeClr>
                          </a:solidFill>
                          <a:effectLst/>
                          <a:latin typeface="Segoe UI" panose="020B0502040204020203" pitchFamily="34" charset="0"/>
                        </a:rPr>
                        <a:t> workloads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100" b="0" i="0" u="none" strike="noStrike" dirty="0">
                          <a:solidFill>
                            <a:schemeClr val="tx1">
                              <a:lumMod val="95000"/>
                              <a:lumOff val="5000"/>
                            </a:schemeClr>
                          </a:solidFill>
                          <a:effectLst/>
                          <a:latin typeface="Segoe UI" panose="020B0502040204020203" pitchFamily="34" charset="0"/>
                        </a:rPr>
                        <a:t>Critical business applications with </a:t>
                      </a: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high IO requirements</a:t>
                      </a:r>
                      <a:r>
                        <a:rPr lang="en-US" sz="1100" b="0" i="0" u="none" strike="noStrike" dirty="0">
                          <a:solidFill>
                            <a:schemeClr val="tx1">
                              <a:lumMod val="95000"/>
                              <a:lumOff val="5000"/>
                            </a:schemeClr>
                          </a:solidFill>
                          <a:effectLst/>
                          <a:latin typeface="Segoe UI" panose="020B0502040204020203" pitchFamily="34" charset="0"/>
                        </a:rPr>
                        <a:t>. </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VLDB OLTP and HTAP workloads </a:t>
                      </a:r>
                      <a:r>
                        <a:rPr lang="en-US" sz="1100" b="0" i="0" u="none" strike="noStrike" dirty="0">
                          <a:solidFill>
                            <a:schemeClr val="tx1">
                              <a:lumMod val="95000"/>
                              <a:lumOff val="5000"/>
                            </a:schemeClr>
                          </a:solidFill>
                          <a:effectLst/>
                          <a:latin typeface="Segoe UI" panose="020B0502040204020203" pitchFamily="34" charset="0"/>
                        </a:rPr>
                        <a:t>with highly scalable storage and read-scale requirements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943949272"/>
                  </a:ext>
                </a:extLst>
              </a:tr>
              <a:tr h="419359">
                <a:tc>
                  <a:txBody>
                    <a:bodyPr/>
                    <a:lstStyle/>
                    <a:p>
                      <a:pPr algn="l" rtl="0" fontAlgn="ctr"/>
                      <a:r>
                        <a:rPr lang="en-US" sz="1100" b="0" i="0" u="none" strike="noStrike" dirty="0">
                          <a:solidFill>
                            <a:srgbClr val="0070C0"/>
                          </a:solidFill>
                          <a:effectLst/>
                          <a:latin typeface="Segoe UI Semibold" panose="020B0702040204020203" pitchFamily="34" charset="0"/>
                        </a:rPr>
                        <a:t>Deployment  option</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 / </a:t>
                      </a:r>
                    </a:p>
                    <a:p>
                      <a:pPr algn="ctr" rtl="0" fontAlgn="ctr"/>
                      <a:r>
                        <a:rPr lang="en-US" sz="1200" b="0" i="0" u="none" strike="noStrike" dirty="0">
                          <a:solidFill>
                            <a:srgbClr val="FFFFFF"/>
                          </a:solidFill>
                          <a:effectLst/>
                          <a:latin typeface="Segoe UI Semibold" panose="020B0702040204020203" pitchFamily="34" charset="0"/>
                        </a:rPr>
                        <a:t>Elastic Pools</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C1C1C1"/>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Managed Instance</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C1C1C1"/>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 / </a:t>
                      </a:r>
                    </a:p>
                    <a:p>
                      <a:pPr algn="ctr" rtl="0" fontAlgn="ctr"/>
                      <a:r>
                        <a:rPr lang="en-US" sz="1200" b="0" i="0" u="none" strike="noStrike" dirty="0">
                          <a:solidFill>
                            <a:srgbClr val="FFFFFF"/>
                          </a:solidFill>
                          <a:effectLst/>
                          <a:latin typeface="Segoe UI Semibold" panose="020B0702040204020203" pitchFamily="34" charset="0"/>
                        </a:rPr>
                        <a:t>Elastic Pools</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chemeClr val="tx1"/>
                          </a:solidFill>
                          <a:effectLst/>
                          <a:latin typeface="Segoe UI Semibold" panose="020B0702040204020203" pitchFamily="34" charset="0"/>
                        </a:rPr>
                        <a:t>Managed Instance</a:t>
                      </a:r>
                    </a:p>
                    <a:p>
                      <a:pPr algn="ctr" rtl="0" fontAlgn="ctr"/>
                      <a:endParaRPr lang="en-US" sz="1200" b="0" i="0" u="none" strike="noStrike" dirty="0">
                        <a:solidFill>
                          <a:srgbClr val="FFFFFF"/>
                        </a:solidFill>
                        <a:effectLst/>
                        <a:latin typeface="Segoe UI Semibold" panose="020B0702040204020203" pitchFamily="34" charset="0"/>
                      </a:endParaRP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28F841"/>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a:t>
                      </a:r>
                    </a:p>
                  </a:txBody>
                  <a:tcPr marL="0" marR="0" marT="0" marB="0">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extLst>
                  <a:ext uri="{0D108BD9-81ED-4DB2-BD59-A6C34878D82A}">
                    <a16:rowId xmlns:a16="http://schemas.microsoft.com/office/drawing/2014/main" val="1056660644"/>
                  </a:ext>
                </a:extLst>
              </a:tr>
              <a:tr h="760067">
                <a:tc>
                  <a:txBody>
                    <a:bodyPr/>
                    <a:lstStyle/>
                    <a:p>
                      <a:pPr algn="l" rtl="0" fontAlgn="ctr"/>
                      <a:r>
                        <a:rPr lang="en-US" sz="1100" b="0" i="0" u="none" strike="noStrike" dirty="0">
                          <a:solidFill>
                            <a:srgbClr val="0070C0"/>
                          </a:solidFill>
                          <a:effectLst/>
                          <a:latin typeface="Segoe UI Semibold" panose="020B0702040204020203" pitchFamily="34" charset="0"/>
                        </a:rPr>
                        <a:t> Compute tiers</a:t>
                      </a:r>
                    </a:p>
                  </a:txBody>
                  <a:tcPr marL="45720" marR="0" marT="0" marB="0" anchor="ctr">
                    <a:lnL w="12700" cap="flat" cmpd="sng" algn="ctr">
                      <a:solidFill>
                        <a:srgbClr val="262626"/>
                      </a:solidFill>
                      <a:prstDash val="solid"/>
                      <a:round/>
                      <a:headEnd type="none" w="med" len="med"/>
                      <a:tailEnd type="none" w="med" len="med"/>
                    </a:lnL>
                    <a:lnR w="12700" cap="flat" cmpd="sng" algn="ctr">
                      <a:solidFill>
                        <a:srgbClr val="C1C1C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p>
                      <a:pPr algn="l" rtl="0" fontAlgn="ctr"/>
                      <a:r>
                        <a:rPr lang="en-US" sz="1000" b="0" i="0" u="none" strike="noStrike" dirty="0">
                          <a:solidFill>
                            <a:schemeClr val="tx1">
                              <a:lumMod val="95000"/>
                              <a:lumOff val="5000"/>
                            </a:schemeClr>
                          </a:solidFill>
                          <a:effectLst/>
                          <a:latin typeface="Segoe UI" panose="020B0502040204020203" pitchFamily="34" charset="0"/>
                        </a:rPr>
                        <a:t>Serverless: 0.5 to 16 vCore (preview)</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12700" cap="flat" cmpd="sng" algn="ctr">
                      <a:solidFill>
                        <a:srgbClr val="C1C1C1"/>
                      </a:solidFill>
                      <a:prstDash val="solid"/>
                      <a:round/>
                      <a:headEnd type="none" w="med" len="med"/>
                      <a:tailEnd type="none" w="med" len="med"/>
                    </a:lnT>
                    <a:lnB w="12700" cap="flat" cmpd="sng" algn="ctr">
                      <a:solidFill>
                        <a:srgbClr val="C1C1C1"/>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4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4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12700" cap="flat" cmpd="sng" algn="ctr">
                      <a:solidFill>
                        <a:srgbClr val="C1C1C1"/>
                      </a:solidFill>
                      <a:prstDash val="solid"/>
                      <a:round/>
                      <a:headEnd type="none" w="med" len="med"/>
                      <a:tailEnd type="none" w="med" len="med"/>
                    </a:lnT>
                    <a:lnB w="12700" cap="flat" cmpd="sng" algn="ctr">
                      <a:solidFill>
                        <a:srgbClr val="C1C1C1"/>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4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highlight>
                            <a:srgbClr val="00FF00"/>
                          </a:highlight>
                          <a:latin typeface="Segoe UI" panose="020B0502040204020203" pitchFamily="34" charset="0"/>
                        </a:rPr>
                        <a:t>Gen5: 4 to 80 vCore</a:t>
                      </a:r>
                    </a:p>
                  </a:txBody>
                  <a:tcPr marL="0" marR="0" marT="0" marB="0" anchor="ctr">
                    <a:lnL w="12700" cap="flat" cmpd="sng" algn="ctr">
                      <a:solidFill>
                        <a:srgbClr val="C1C1C1"/>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687905213"/>
                  </a:ext>
                </a:extLst>
              </a:tr>
              <a:tr h="229337">
                <a:tc rowSpan="2">
                  <a:txBody>
                    <a:bodyPr/>
                    <a:lstStyle/>
                    <a:p>
                      <a:pPr algn="l" rtl="0" fontAlgn="ctr"/>
                      <a:r>
                        <a:rPr lang="en-US" sz="1100" b="0" i="0" u="none" strike="noStrike" dirty="0">
                          <a:solidFill>
                            <a:srgbClr val="0070C0"/>
                          </a:solidFill>
                          <a:effectLst/>
                          <a:latin typeface="Segoe UI Semibold" panose="020B0702040204020203" pitchFamily="34" charset="0"/>
                        </a:rPr>
                        <a:t> Storage</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Premium remote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C1C1C1"/>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Local SSD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Local SSD Cache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4002356545"/>
                  </a:ext>
                </a:extLst>
              </a:tr>
              <a:tr h="380034">
                <a:tc vMerge="1">
                  <a:txBody>
                    <a:bodyPr/>
                    <a:lstStyle/>
                    <a:p>
                      <a:endParaRPr lang="en-US"/>
                    </a:p>
                  </a:txBody>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4TB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Scale from 5GB to 100TB of storage in 1GB increments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052644292"/>
                  </a:ext>
                </a:extLst>
              </a:tr>
              <a:tr h="217979">
                <a:tc>
                  <a:txBody>
                    <a:bodyPr/>
                    <a:lstStyle/>
                    <a:p>
                      <a:pPr algn="l" rtl="0" fontAlgn="ctr"/>
                      <a:r>
                        <a:rPr lang="en-US" sz="1100" b="0" i="0" u="none" strike="noStrike" dirty="0">
                          <a:solidFill>
                            <a:srgbClr val="0070C0"/>
                          </a:solidFill>
                          <a:effectLst/>
                          <a:latin typeface="Segoe UI Semibold" panose="020B0702040204020203" pitchFamily="34" charset="0"/>
                        </a:rPr>
                        <a:t> In-Memory</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Not supported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Supported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Not supported</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145969495"/>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Read-write IO</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~2ms for all data access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&lt;0.5ms for all data access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&lt;0.5ms for hot data access</a:t>
                      </a:r>
                      <a:br>
                        <a:rPr lang="en-US" sz="1050" b="0" i="0" u="none" strike="noStrike" dirty="0">
                          <a:solidFill>
                            <a:schemeClr val="tx1">
                              <a:lumMod val="95000"/>
                              <a:lumOff val="5000"/>
                            </a:schemeClr>
                          </a:solidFill>
                          <a:effectLst/>
                          <a:latin typeface="Segoe UI" panose="020B0502040204020203" pitchFamily="34" charset="0"/>
                        </a:rPr>
                      </a:br>
                      <a:r>
                        <a:rPr lang="en-US" sz="1050" b="0" i="0" u="none" strike="noStrike" dirty="0">
                          <a:solidFill>
                            <a:schemeClr val="tx1">
                              <a:lumMod val="95000"/>
                              <a:lumOff val="5000"/>
                            </a:schemeClr>
                          </a:solidFill>
                          <a:effectLst/>
                          <a:latin typeface="Segoe UI" panose="020B0502040204020203" pitchFamily="34" charset="0"/>
                        </a:rPr>
                        <a:t>~2ms otherwise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513752236"/>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Availability</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2 read replicas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it-IT" sz="1050" b="0" i="0" u="none" strike="noStrike" dirty="0">
                          <a:solidFill>
                            <a:schemeClr val="tx1">
                              <a:lumMod val="95000"/>
                              <a:lumOff val="5000"/>
                            </a:schemeClr>
                          </a:solidFill>
                          <a:effectLst/>
                          <a:latin typeface="Segoe UI" panose="020B0502040204020203" pitchFamily="34" charset="0"/>
                        </a:rPr>
                        <a:t>3 read replicas, zone-redundant HA</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marL="0" marR="0" lvl="0" indent="0" algn="ctr" defTabSz="914367" rtl="0" eaLnBrk="1" fontAlgn="ctr" latinLnBrk="0" hangingPunct="1">
                        <a:lnSpc>
                          <a:spcPct val="100000"/>
                        </a:lnSpc>
                        <a:spcBef>
                          <a:spcPts val="0"/>
                        </a:spcBef>
                        <a:spcAft>
                          <a:spcPts val="0"/>
                        </a:spcAft>
                        <a:buClrTx/>
                        <a:buSzTx/>
                        <a:buFontTx/>
                        <a:buNone/>
                        <a:tabLst/>
                        <a:defRPr/>
                      </a:pPr>
                      <a:r>
                        <a:rPr lang="it-IT" sz="1050" b="0" i="0" u="none" strike="noStrike" dirty="0">
                          <a:solidFill>
                            <a:schemeClr val="tx1">
                              <a:lumMod val="95000"/>
                              <a:lumOff val="5000"/>
                            </a:schemeClr>
                          </a:solidFill>
                          <a:effectLst/>
                          <a:highlight>
                            <a:srgbClr val="00FF00"/>
                          </a:highlight>
                          <a:latin typeface="Segoe UI" panose="020B0502040204020203" pitchFamily="34" charset="0"/>
                        </a:rPr>
                        <a:t>3 replicas, 1 read-scale replica, zone-redundant HA</a:t>
                      </a:r>
                    </a:p>
                    <a:p>
                      <a:pPr algn="ctr" rtl="0" fontAlgn="ctr"/>
                      <a:endParaRPr lang="it-IT" sz="1050" b="0" i="0" u="none" strike="noStrike" dirty="0">
                        <a:solidFill>
                          <a:schemeClr val="tx1">
                            <a:lumMod val="95000"/>
                            <a:lumOff val="5000"/>
                          </a:schemeClr>
                        </a:solidFill>
                        <a:effectLst/>
                        <a:highlight>
                          <a:srgbClr val="00FF00"/>
                        </a:highligh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Primary read/write replica + up to 4 read replicas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645875476"/>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Backups</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RA-GRS, 7-35 days (7 days by default)</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RA-GRS, 7-35 days (7 days by default)</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LRS, ZRS, RA-GRS, 7-35 days (7 days by default)</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extLst>
                  <a:ext uri="{0D108BD9-81ED-4DB2-BD59-A6C34878D82A}">
                    <a16:rowId xmlns:a16="http://schemas.microsoft.com/office/drawing/2014/main" val="4008461807"/>
                  </a:ext>
                </a:extLst>
              </a:tr>
            </a:tbl>
          </a:graphicData>
        </a:graphic>
      </p:graphicFrame>
      <p:sp>
        <p:nvSpPr>
          <p:cNvPr id="18" name="Freeform 182">
            <a:extLst>
              <a:ext uri="{FF2B5EF4-FFF2-40B4-BE49-F238E27FC236}">
                <a16:creationId xmlns:a16="http://schemas.microsoft.com/office/drawing/2014/main" id="{8CE34CF4-C4B4-4A18-88EB-8C1C9AD175BD}"/>
              </a:ext>
            </a:extLst>
          </p:cNvPr>
          <p:cNvSpPr/>
          <p:nvPr/>
        </p:nvSpPr>
        <p:spPr bwMode="auto">
          <a:xfrm>
            <a:off x="5238934" y="1640571"/>
            <a:ext cx="309562" cy="3968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 name="Group 18">
            <a:extLst>
              <a:ext uri="{FF2B5EF4-FFF2-40B4-BE49-F238E27FC236}">
                <a16:creationId xmlns:a16="http://schemas.microsoft.com/office/drawing/2014/main" id="{85AC5BB8-000D-4371-A92D-2217B5C4FDDA}"/>
              </a:ext>
            </a:extLst>
          </p:cNvPr>
          <p:cNvGrpSpPr/>
          <p:nvPr/>
        </p:nvGrpSpPr>
        <p:grpSpPr>
          <a:xfrm>
            <a:off x="9919026" y="1655180"/>
            <a:ext cx="344583" cy="455681"/>
            <a:chOff x="0" y="0"/>
            <a:chExt cx="815248" cy="984722"/>
          </a:xfrm>
        </p:grpSpPr>
        <p:sp>
          <p:nvSpPr>
            <p:cNvPr id="20" name="Freeform 182">
              <a:extLst>
                <a:ext uri="{FF2B5EF4-FFF2-40B4-BE49-F238E27FC236}">
                  <a16:creationId xmlns:a16="http://schemas.microsoft.com/office/drawing/2014/main" id="{03B0F42E-12BF-4D34-801A-233A36C8B2E7}"/>
                </a:ext>
              </a:extLst>
            </p:cNvPr>
            <p:cNvSpPr/>
            <p:nvPr/>
          </p:nvSpPr>
          <p:spPr bwMode="auto">
            <a:xfrm>
              <a:off x="0" y="0"/>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Freeform 28">
              <a:extLst>
                <a:ext uri="{FF2B5EF4-FFF2-40B4-BE49-F238E27FC236}">
                  <a16:creationId xmlns:a16="http://schemas.microsoft.com/office/drawing/2014/main" id="{4C5C849D-FB2F-42B5-9C1C-8EC521A36307}"/>
                </a:ext>
              </a:extLst>
            </p:cNvPr>
            <p:cNvSpPr/>
            <p:nvPr/>
          </p:nvSpPr>
          <p:spPr bwMode="auto">
            <a:xfrm>
              <a:off x="425605" y="313978"/>
              <a:ext cx="389643" cy="670744"/>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rgbClr val="50E6FF"/>
            </a:solidFill>
            <a:ln w="12700" cap="flat" cmpd="sng" algn="ctr">
              <a:noFill/>
              <a:prstDash val="solid"/>
              <a:bevel/>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DCA2A26E-1F83-4CFA-AE0C-32AAB76AAF14}"/>
              </a:ext>
            </a:extLst>
          </p:cNvPr>
          <p:cNvGrpSpPr/>
          <p:nvPr/>
        </p:nvGrpSpPr>
        <p:grpSpPr>
          <a:xfrm>
            <a:off x="7522752" y="1632981"/>
            <a:ext cx="388307" cy="393192"/>
            <a:chOff x="0" y="0"/>
            <a:chExt cx="854772" cy="827284"/>
          </a:xfrm>
        </p:grpSpPr>
        <p:sp>
          <p:nvSpPr>
            <p:cNvPr id="23" name="Freeform 182">
              <a:extLst>
                <a:ext uri="{FF2B5EF4-FFF2-40B4-BE49-F238E27FC236}">
                  <a16:creationId xmlns:a16="http://schemas.microsoft.com/office/drawing/2014/main" id="{A6C682B2-93D1-4718-8062-0518FDAD83AE}"/>
                </a:ext>
              </a:extLst>
            </p:cNvPr>
            <p:cNvSpPr/>
            <p:nvPr/>
          </p:nvSpPr>
          <p:spPr bwMode="auto">
            <a:xfrm>
              <a:off x="0" y="0"/>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Freeform 121">
              <a:extLst>
                <a:ext uri="{FF2B5EF4-FFF2-40B4-BE49-F238E27FC236}">
                  <a16:creationId xmlns:a16="http://schemas.microsoft.com/office/drawing/2014/main" id="{63F6DCB6-B667-44F3-8B22-C82BB2DDB913}"/>
                </a:ext>
              </a:extLst>
            </p:cNvPr>
            <p:cNvSpPr>
              <a:spLocks noChangeAspect="1"/>
            </p:cNvSpPr>
            <p:nvPr/>
          </p:nvSpPr>
          <p:spPr bwMode="black">
            <a:xfrm rot="5400000" flipH="1">
              <a:off x="367841" y="256150"/>
              <a:ext cx="554377" cy="419485"/>
            </a:xfrm>
            <a:custGeom>
              <a:avLst/>
              <a:gdLst>
                <a:gd name="T0" fmla="*/ 30 w 62"/>
                <a:gd name="T1" fmla="*/ 81 h 83"/>
                <a:gd name="T2" fmla="*/ 9 w 62"/>
                <a:gd name="T3" fmla="*/ 56 h 83"/>
                <a:gd name="T4" fmla="*/ 35 w 62"/>
                <a:gd name="T5" fmla="*/ 31 h 83"/>
                <a:gd name="T6" fmla="*/ 35 w 62"/>
                <a:gd name="T7" fmla="*/ 47 h 83"/>
                <a:gd name="T8" fmla="*/ 62 w 62"/>
                <a:gd name="T9" fmla="*/ 23 h 83"/>
                <a:gd name="T10" fmla="*/ 35 w 62"/>
                <a:gd name="T11" fmla="*/ 0 h 83"/>
                <a:gd name="T12" fmla="*/ 35 w 62"/>
                <a:gd name="T13" fmla="*/ 15 h 83"/>
                <a:gd name="T14" fmla="*/ 34 w 62"/>
                <a:gd name="T15" fmla="*/ 15 h 83"/>
                <a:gd name="T16" fmla="*/ 0 w 62"/>
                <a:gd name="T17" fmla="*/ 50 h 83"/>
                <a:gd name="T18" fmla="*/ 30 w 62"/>
                <a:gd name="T19" fmla="*/ 83 h 83"/>
                <a:gd name="T20" fmla="*/ 30 w 62"/>
                <a:gd name="T21" fmla="*/ 81 h 83"/>
                <a:gd name="connsiteX0" fmla="*/ 4839 w 10000"/>
                <a:gd name="connsiteY0" fmla="*/ 10000 h 10000"/>
                <a:gd name="connsiteX1" fmla="*/ 1452 w 10000"/>
                <a:gd name="connsiteY1" fmla="*/ 6747 h 10000"/>
                <a:gd name="connsiteX2" fmla="*/ 5645 w 10000"/>
                <a:gd name="connsiteY2" fmla="*/ 3735 h 10000"/>
                <a:gd name="connsiteX3" fmla="*/ 5645 w 10000"/>
                <a:gd name="connsiteY3" fmla="*/ 5663 h 10000"/>
                <a:gd name="connsiteX4" fmla="*/ 10000 w 10000"/>
                <a:gd name="connsiteY4" fmla="*/ 2771 h 10000"/>
                <a:gd name="connsiteX5" fmla="*/ 5645 w 10000"/>
                <a:gd name="connsiteY5" fmla="*/ 0 h 10000"/>
                <a:gd name="connsiteX6" fmla="*/ 5645 w 10000"/>
                <a:gd name="connsiteY6" fmla="*/ 1807 h 10000"/>
                <a:gd name="connsiteX7" fmla="*/ 5484 w 10000"/>
                <a:gd name="connsiteY7" fmla="*/ 1807 h 10000"/>
                <a:gd name="connsiteX8" fmla="*/ 0 w 10000"/>
                <a:gd name="connsiteY8" fmla="*/ 6024 h 10000"/>
                <a:gd name="connsiteX9" fmla="*/ 4839 w 10000"/>
                <a:gd name="connsiteY9" fmla="*/ 10000 h 10000"/>
                <a:gd name="connsiteX0" fmla="*/ 197 w 10197"/>
                <a:gd name="connsiteY0" fmla="*/ 6024 h 6914"/>
                <a:gd name="connsiteX1" fmla="*/ 1649 w 10197"/>
                <a:gd name="connsiteY1" fmla="*/ 6747 h 6914"/>
                <a:gd name="connsiteX2" fmla="*/ 5842 w 10197"/>
                <a:gd name="connsiteY2" fmla="*/ 3735 h 6914"/>
                <a:gd name="connsiteX3" fmla="*/ 5842 w 10197"/>
                <a:gd name="connsiteY3" fmla="*/ 5663 h 6914"/>
                <a:gd name="connsiteX4" fmla="*/ 10197 w 10197"/>
                <a:gd name="connsiteY4" fmla="*/ 2771 h 6914"/>
                <a:gd name="connsiteX5" fmla="*/ 5842 w 10197"/>
                <a:gd name="connsiteY5" fmla="*/ 0 h 6914"/>
                <a:gd name="connsiteX6" fmla="*/ 5842 w 10197"/>
                <a:gd name="connsiteY6" fmla="*/ 1807 h 6914"/>
                <a:gd name="connsiteX7" fmla="*/ 5681 w 10197"/>
                <a:gd name="connsiteY7" fmla="*/ 1807 h 6914"/>
                <a:gd name="connsiteX8" fmla="*/ 197 w 10197"/>
                <a:gd name="connsiteY8" fmla="*/ 6024 h 6914"/>
                <a:gd name="connsiteX0" fmla="*/ 89 w 12307"/>
                <a:gd name="connsiteY0" fmla="*/ 8581 h 9965"/>
                <a:gd name="connsiteX1" fmla="*/ 3924 w 12307"/>
                <a:gd name="connsiteY1" fmla="*/ 9758 h 9965"/>
                <a:gd name="connsiteX2" fmla="*/ 8036 w 12307"/>
                <a:gd name="connsiteY2" fmla="*/ 5402 h 9965"/>
                <a:gd name="connsiteX3" fmla="*/ 8036 w 12307"/>
                <a:gd name="connsiteY3" fmla="*/ 8191 h 9965"/>
                <a:gd name="connsiteX4" fmla="*/ 12307 w 12307"/>
                <a:gd name="connsiteY4" fmla="*/ 4008 h 9965"/>
                <a:gd name="connsiteX5" fmla="*/ 8036 w 12307"/>
                <a:gd name="connsiteY5" fmla="*/ 0 h 9965"/>
                <a:gd name="connsiteX6" fmla="*/ 8036 w 12307"/>
                <a:gd name="connsiteY6" fmla="*/ 2614 h 9965"/>
                <a:gd name="connsiteX7" fmla="*/ 7878 w 12307"/>
                <a:gd name="connsiteY7" fmla="*/ 2614 h 9965"/>
                <a:gd name="connsiteX8" fmla="*/ 89 w 12307"/>
                <a:gd name="connsiteY8" fmla="*/ 8581 h 9965"/>
                <a:gd name="connsiteX0" fmla="*/ 77 w 10005"/>
                <a:gd name="connsiteY0" fmla="*/ 8611 h 10000"/>
                <a:gd name="connsiteX1" fmla="*/ 3193 w 10005"/>
                <a:gd name="connsiteY1" fmla="*/ 9792 h 10000"/>
                <a:gd name="connsiteX2" fmla="*/ 6535 w 10005"/>
                <a:gd name="connsiteY2" fmla="*/ 5421 h 10000"/>
                <a:gd name="connsiteX3" fmla="*/ 6535 w 10005"/>
                <a:gd name="connsiteY3" fmla="*/ 8220 h 10000"/>
                <a:gd name="connsiteX4" fmla="*/ 10005 w 10005"/>
                <a:gd name="connsiteY4" fmla="*/ 4022 h 10000"/>
                <a:gd name="connsiteX5" fmla="*/ 6535 w 10005"/>
                <a:gd name="connsiteY5" fmla="*/ 0 h 10000"/>
                <a:gd name="connsiteX6" fmla="*/ 6535 w 10005"/>
                <a:gd name="connsiteY6" fmla="*/ 2623 h 10000"/>
                <a:gd name="connsiteX7" fmla="*/ 77 w 10005"/>
                <a:gd name="connsiteY7" fmla="*/ 8611 h 10000"/>
                <a:gd name="connsiteX0" fmla="*/ 0 w 9928"/>
                <a:gd name="connsiteY0" fmla="*/ 8611 h 8652"/>
                <a:gd name="connsiteX1" fmla="*/ 6458 w 9928"/>
                <a:gd name="connsiteY1" fmla="*/ 5421 h 8652"/>
                <a:gd name="connsiteX2" fmla="*/ 6458 w 9928"/>
                <a:gd name="connsiteY2" fmla="*/ 8220 h 8652"/>
                <a:gd name="connsiteX3" fmla="*/ 9928 w 9928"/>
                <a:gd name="connsiteY3" fmla="*/ 4022 h 8652"/>
                <a:gd name="connsiteX4" fmla="*/ 6458 w 9928"/>
                <a:gd name="connsiteY4" fmla="*/ 0 h 8652"/>
                <a:gd name="connsiteX5" fmla="*/ 6458 w 9928"/>
                <a:gd name="connsiteY5" fmla="*/ 2623 h 8652"/>
                <a:gd name="connsiteX6" fmla="*/ 0 w 9928"/>
                <a:gd name="connsiteY6" fmla="*/ 8611 h 8652"/>
                <a:gd name="connsiteX0" fmla="*/ 0 w 10025"/>
                <a:gd name="connsiteY0" fmla="*/ 9224 h 9501"/>
                <a:gd name="connsiteX1" fmla="*/ 6530 w 10025"/>
                <a:gd name="connsiteY1" fmla="*/ 6266 h 9501"/>
                <a:gd name="connsiteX2" fmla="*/ 6530 w 10025"/>
                <a:gd name="connsiteY2" fmla="*/ 9501 h 9501"/>
                <a:gd name="connsiteX3" fmla="*/ 10025 w 10025"/>
                <a:gd name="connsiteY3" fmla="*/ 4649 h 9501"/>
                <a:gd name="connsiteX4" fmla="*/ 6530 w 10025"/>
                <a:gd name="connsiteY4" fmla="*/ 0 h 9501"/>
                <a:gd name="connsiteX5" fmla="*/ 6530 w 10025"/>
                <a:gd name="connsiteY5" fmla="*/ 3032 h 9501"/>
                <a:gd name="connsiteX6" fmla="*/ 0 w 10025"/>
                <a:gd name="connsiteY6" fmla="*/ 9224 h 9501"/>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9951"/>
                <a:gd name="connsiteY0" fmla="*/ 10354 h 10354"/>
                <a:gd name="connsiteX1" fmla="*/ 6465 w 9951"/>
                <a:gd name="connsiteY1" fmla="*/ 6595 h 10354"/>
                <a:gd name="connsiteX2" fmla="*/ 6465 w 9951"/>
                <a:gd name="connsiteY2" fmla="*/ 10000 h 10354"/>
                <a:gd name="connsiteX3" fmla="*/ 9951 w 9951"/>
                <a:gd name="connsiteY3" fmla="*/ 4893 h 10354"/>
                <a:gd name="connsiteX4" fmla="*/ 6465 w 9951"/>
                <a:gd name="connsiteY4" fmla="*/ 0 h 10354"/>
                <a:gd name="connsiteX5" fmla="*/ 6465 w 9951"/>
                <a:gd name="connsiteY5" fmla="*/ 3191 h 10354"/>
                <a:gd name="connsiteX6" fmla="*/ 0 w 9951"/>
                <a:gd name="connsiteY6" fmla="*/ 10354 h 10354"/>
                <a:gd name="connsiteX0" fmla="*/ 0 w 10000"/>
                <a:gd name="connsiteY0" fmla="*/ 10000 h 10000"/>
                <a:gd name="connsiteX1" fmla="*/ 6497 w 10000"/>
                <a:gd name="connsiteY1" fmla="*/ 6370 h 10000"/>
                <a:gd name="connsiteX2" fmla="*/ 6497 w 10000"/>
                <a:gd name="connsiteY2" fmla="*/ 9658 h 10000"/>
                <a:gd name="connsiteX3" fmla="*/ 10000 w 10000"/>
                <a:gd name="connsiteY3" fmla="*/ 4726 h 10000"/>
                <a:gd name="connsiteX4" fmla="*/ 6497 w 10000"/>
                <a:gd name="connsiteY4" fmla="*/ 0 h 10000"/>
                <a:gd name="connsiteX5" fmla="*/ 6497 w 10000"/>
                <a:gd name="connsiteY5" fmla="*/ 3082 h 10000"/>
                <a:gd name="connsiteX6" fmla="*/ 0 w 10000"/>
                <a:gd name="connsiteY6" fmla="*/ 10000 h 10000"/>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74" h="12029">
                  <a:moveTo>
                    <a:pt x="0" y="12029"/>
                  </a:moveTo>
                  <a:cubicBezTo>
                    <a:pt x="1929" y="7777"/>
                    <a:pt x="5476" y="6765"/>
                    <a:pt x="6571" y="6370"/>
                  </a:cubicBezTo>
                  <a:lnTo>
                    <a:pt x="6571" y="9658"/>
                  </a:lnTo>
                  <a:lnTo>
                    <a:pt x="10074" y="4726"/>
                  </a:lnTo>
                  <a:lnTo>
                    <a:pt x="6571" y="0"/>
                  </a:lnTo>
                  <a:lnTo>
                    <a:pt x="6571" y="3082"/>
                  </a:lnTo>
                  <a:cubicBezTo>
                    <a:pt x="3841" y="3185"/>
                    <a:pt x="1048" y="5994"/>
                    <a:pt x="0" y="12029"/>
                  </a:cubicBezTo>
                  <a:close/>
                </a:path>
              </a:pathLst>
            </a:custGeom>
            <a:solidFill>
              <a:srgbClr val="50E6FF"/>
            </a:solidFill>
            <a:ln>
              <a:noFill/>
            </a:ln>
          </p:spPr>
          <p:txBody>
            <a:bodyPr vert="horz" wrap="square" lIns="68583" tIns="34292" rIns="68583" bIns="34292"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000000"/>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30810C71-C65E-415A-9FE2-C0BB608D51C6}"/>
              </a:ext>
            </a:extLst>
          </p:cNvPr>
          <p:cNvSpPr txBox="1"/>
          <p:nvPr/>
        </p:nvSpPr>
        <p:spPr>
          <a:xfrm>
            <a:off x="0" y="6396335"/>
            <a:ext cx="6971524"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For latest information reference: </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hlinkClick r:id="rId3"/>
              </a:rPr>
              <a:t>https://azure.microsoft.com/en-us/pricing/details/sql-database/</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12018237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Migration</a:t>
            </a:r>
          </a:p>
        </p:txBody>
      </p:sp>
    </p:spTree>
    <p:extLst>
      <p:ext uri="{BB962C8B-B14F-4D97-AF65-F5344CB8AC3E}">
        <p14:creationId xmlns:p14="http://schemas.microsoft.com/office/powerpoint/2010/main" val="210843399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Data Migration Process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Overview of the preferred data platform migration process, broken down into pre-migration, migration, and post-migration steps.">
            <a:extLst>
              <a:ext uri="{FF2B5EF4-FFF2-40B4-BE49-F238E27FC236}">
                <a16:creationId xmlns:a16="http://schemas.microsoft.com/office/drawing/2014/main" id="{97E4D48A-4F46-4071-A0B1-F6E7C4110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84" y="1771808"/>
            <a:ext cx="11810431" cy="3749812"/>
          </a:xfrm>
          <a:prstGeom prst="rect">
            <a:avLst/>
          </a:prstGeom>
          <a:ln>
            <a:solidFill>
              <a:schemeClr val="accent1">
                <a:lumMod val="75000"/>
              </a:schemeClr>
            </a:solidFill>
          </a:ln>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F19F9E3E-BBAF-4938-BAD3-2EACD9F6FFCF}"/>
              </a:ext>
            </a:extLst>
          </p:cNvPr>
          <p:cNvPicPr>
            <a:picLocks noChangeAspect="1"/>
          </p:cNvPicPr>
          <p:nvPr/>
        </p:nvPicPr>
        <p:blipFill>
          <a:blip r:embed="rId4"/>
          <a:stretch>
            <a:fillRect/>
          </a:stretch>
        </p:blipFill>
        <p:spPr>
          <a:xfrm>
            <a:off x="972456" y="1564227"/>
            <a:ext cx="10247087" cy="4109793"/>
          </a:xfrm>
          <a:prstGeom prst="rect">
            <a:avLst/>
          </a:prstGeom>
          <a:ln>
            <a:solidFill>
              <a:schemeClr val="tx2"/>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472068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PoC – Gaming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A picture containing screenshot&#10;&#10;Description automatically generated">
            <a:extLst>
              <a:ext uri="{FF2B5EF4-FFF2-40B4-BE49-F238E27FC236}">
                <a16:creationId xmlns:a16="http://schemas.microsoft.com/office/drawing/2014/main" id="{7DF445F7-1D74-4BAF-A586-490BFD78B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5935" y="1603022"/>
            <a:ext cx="7462067" cy="4340578"/>
          </a:xfrm>
          <a:prstGeom prst="rect">
            <a:avLst/>
          </a:prstGeom>
        </p:spPr>
      </p:pic>
      <p:sp>
        <p:nvSpPr>
          <p:cNvPr id="3" name="Rectangle 2">
            <a:extLst>
              <a:ext uri="{FF2B5EF4-FFF2-40B4-BE49-F238E27FC236}">
                <a16:creationId xmlns:a16="http://schemas.microsoft.com/office/drawing/2014/main" id="{E9C69931-7C9B-4A43-A86D-8FE365434696}"/>
              </a:ext>
            </a:extLst>
          </p:cNvPr>
          <p:cNvSpPr/>
          <p:nvPr/>
        </p:nvSpPr>
        <p:spPr bwMode="auto">
          <a:xfrm>
            <a:off x="7452704" y="3513221"/>
            <a:ext cx="2138183" cy="20006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B93EF744-EA76-4613-9EC4-FE3880FCA64A}"/>
              </a:ext>
            </a:extLst>
          </p:cNvPr>
          <p:cNvSpPr/>
          <p:nvPr/>
        </p:nvSpPr>
        <p:spPr bwMode="auto">
          <a:xfrm>
            <a:off x="1856301" y="4448248"/>
            <a:ext cx="7734586" cy="16500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047986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PoC – Gaming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A picture containing screenshot&#10;&#10;Description automatically generated">
            <a:extLst>
              <a:ext uri="{FF2B5EF4-FFF2-40B4-BE49-F238E27FC236}">
                <a16:creationId xmlns:a16="http://schemas.microsoft.com/office/drawing/2014/main" id="{7DF445F7-1D74-4BAF-A586-490BFD78B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5935" y="1603022"/>
            <a:ext cx="7462067" cy="4340578"/>
          </a:xfrm>
          <a:prstGeom prst="rect">
            <a:avLst/>
          </a:prstGeom>
        </p:spPr>
      </p:pic>
    </p:spTree>
    <p:extLst>
      <p:ext uri="{BB962C8B-B14F-4D97-AF65-F5344CB8AC3E}">
        <p14:creationId xmlns:p14="http://schemas.microsoft.com/office/powerpoint/2010/main" val="838834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88620-9B8A-46F2-9ED8-905508BA2B29}"/>
              </a:ext>
            </a:extLst>
          </p:cNvPr>
          <p:cNvSpPr>
            <a:spLocks noGrp="1"/>
          </p:cNvSpPr>
          <p:nvPr>
            <p:ph type="title"/>
          </p:nvPr>
        </p:nvSpPr>
        <p:spPr>
          <a:xfrm>
            <a:off x="588263" y="457200"/>
            <a:ext cx="11018520" cy="553998"/>
          </a:xfrm>
        </p:spPr>
        <p:txBody>
          <a:bodyPr/>
          <a:lstStyle/>
          <a:p>
            <a:r>
              <a:rPr lang="en-US" dirty="0">
                <a:solidFill>
                  <a:schemeClr val="tx1"/>
                </a:solidFill>
              </a:rPr>
              <a:t>Preferred migration solution</a:t>
            </a:r>
            <a:endParaRPr lang="en-US" dirty="0"/>
          </a:p>
        </p:txBody>
      </p:sp>
      <p:sp>
        <p:nvSpPr>
          <p:cNvPr id="3" name="Text Placeholder 2">
            <a:extLst>
              <a:ext uri="{FF2B5EF4-FFF2-40B4-BE49-F238E27FC236}">
                <a16:creationId xmlns:a16="http://schemas.microsoft.com/office/drawing/2014/main" id="{3F73921D-06B0-460E-BB1A-32FDC8123B5E}"/>
              </a:ext>
            </a:extLst>
          </p:cNvPr>
          <p:cNvSpPr>
            <a:spLocks noGrp="1"/>
          </p:cNvSpPr>
          <p:nvPr>
            <p:ph type="body" sz="quarter" idx="10"/>
          </p:nvPr>
        </p:nvSpPr>
        <p:spPr>
          <a:xfrm>
            <a:off x="584200" y="1435497"/>
            <a:ext cx="11018520" cy="4567404"/>
          </a:xfrm>
        </p:spPr>
        <p:txBody>
          <a:bodyPr/>
          <a:lstStyle/>
          <a:p>
            <a:r>
              <a:rPr lang="en-US" dirty="0">
                <a:solidFill>
                  <a:schemeClr val="tx1"/>
                </a:solidFill>
              </a:rPr>
              <a:t>Azure Migrate</a:t>
            </a:r>
          </a:p>
          <a:p>
            <a:r>
              <a:rPr lang="en-US" dirty="0">
                <a:solidFill>
                  <a:schemeClr val="tx1"/>
                </a:solidFill>
              </a:rPr>
              <a:t>Data Migration Assistant</a:t>
            </a:r>
          </a:p>
          <a:p>
            <a:r>
              <a:rPr lang="en-US" dirty="0">
                <a:solidFill>
                  <a:schemeClr val="tx1"/>
                </a:solidFill>
              </a:rPr>
              <a:t>Azure Database Migration Service</a:t>
            </a:r>
          </a:p>
          <a:p>
            <a:r>
              <a:rPr lang="en-US" dirty="0">
                <a:solidFill>
                  <a:schemeClr val="tx1"/>
                </a:solidFill>
              </a:rPr>
              <a:t>Azure Site Recovery</a:t>
            </a:r>
          </a:p>
          <a:p>
            <a:r>
              <a:rPr lang="en-US" dirty="0">
                <a:solidFill>
                  <a:schemeClr val="tx1"/>
                </a:solidFill>
              </a:rPr>
              <a:t>Partner or Azure Migrate Program engagement</a:t>
            </a:r>
          </a:p>
          <a:p>
            <a:endParaRPr lang="en-US" dirty="0">
              <a:solidFill>
                <a:schemeClr val="tx1"/>
              </a:solidFill>
            </a:endParaRPr>
          </a:p>
          <a:p>
            <a:r>
              <a:rPr lang="en-US" dirty="0">
                <a:solidFill>
                  <a:schemeClr val="tx1"/>
                </a:solidFill>
              </a:rPr>
              <a:t>Azure Hybrid Benefit</a:t>
            </a:r>
          </a:p>
          <a:p>
            <a:r>
              <a:rPr lang="en-US" dirty="0">
                <a:solidFill>
                  <a:schemeClr val="tx1"/>
                </a:solidFill>
              </a:rPr>
              <a:t>Prepay for Reserved Capacity</a:t>
            </a:r>
          </a:p>
          <a:p>
            <a:endParaRPr lang="en-US" dirty="0">
              <a:solidFill>
                <a:schemeClr val="tx1"/>
              </a:solidFill>
            </a:endParaRPr>
          </a:p>
        </p:txBody>
      </p:sp>
      <p:pic>
        <p:nvPicPr>
          <p:cNvPr id="10" name="Graphic 9" descr="Dollar">
            <a:extLst>
              <a:ext uri="{FF2B5EF4-FFF2-40B4-BE49-F238E27FC236}">
                <a16:creationId xmlns:a16="http://schemas.microsoft.com/office/drawing/2014/main" id="{9982E000-57D3-4487-9D6A-1DCE49057C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9399" y="4933629"/>
            <a:ext cx="1467171" cy="1467171"/>
          </a:xfrm>
          <a:prstGeom prst="rect">
            <a:avLst/>
          </a:prstGeom>
        </p:spPr>
      </p:pic>
      <p:pic>
        <p:nvPicPr>
          <p:cNvPr id="12" name="Graphic 11" descr="Stopwatch">
            <a:extLst>
              <a:ext uri="{FF2B5EF4-FFF2-40B4-BE49-F238E27FC236}">
                <a16:creationId xmlns:a16="http://schemas.microsoft.com/office/drawing/2014/main" id="{F4F78272-5591-4B4B-9126-0CDD738866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68378" y="4933628"/>
            <a:ext cx="1467171" cy="1467171"/>
          </a:xfrm>
          <a:prstGeom prst="rect">
            <a:avLst/>
          </a:prstGeom>
        </p:spPr>
      </p:pic>
    </p:spTree>
    <p:extLst>
      <p:ext uri="{BB962C8B-B14F-4D97-AF65-F5344CB8AC3E}">
        <p14:creationId xmlns:p14="http://schemas.microsoft.com/office/powerpoint/2010/main" val="299184861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Azure SQL</a:t>
            </a:r>
          </a:p>
        </p:txBody>
      </p:sp>
    </p:spTree>
    <p:extLst>
      <p:ext uri="{BB962C8B-B14F-4D97-AF65-F5344CB8AC3E}">
        <p14:creationId xmlns:p14="http://schemas.microsoft.com/office/powerpoint/2010/main" val="159092735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6D787D-B33D-44B7-B826-1089AE08D581}"/>
              </a:ext>
            </a:extLst>
          </p:cNvPr>
          <p:cNvSpPr/>
          <p:nvPr/>
        </p:nvSpPr>
        <p:spPr bwMode="auto">
          <a:xfrm>
            <a:off x="9451853" y="3607300"/>
            <a:ext cx="1747696" cy="1300170"/>
          </a:xfrm>
          <a:prstGeom prst="rect">
            <a:avLst/>
          </a:prstGeom>
          <a:solidFill>
            <a:srgbClr val="28F8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9FA21910-E444-4975-BC9E-FA3DBF89AE69}"/>
              </a:ext>
            </a:extLst>
          </p:cNvPr>
          <p:cNvSpPr>
            <a:spLocks noGrp="1"/>
          </p:cNvSpPr>
          <p:nvPr>
            <p:ph type="body" sz="quarter" idx="14"/>
          </p:nvPr>
        </p:nvSpPr>
        <p:spPr>
          <a:xfrm>
            <a:off x="455994" y="1387201"/>
            <a:ext cx="4827205" cy="3477875"/>
          </a:xfrm>
        </p:spPr>
        <p:txBody>
          <a:bodyPr vert="horz" wrap="square" lIns="0" tIns="91440" rIns="146304" bIns="91440" rtlCol="0" anchor="t">
            <a:spAutoFit/>
          </a:bodyPr>
          <a:lstStyle/>
          <a:p>
            <a:r>
              <a:rPr lang="en-US" dirty="0"/>
              <a:t>Take an inventory of on-premises licenses </a:t>
            </a:r>
            <a:br>
              <a:rPr lang="en-US" dirty="0"/>
            </a:br>
            <a:r>
              <a:rPr lang="en-US" dirty="0"/>
              <a:t>to determine potential for conversion </a:t>
            </a:r>
          </a:p>
          <a:p>
            <a:r>
              <a:rPr lang="en-US" dirty="0"/>
              <a:t>Convert on-premises cores to vCores to maximize value of investments </a:t>
            </a:r>
          </a:p>
          <a:p>
            <a:pPr lvl="1"/>
            <a:r>
              <a:rPr lang="en-US" dirty="0"/>
              <a:t>1 Standard license core = </a:t>
            </a:r>
            <a:br>
              <a:rPr lang="en-US" dirty="0"/>
            </a:br>
            <a:r>
              <a:rPr lang="en-US" dirty="0"/>
              <a:t>1 General Purpose or Hyperscale core</a:t>
            </a:r>
            <a:endParaRPr lang="en-US" dirty="0">
              <a:cs typeface="Segoe UI"/>
            </a:endParaRPr>
          </a:p>
          <a:p>
            <a:pPr lvl="1"/>
            <a:r>
              <a:rPr lang="en-US" dirty="0"/>
              <a:t>1 Enterprise license core = </a:t>
            </a:r>
            <a:br>
              <a:rPr lang="en-US" dirty="0"/>
            </a:br>
            <a:r>
              <a:rPr lang="en-US" dirty="0"/>
              <a:t>1 Business Critical core</a:t>
            </a:r>
          </a:p>
          <a:p>
            <a:pPr lvl="1"/>
            <a:r>
              <a:rPr lang="en-US" dirty="0"/>
              <a:t>1 Enterprise license core = </a:t>
            </a:r>
            <a:br>
              <a:rPr lang="en-US" dirty="0"/>
            </a:br>
            <a:r>
              <a:rPr lang="en-US" dirty="0"/>
              <a:t>4 General Purpose or Hyperscale cores </a:t>
            </a:r>
            <a:br>
              <a:rPr lang="en-US" dirty="0"/>
            </a:br>
            <a:r>
              <a:rPr lang="en-US" dirty="0"/>
              <a:t>(virtualization benefit)</a:t>
            </a:r>
          </a:p>
        </p:txBody>
      </p:sp>
      <p:sp>
        <p:nvSpPr>
          <p:cNvPr id="2" name="Title 1"/>
          <p:cNvSpPr>
            <a:spLocks noGrp="1"/>
          </p:cNvSpPr>
          <p:nvPr>
            <p:ph type="title"/>
          </p:nvPr>
        </p:nvSpPr>
        <p:spPr/>
        <p:txBody>
          <a:bodyPr/>
          <a:lstStyle/>
          <a:p>
            <a:r>
              <a:rPr lang="en-US" sz="2700">
                <a:cs typeface="Segoe UI"/>
              </a:rPr>
              <a:t>Azure Hybrid Benefit for SQL Server</a:t>
            </a:r>
          </a:p>
        </p:txBody>
      </p:sp>
      <p:sp>
        <p:nvSpPr>
          <p:cNvPr id="37" name="TextBox 36">
            <a:extLst>
              <a:ext uri="{FF2B5EF4-FFF2-40B4-BE49-F238E27FC236}">
                <a16:creationId xmlns:a16="http://schemas.microsoft.com/office/drawing/2014/main" id="{DDCB5B40-37A6-42AB-9329-5DB4844B9FE3}"/>
              </a:ext>
            </a:extLst>
          </p:cNvPr>
          <p:cNvSpPr txBox="1"/>
          <p:nvPr/>
        </p:nvSpPr>
        <p:spPr>
          <a:xfrm>
            <a:off x="7465414" y="1189177"/>
            <a:ext cx="2568016" cy="338554"/>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License trade-in values</a:t>
            </a:r>
          </a:p>
        </p:txBody>
      </p:sp>
      <p:cxnSp>
        <p:nvCxnSpPr>
          <p:cNvPr id="38" name="Straight Arrow Connector 37">
            <a:extLst>
              <a:ext uri="{FF2B5EF4-FFF2-40B4-BE49-F238E27FC236}">
                <a16:creationId xmlns:a16="http://schemas.microsoft.com/office/drawing/2014/main" id="{BF72DD1D-A3D6-4645-BAE5-E4E85C7473F1}"/>
              </a:ext>
            </a:extLst>
          </p:cNvPr>
          <p:cNvCxnSpPr>
            <a:cxnSpLocks/>
          </p:cNvCxnSpPr>
          <p:nvPr/>
        </p:nvCxnSpPr>
        <p:spPr>
          <a:xfrm>
            <a:off x="7965209" y="2705009"/>
            <a:ext cx="1383443" cy="0"/>
          </a:xfrm>
          <a:prstGeom prst="straightConnector1">
            <a:avLst/>
          </a:prstGeom>
          <a:grpFill/>
          <a:ln w="12700" cap="flat" cmpd="sng" algn="ctr">
            <a:solidFill>
              <a:srgbClr val="0078D7"/>
            </a:solidFill>
            <a:prstDash val="dash"/>
            <a:miter lim="800000"/>
            <a:tailEnd type="triangle"/>
          </a:ln>
          <a:effectLst/>
        </p:spPr>
      </p:cxnSp>
      <p:grpSp>
        <p:nvGrpSpPr>
          <p:cNvPr id="39" name="Group 38">
            <a:extLst>
              <a:ext uri="{FF2B5EF4-FFF2-40B4-BE49-F238E27FC236}">
                <a16:creationId xmlns:a16="http://schemas.microsoft.com/office/drawing/2014/main" id="{0C85A76F-050E-42CD-BDC0-6453AB3CEED7}"/>
              </a:ext>
            </a:extLst>
          </p:cNvPr>
          <p:cNvGrpSpPr/>
          <p:nvPr/>
        </p:nvGrpSpPr>
        <p:grpSpPr>
          <a:xfrm>
            <a:off x="9634799" y="2311391"/>
            <a:ext cx="1332792" cy="734704"/>
            <a:chOff x="9596354" y="1993850"/>
            <a:chExt cx="1332792" cy="734704"/>
          </a:xfrm>
        </p:grpSpPr>
        <p:sp useBgFill="1">
          <p:nvSpPr>
            <p:cNvPr id="40" name="Cylinder 39">
              <a:extLst>
                <a:ext uri="{FF2B5EF4-FFF2-40B4-BE49-F238E27FC236}">
                  <a16:creationId xmlns:a16="http://schemas.microsoft.com/office/drawing/2014/main" id="{E12C0E95-98AB-4F3E-A7A7-405EEF466B18}"/>
                </a:ext>
              </a:extLst>
            </p:cNvPr>
            <p:cNvSpPr/>
            <p:nvPr/>
          </p:nvSpPr>
          <p:spPr bwMode="auto">
            <a:xfrm>
              <a:off x="10103274" y="2195803"/>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41" name="Freeform: Shape 40">
              <a:extLst>
                <a:ext uri="{FF2B5EF4-FFF2-40B4-BE49-F238E27FC236}">
                  <a16:creationId xmlns:a16="http://schemas.microsoft.com/office/drawing/2014/main" id="{E9CCD324-A0B4-4B76-9B35-198C0D49D085}"/>
                </a:ext>
              </a:extLst>
            </p:cNvPr>
            <p:cNvSpPr/>
            <p:nvPr/>
          </p:nvSpPr>
          <p:spPr bwMode="auto">
            <a:xfrm rot="10800000" flipV="1">
              <a:off x="9596354" y="1993850"/>
              <a:ext cx="1332792" cy="734704"/>
            </a:xfrm>
            <a:custGeom>
              <a:avLst/>
              <a:gdLst>
                <a:gd name="connsiteX0" fmla="*/ 468654 w 923172"/>
                <a:gd name="connsiteY0" fmla="*/ 0 h 508901"/>
                <a:gd name="connsiteX1" fmla="*/ 268765 w 923172"/>
                <a:gd name="connsiteY1" fmla="*/ 132495 h 508901"/>
                <a:gd name="connsiteX2" fmla="*/ 266909 w 923172"/>
                <a:gd name="connsiteY2" fmla="*/ 138472 h 508901"/>
                <a:gd name="connsiteX3" fmla="*/ 249452 w 923172"/>
                <a:gd name="connsiteY3" fmla="*/ 132083 h 508901"/>
                <a:gd name="connsiteX4" fmla="*/ 192276 w 923172"/>
                <a:gd name="connsiteY4" fmla="*/ 123439 h 508901"/>
                <a:gd name="connsiteX5" fmla="*/ 0 w 923172"/>
                <a:gd name="connsiteY5" fmla="*/ 315715 h 508901"/>
                <a:gd name="connsiteX6" fmla="*/ 172616 w 923172"/>
                <a:gd name="connsiteY6" fmla="*/ 506997 h 508901"/>
                <a:gd name="connsiteX7" fmla="*/ 187286 w 923172"/>
                <a:gd name="connsiteY7" fmla="*/ 507738 h 508901"/>
                <a:gd name="connsiteX8" fmla="*/ 195320 w 923172"/>
                <a:gd name="connsiteY8" fmla="*/ 508548 h 508901"/>
                <a:gd name="connsiteX9" fmla="*/ 814971 w 923172"/>
                <a:gd name="connsiteY9" fmla="*/ 508548 h 508901"/>
                <a:gd name="connsiteX10" fmla="*/ 823982 w 923172"/>
                <a:gd name="connsiteY10" fmla="*/ 508901 h 508901"/>
                <a:gd name="connsiteX11" fmla="*/ 845048 w 923172"/>
                <a:gd name="connsiteY11" fmla="*/ 505473 h 508901"/>
                <a:gd name="connsiteX12" fmla="*/ 919556 w 923172"/>
                <a:gd name="connsiteY12" fmla="*/ 376422 h 508901"/>
                <a:gd name="connsiteX13" fmla="*/ 811571 w 923172"/>
                <a:gd name="connsiteY13" fmla="*/ 298486 h 508901"/>
                <a:gd name="connsiteX14" fmla="*/ 803541 w 923172"/>
                <a:gd name="connsiteY14" fmla="*/ 299793 h 508901"/>
                <a:gd name="connsiteX15" fmla="*/ 805759 w 923172"/>
                <a:gd name="connsiteY15" fmla="*/ 286575 h 508901"/>
                <a:gd name="connsiteX16" fmla="*/ 789439 w 923172"/>
                <a:gd name="connsiteY16" fmla="*/ 215965 h 508901"/>
                <a:gd name="connsiteX17" fmla="*/ 690710 w 923172"/>
                <a:gd name="connsiteY17" fmla="*/ 154271 h 508901"/>
                <a:gd name="connsiteX18" fmla="*/ 676409 w 923172"/>
                <a:gd name="connsiteY18" fmla="*/ 154648 h 508901"/>
                <a:gd name="connsiteX19" fmla="*/ 675838 w 923172"/>
                <a:gd name="connsiteY19" fmla="*/ 152427 h 508901"/>
                <a:gd name="connsiteX20" fmla="*/ 468654 w 923172"/>
                <a:gd name="connsiteY20" fmla="*/ 0 h 50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3172" h="508901">
                  <a:moveTo>
                    <a:pt x="468654" y="0"/>
                  </a:moveTo>
                  <a:cubicBezTo>
                    <a:pt x="378796" y="0"/>
                    <a:pt x="301697" y="54633"/>
                    <a:pt x="268765" y="132495"/>
                  </a:cubicBezTo>
                  <a:lnTo>
                    <a:pt x="266909" y="138472"/>
                  </a:lnTo>
                  <a:lnTo>
                    <a:pt x="249452" y="132083"/>
                  </a:lnTo>
                  <a:cubicBezTo>
                    <a:pt x="231390" y="126465"/>
                    <a:pt x="212186" y="123439"/>
                    <a:pt x="192276" y="123439"/>
                  </a:cubicBezTo>
                  <a:cubicBezTo>
                    <a:pt x="86085" y="123439"/>
                    <a:pt x="0" y="209524"/>
                    <a:pt x="0" y="315715"/>
                  </a:cubicBezTo>
                  <a:cubicBezTo>
                    <a:pt x="0" y="415269"/>
                    <a:pt x="75660" y="497151"/>
                    <a:pt x="172616" y="506997"/>
                  </a:cubicBezTo>
                  <a:lnTo>
                    <a:pt x="187286" y="507738"/>
                  </a:lnTo>
                  <a:lnTo>
                    <a:pt x="195320" y="508548"/>
                  </a:lnTo>
                  <a:lnTo>
                    <a:pt x="814971" y="508548"/>
                  </a:lnTo>
                  <a:lnTo>
                    <a:pt x="823982" y="508901"/>
                  </a:lnTo>
                  <a:cubicBezTo>
                    <a:pt x="830971" y="508482"/>
                    <a:pt x="838022" y="507355"/>
                    <a:pt x="845048" y="505473"/>
                  </a:cubicBezTo>
                  <a:cubicBezTo>
                    <a:pt x="901259" y="490411"/>
                    <a:pt x="934617" y="432633"/>
                    <a:pt x="919556" y="376422"/>
                  </a:cubicBezTo>
                  <a:cubicBezTo>
                    <a:pt x="906376" y="327237"/>
                    <a:pt x="860493" y="295549"/>
                    <a:pt x="811571" y="298486"/>
                  </a:cubicBezTo>
                  <a:lnTo>
                    <a:pt x="803541" y="299793"/>
                  </a:lnTo>
                  <a:lnTo>
                    <a:pt x="805759" y="286575"/>
                  </a:lnTo>
                  <a:cubicBezTo>
                    <a:pt x="807442" y="262757"/>
                    <a:pt x="802276" y="238199"/>
                    <a:pt x="789439" y="215965"/>
                  </a:cubicBezTo>
                  <a:cubicBezTo>
                    <a:pt x="768044" y="178908"/>
                    <a:pt x="730406" y="157077"/>
                    <a:pt x="690710" y="154271"/>
                  </a:cubicBezTo>
                  <a:lnTo>
                    <a:pt x="676409" y="154648"/>
                  </a:lnTo>
                  <a:lnTo>
                    <a:pt x="675838" y="152427"/>
                  </a:lnTo>
                  <a:cubicBezTo>
                    <a:pt x="648371" y="64118"/>
                    <a:pt x="566000" y="0"/>
                    <a:pt x="468654" y="0"/>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42" name="Group 41">
            <a:extLst>
              <a:ext uri="{FF2B5EF4-FFF2-40B4-BE49-F238E27FC236}">
                <a16:creationId xmlns:a16="http://schemas.microsoft.com/office/drawing/2014/main" id="{BBA4DA81-AD81-4E1B-B288-289612EC1BC6}"/>
              </a:ext>
            </a:extLst>
          </p:cNvPr>
          <p:cNvGrpSpPr/>
          <p:nvPr/>
        </p:nvGrpSpPr>
        <p:grpSpPr>
          <a:xfrm>
            <a:off x="7965210" y="4141507"/>
            <a:ext cx="1383442" cy="1528772"/>
            <a:chOff x="8163493" y="4027295"/>
            <a:chExt cx="1005840" cy="1687922"/>
          </a:xfrm>
        </p:grpSpPr>
        <p:cxnSp>
          <p:nvCxnSpPr>
            <p:cNvPr id="43" name="Straight Arrow Connector 42">
              <a:extLst>
                <a:ext uri="{FF2B5EF4-FFF2-40B4-BE49-F238E27FC236}">
                  <a16:creationId xmlns:a16="http://schemas.microsoft.com/office/drawing/2014/main" id="{7DB4DE16-18E0-4CF6-BF2E-57AA05AA7849}"/>
                </a:ext>
              </a:extLst>
            </p:cNvPr>
            <p:cNvCxnSpPr>
              <a:cxnSpLocks/>
            </p:cNvCxnSpPr>
            <p:nvPr/>
          </p:nvCxnSpPr>
          <p:spPr>
            <a:xfrm>
              <a:off x="8163493" y="5029417"/>
              <a:ext cx="1005840" cy="685800"/>
            </a:xfrm>
            <a:prstGeom prst="straightConnector1">
              <a:avLst/>
            </a:prstGeom>
            <a:grpFill/>
            <a:ln w="12700" cap="flat" cmpd="sng" algn="ctr">
              <a:solidFill>
                <a:srgbClr val="0078D7"/>
              </a:solidFill>
              <a:prstDash val="dash"/>
              <a:miter lim="800000"/>
              <a:tailEnd type="triangle"/>
            </a:ln>
            <a:effectLst/>
          </p:spPr>
        </p:cxnSp>
        <p:cxnSp>
          <p:nvCxnSpPr>
            <p:cNvPr id="44" name="Straight Arrow Connector 43">
              <a:extLst>
                <a:ext uri="{FF2B5EF4-FFF2-40B4-BE49-F238E27FC236}">
                  <a16:creationId xmlns:a16="http://schemas.microsoft.com/office/drawing/2014/main" id="{DCF86B45-FC5E-4184-89AB-C26520CEC885}"/>
                </a:ext>
              </a:extLst>
            </p:cNvPr>
            <p:cNvCxnSpPr>
              <a:cxnSpLocks/>
            </p:cNvCxnSpPr>
            <p:nvPr/>
          </p:nvCxnSpPr>
          <p:spPr>
            <a:xfrm flipV="1">
              <a:off x="8163493" y="4027295"/>
              <a:ext cx="1005840" cy="685800"/>
            </a:xfrm>
            <a:prstGeom prst="straightConnector1">
              <a:avLst/>
            </a:prstGeom>
            <a:grpFill/>
            <a:ln w="12700" cap="flat" cmpd="sng" algn="ctr">
              <a:solidFill>
                <a:srgbClr val="0078D7"/>
              </a:solidFill>
              <a:prstDash val="dash"/>
              <a:miter lim="800000"/>
              <a:tailEnd type="triangle"/>
            </a:ln>
            <a:effectLst/>
          </p:spPr>
        </p:cxnSp>
      </p:grpSp>
      <p:grpSp>
        <p:nvGrpSpPr>
          <p:cNvPr id="45" name="Group 44">
            <a:extLst>
              <a:ext uri="{FF2B5EF4-FFF2-40B4-BE49-F238E27FC236}">
                <a16:creationId xmlns:a16="http://schemas.microsoft.com/office/drawing/2014/main" id="{5A4A0909-3F45-4433-AC97-56F4AF20F8D4}"/>
              </a:ext>
            </a:extLst>
          </p:cNvPr>
          <p:cNvGrpSpPr/>
          <p:nvPr/>
        </p:nvGrpSpPr>
        <p:grpSpPr>
          <a:xfrm>
            <a:off x="9634799" y="3694232"/>
            <a:ext cx="1332792" cy="734704"/>
            <a:chOff x="9263138" y="3580020"/>
            <a:chExt cx="1332792" cy="734704"/>
          </a:xfrm>
        </p:grpSpPr>
        <p:sp>
          <p:nvSpPr>
            <p:cNvPr id="46" name="Freeform: Shape 45">
              <a:extLst>
                <a:ext uri="{FF2B5EF4-FFF2-40B4-BE49-F238E27FC236}">
                  <a16:creationId xmlns:a16="http://schemas.microsoft.com/office/drawing/2014/main" id="{3118225C-7FA4-4AAC-8D9E-5049B2A19C8A}"/>
                </a:ext>
              </a:extLst>
            </p:cNvPr>
            <p:cNvSpPr/>
            <p:nvPr/>
          </p:nvSpPr>
          <p:spPr bwMode="auto">
            <a:xfrm rot="10800000" flipV="1">
              <a:off x="9263138" y="3580020"/>
              <a:ext cx="1332792" cy="734704"/>
            </a:xfrm>
            <a:custGeom>
              <a:avLst/>
              <a:gdLst>
                <a:gd name="connsiteX0" fmla="*/ 468654 w 923172"/>
                <a:gd name="connsiteY0" fmla="*/ 0 h 508901"/>
                <a:gd name="connsiteX1" fmla="*/ 268765 w 923172"/>
                <a:gd name="connsiteY1" fmla="*/ 132495 h 508901"/>
                <a:gd name="connsiteX2" fmla="*/ 266909 w 923172"/>
                <a:gd name="connsiteY2" fmla="*/ 138472 h 508901"/>
                <a:gd name="connsiteX3" fmla="*/ 249452 w 923172"/>
                <a:gd name="connsiteY3" fmla="*/ 132083 h 508901"/>
                <a:gd name="connsiteX4" fmla="*/ 192276 w 923172"/>
                <a:gd name="connsiteY4" fmla="*/ 123439 h 508901"/>
                <a:gd name="connsiteX5" fmla="*/ 0 w 923172"/>
                <a:gd name="connsiteY5" fmla="*/ 315715 h 508901"/>
                <a:gd name="connsiteX6" fmla="*/ 172616 w 923172"/>
                <a:gd name="connsiteY6" fmla="*/ 506997 h 508901"/>
                <a:gd name="connsiteX7" fmla="*/ 187286 w 923172"/>
                <a:gd name="connsiteY7" fmla="*/ 507738 h 508901"/>
                <a:gd name="connsiteX8" fmla="*/ 195320 w 923172"/>
                <a:gd name="connsiteY8" fmla="*/ 508548 h 508901"/>
                <a:gd name="connsiteX9" fmla="*/ 814971 w 923172"/>
                <a:gd name="connsiteY9" fmla="*/ 508548 h 508901"/>
                <a:gd name="connsiteX10" fmla="*/ 823982 w 923172"/>
                <a:gd name="connsiteY10" fmla="*/ 508901 h 508901"/>
                <a:gd name="connsiteX11" fmla="*/ 845048 w 923172"/>
                <a:gd name="connsiteY11" fmla="*/ 505473 h 508901"/>
                <a:gd name="connsiteX12" fmla="*/ 919556 w 923172"/>
                <a:gd name="connsiteY12" fmla="*/ 376422 h 508901"/>
                <a:gd name="connsiteX13" fmla="*/ 811571 w 923172"/>
                <a:gd name="connsiteY13" fmla="*/ 298486 h 508901"/>
                <a:gd name="connsiteX14" fmla="*/ 803541 w 923172"/>
                <a:gd name="connsiteY14" fmla="*/ 299793 h 508901"/>
                <a:gd name="connsiteX15" fmla="*/ 805759 w 923172"/>
                <a:gd name="connsiteY15" fmla="*/ 286575 h 508901"/>
                <a:gd name="connsiteX16" fmla="*/ 789439 w 923172"/>
                <a:gd name="connsiteY16" fmla="*/ 215965 h 508901"/>
                <a:gd name="connsiteX17" fmla="*/ 690710 w 923172"/>
                <a:gd name="connsiteY17" fmla="*/ 154271 h 508901"/>
                <a:gd name="connsiteX18" fmla="*/ 676409 w 923172"/>
                <a:gd name="connsiteY18" fmla="*/ 154648 h 508901"/>
                <a:gd name="connsiteX19" fmla="*/ 675838 w 923172"/>
                <a:gd name="connsiteY19" fmla="*/ 152427 h 508901"/>
                <a:gd name="connsiteX20" fmla="*/ 468654 w 923172"/>
                <a:gd name="connsiteY20" fmla="*/ 0 h 50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3172" h="508901">
                  <a:moveTo>
                    <a:pt x="468654" y="0"/>
                  </a:moveTo>
                  <a:cubicBezTo>
                    <a:pt x="378796" y="0"/>
                    <a:pt x="301697" y="54633"/>
                    <a:pt x="268765" y="132495"/>
                  </a:cubicBezTo>
                  <a:lnTo>
                    <a:pt x="266909" y="138472"/>
                  </a:lnTo>
                  <a:lnTo>
                    <a:pt x="249452" y="132083"/>
                  </a:lnTo>
                  <a:cubicBezTo>
                    <a:pt x="231390" y="126465"/>
                    <a:pt x="212186" y="123439"/>
                    <a:pt x="192276" y="123439"/>
                  </a:cubicBezTo>
                  <a:cubicBezTo>
                    <a:pt x="86085" y="123439"/>
                    <a:pt x="0" y="209524"/>
                    <a:pt x="0" y="315715"/>
                  </a:cubicBezTo>
                  <a:cubicBezTo>
                    <a:pt x="0" y="415269"/>
                    <a:pt x="75660" y="497151"/>
                    <a:pt x="172616" y="506997"/>
                  </a:cubicBezTo>
                  <a:lnTo>
                    <a:pt x="187286" y="507738"/>
                  </a:lnTo>
                  <a:lnTo>
                    <a:pt x="195320" y="508548"/>
                  </a:lnTo>
                  <a:lnTo>
                    <a:pt x="814971" y="508548"/>
                  </a:lnTo>
                  <a:lnTo>
                    <a:pt x="823982" y="508901"/>
                  </a:lnTo>
                  <a:cubicBezTo>
                    <a:pt x="830971" y="508482"/>
                    <a:pt x="838022" y="507355"/>
                    <a:pt x="845048" y="505473"/>
                  </a:cubicBezTo>
                  <a:cubicBezTo>
                    <a:pt x="901259" y="490411"/>
                    <a:pt x="934617" y="432633"/>
                    <a:pt x="919556" y="376422"/>
                  </a:cubicBezTo>
                  <a:cubicBezTo>
                    <a:pt x="906376" y="327237"/>
                    <a:pt x="860493" y="295549"/>
                    <a:pt x="811571" y="298486"/>
                  </a:cubicBezTo>
                  <a:lnTo>
                    <a:pt x="803541" y="299793"/>
                  </a:lnTo>
                  <a:lnTo>
                    <a:pt x="805759" y="286575"/>
                  </a:lnTo>
                  <a:cubicBezTo>
                    <a:pt x="807442" y="262757"/>
                    <a:pt x="802276" y="238199"/>
                    <a:pt x="789439" y="215965"/>
                  </a:cubicBezTo>
                  <a:cubicBezTo>
                    <a:pt x="768044" y="178908"/>
                    <a:pt x="730406" y="157077"/>
                    <a:pt x="690710" y="154271"/>
                  </a:cubicBezTo>
                  <a:lnTo>
                    <a:pt x="676409" y="154648"/>
                  </a:lnTo>
                  <a:lnTo>
                    <a:pt x="675838" y="152427"/>
                  </a:lnTo>
                  <a:cubicBezTo>
                    <a:pt x="648371" y="64118"/>
                    <a:pt x="566000" y="0"/>
                    <a:pt x="468654" y="0"/>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47" name="Group 46">
              <a:extLst>
                <a:ext uri="{FF2B5EF4-FFF2-40B4-BE49-F238E27FC236}">
                  <a16:creationId xmlns:a16="http://schemas.microsoft.com/office/drawing/2014/main" id="{69E5F24A-1CD7-471C-8DE2-617FBF4E7230}"/>
                </a:ext>
              </a:extLst>
            </p:cNvPr>
            <p:cNvGrpSpPr/>
            <p:nvPr/>
          </p:nvGrpSpPr>
          <p:grpSpPr>
            <a:xfrm>
              <a:off x="9764940" y="3728909"/>
              <a:ext cx="358760" cy="533152"/>
              <a:chOff x="9769209" y="169256"/>
              <a:chExt cx="250996" cy="373004"/>
            </a:xfrm>
          </p:grpSpPr>
          <p:sp>
            <p:nvSpPr>
              <p:cNvPr id="48" name="Cylinder 47">
                <a:extLst>
                  <a:ext uri="{FF2B5EF4-FFF2-40B4-BE49-F238E27FC236}">
                    <a16:creationId xmlns:a16="http://schemas.microsoft.com/office/drawing/2014/main" id="{C481612C-6E8E-4870-9F88-B1F4F6EA435E}"/>
                  </a:ext>
                </a:extLst>
              </p:cNvPr>
              <p:cNvSpPr/>
              <p:nvPr/>
            </p:nvSpPr>
            <p:spPr bwMode="auto">
              <a:xfrm>
                <a:off x="9769209" y="169256"/>
                <a:ext cx="183070" cy="240510"/>
              </a:xfrm>
              <a:prstGeom prst="can">
                <a:avLst>
                  <a:gd name="adj" fmla="val 39530"/>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49" name="Freeform 28">
                <a:extLst>
                  <a:ext uri="{FF2B5EF4-FFF2-40B4-BE49-F238E27FC236}">
                    <a16:creationId xmlns:a16="http://schemas.microsoft.com/office/drawing/2014/main" id="{5402264B-D382-4BF6-90CE-10F4CE53F72D}"/>
                  </a:ext>
                </a:extLst>
              </p:cNvPr>
              <p:cNvSpPr/>
              <p:nvPr/>
            </p:nvSpPr>
            <p:spPr bwMode="auto">
              <a:xfrm>
                <a:off x="9884353" y="308400"/>
                <a:ext cx="135852" cy="233860"/>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rgbClr val="28F841"/>
              </a:solid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50" name="Rectangle 49">
            <a:extLst>
              <a:ext uri="{FF2B5EF4-FFF2-40B4-BE49-F238E27FC236}">
                <a16:creationId xmlns:a16="http://schemas.microsoft.com/office/drawing/2014/main" id="{AD544D3A-12A7-497D-862E-032BD82117BA}"/>
              </a:ext>
            </a:extLst>
          </p:cNvPr>
          <p:cNvSpPr/>
          <p:nvPr/>
        </p:nvSpPr>
        <p:spPr>
          <a:xfrm>
            <a:off x="9579645" y="3098167"/>
            <a:ext cx="1443101" cy="430887"/>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MS PGothic"/>
                <a:cs typeface="Segoe UI Semibold"/>
              </a:rPr>
              <a:t>General purpose or Hyperscale </a:t>
            </a:r>
            <a:r>
              <a:rPr kumimoji="0" lang="en-US" sz="1100" b="0" i="0" u="none" strike="noStrike" kern="0" cap="none" spc="0" normalizeH="0" baseline="0" noProof="0" dirty="0" err="1">
                <a:ln>
                  <a:noFill/>
                </a:ln>
                <a:solidFill>
                  <a:srgbClr val="0078D7"/>
                </a:solidFill>
                <a:effectLst/>
                <a:uLnTx/>
                <a:uFillTx/>
                <a:latin typeface="Segoe UI Semibold"/>
                <a:ea typeface="MS PGothic"/>
                <a:cs typeface="Segoe UI Semibold"/>
              </a:rPr>
              <a:t>vCore</a:t>
            </a:r>
          </a:p>
        </p:txBody>
      </p:sp>
      <p:sp>
        <p:nvSpPr>
          <p:cNvPr id="51" name="Rectangle 50">
            <a:extLst>
              <a:ext uri="{FF2B5EF4-FFF2-40B4-BE49-F238E27FC236}">
                <a16:creationId xmlns:a16="http://schemas.microsoft.com/office/drawing/2014/main" id="{73526835-0FBB-440D-8CCB-590B8044D749}"/>
              </a:ext>
            </a:extLst>
          </p:cNvPr>
          <p:cNvSpPr/>
          <p:nvPr/>
        </p:nvSpPr>
        <p:spPr>
          <a:xfrm>
            <a:off x="9579645" y="6058328"/>
            <a:ext cx="1600678" cy="430887"/>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MS PGothic"/>
                <a:cs typeface="Segoe UI Semibold"/>
              </a:rPr>
              <a:t>4x General purpose or Hyperscale </a:t>
            </a:r>
            <a:r>
              <a:rPr kumimoji="0" lang="en-US" sz="1100" b="0" i="0" u="none" strike="noStrike" kern="0" cap="none" spc="0" normalizeH="0" baseline="0" noProof="0" dirty="0" err="1">
                <a:ln>
                  <a:noFill/>
                </a:ln>
                <a:solidFill>
                  <a:srgbClr val="0078D7"/>
                </a:solidFill>
                <a:effectLst/>
                <a:uLnTx/>
                <a:uFillTx/>
                <a:latin typeface="Segoe UI Semibold"/>
                <a:ea typeface="MS PGothic"/>
                <a:cs typeface="Segoe UI Semibold"/>
              </a:rPr>
              <a:t>vCores</a:t>
            </a:r>
          </a:p>
        </p:txBody>
      </p:sp>
      <p:sp>
        <p:nvSpPr>
          <p:cNvPr id="52" name="Rectangle 51">
            <a:extLst>
              <a:ext uri="{FF2B5EF4-FFF2-40B4-BE49-F238E27FC236}">
                <a16:creationId xmlns:a16="http://schemas.microsoft.com/office/drawing/2014/main" id="{B3090857-BE31-4396-943E-24D1429A98BB}"/>
              </a:ext>
            </a:extLst>
          </p:cNvPr>
          <p:cNvSpPr/>
          <p:nvPr/>
        </p:nvSpPr>
        <p:spPr>
          <a:xfrm>
            <a:off x="9579645" y="4476583"/>
            <a:ext cx="1443101"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Business critical vCore</a:t>
            </a:r>
          </a:p>
        </p:txBody>
      </p:sp>
      <p:grpSp>
        <p:nvGrpSpPr>
          <p:cNvPr id="53" name="Group 52">
            <a:extLst>
              <a:ext uri="{FF2B5EF4-FFF2-40B4-BE49-F238E27FC236}">
                <a16:creationId xmlns:a16="http://schemas.microsoft.com/office/drawing/2014/main" id="{7AAC2CA2-C128-49D8-B85F-C76DDD97EF06}"/>
              </a:ext>
            </a:extLst>
          </p:cNvPr>
          <p:cNvGrpSpPr/>
          <p:nvPr/>
        </p:nvGrpSpPr>
        <p:grpSpPr>
          <a:xfrm>
            <a:off x="9422067" y="5315699"/>
            <a:ext cx="1758256" cy="709160"/>
            <a:chOff x="9594488" y="5319194"/>
            <a:chExt cx="1829746" cy="737994"/>
          </a:xfrm>
        </p:grpSpPr>
        <p:grpSp>
          <p:nvGrpSpPr>
            <p:cNvPr id="54" name="Group 53">
              <a:extLst>
                <a:ext uri="{FF2B5EF4-FFF2-40B4-BE49-F238E27FC236}">
                  <a16:creationId xmlns:a16="http://schemas.microsoft.com/office/drawing/2014/main" id="{E61DB42B-5F9B-4397-8FD2-F68C4A27F976}"/>
                </a:ext>
              </a:extLst>
            </p:cNvPr>
            <p:cNvGrpSpPr/>
            <p:nvPr/>
          </p:nvGrpSpPr>
          <p:grpSpPr>
            <a:xfrm>
              <a:off x="9929521" y="5626621"/>
              <a:ext cx="1254196" cy="347388"/>
              <a:chOff x="6561008" y="1026495"/>
              <a:chExt cx="1502937" cy="419026"/>
            </a:xfrm>
          </p:grpSpPr>
          <p:sp useBgFill="1">
            <p:nvSpPr>
              <p:cNvPr id="56" name="Cylinder 55">
                <a:extLst>
                  <a:ext uri="{FF2B5EF4-FFF2-40B4-BE49-F238E27FC236}">
                    <a16:creationId xmlns:a16="http://schemas.microsoft.com/office/drawing/2014/main" id="{0D7EE3A1-4638-4124-8A2A-1C03C9FBFA5F}"/>
                  </a:ext>
                </a:extLst>
              </p:cNvPr>
              <p:cNvSpPr/>
              <p:nvPr/>
            </p:nvSpPr>
            <p:spPr bwMode="auto">
              <a:xfrm>
                <a:off x="6561008" y="1026495"/>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useBgFill="1">
            <p:nvSpPr>
              <p:cNvPr id="57" name="Cylinder 56">
                <a:extLst>
                  <a:ext uri="{FF2B5EF4-FFF2-40B4-BE49-F238E27FC236}">
                    <a16:creationId xmlns:a16="http://schemas.microsoft.com/office/drawing/2014/main" id="{5C585CA9-7B31-42BF-8070-0CF36DEBEE80}"/>
                  </a:ext>
                </a:extLst>
              </p:cNvPr>
              <p:cNvSpPr/>
              <p:nvPr/>
            </p:nvSpPr>
            <p:spPr bwMode="auto">
              <a:xfrm>
                <a:off x="6955670" y="1026495"/>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useBgFill="1">
            <p:nvSpPr>
              <p:cNvPr id="58" name="Cylinder 57">
                <a:extLst>
                  <a:ext uri="{FF2B5EF4-FFF2-40B4-BE49-F238E27FC236}">
                    <a16:creationId xmlns:a16="http://schemas.microsoft.com/office/drawing/2014/main" id="{E1A76415-F7E3-48D3-B890-36014A2008AC}"/>
                  </a:ext>
                </a:extLst>
              </p:cNvPr>
              <p:cNvSpPr/>
              <p:nvPr/>
            </p:nvSpPr>
            <p:spPr bwMode="auto">
              <a:xfrm>
                <a:off x="7350332" y="1026495"/>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useBgFill="1">
            <p:nvSpPr>
              <p:cNvPr id="84" name="Cylinder 83">
                <a:extLst>
                  <a:ext uri="{FF2B5EF4-FFF2-40B4-BE49-F238E27FC236}">
                    <a16:creationId xmlns:a16="http://schemas.microsoft.com/office/drawing/2014/main" id="{9DC7F3FD-E50B-43E5-96B3-3A86F7EB66E6}"/>
                  </a:ext>
                </a:extLst>
              </p:cNvPr>
              <p:cNvSpPr/>
              <p:nvPr/>
            </p:nvSpPr>
            <p:spPr bwMode="auto">
              <a:xfrm>
                <a:off x="7744993" y="1026495"/>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5" name="Freeform: Shape 54">
              <a:extLst>
                <a:ext uri="{FF2B5EF4-FFF2-40B4-BE49-F238E27FC236}">
                  <a16:creationId xmlns:a16="http://schemas.microsoft.com/office/drawing/2014/main" id="{BF3BE900-FB9B-494E-ACBF-880A95D85130}"/>
                </a:ext>
              </a:extLst>
            </p:cNvPr>
            <p:cNvSpPr/>
            <p:nvPr/>
          </p:nvSpPr>
          <p:spPr bwMode="auto">
            <a:xfrm rot="10800000" flipV="1">
              <a:off x="9594488" y="5319194"/>
              <a:ext cx="1829746" cy="737994"/>
            </a:xfrm>
            <a:custGeom>
              <a:avLst/>
              <a:gdLst>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264565 w 2034499"/>
                <a:gd name="connsiteY16" fmla="*/ 734226 h 734704"/>
                <a:gd name="connsiteX17" fmla="*/ 1103895 w 2034499"/>
                <a:gd name="connsiteY17" fmla="*/ 734226 h 734704"/>
                <a:gd name="connsiteX18" fmla="*/ 1116100 w 2034499"/>
                <a:gd name="connsiteY18" fmla="*/ 734704 h 734704"/>
                <a:gd name="connsiteX19" fmla="*/ 1119232 w 2034499"/>
                <a:gd name="connsiteY19" fmla="*/ 734194 h 734704"/>
                <a:gd name="connsiteX20" fmla="*/ 1878288 w 2034499"/>
                <a:gd name="connsiteY20" fmla="*/ 734194 h 734704"/>
                <a:gd name="connsiteX21" fmla="*/ 1891298 w 2034499"/>
                <a:gd name="connsiteY21" fmla="*/ 734704 h 734704"/>
                <a:gd name="connsiteX22" fmla="*/ 1921711 w 2034499"/>
                <a:gd name="connsiteY22" fmla="*/ 729755 h 734704"/>
                <a:gd name="connsiteX23" fmla="*/ 2029279 w 2034499"/>
                <a:gd name="connsiteY23" fmla="*/ 543443 h 734704"/>
                <a:gd name="connsiteX24" fmla="*/ 1873380 w 2034499"/>
                <a:gd name="connsiteY24" fmla="*/ 430926 h 734704"/>
                <a:gd name="connsiteX25" fmla="*/ 1861787 w 2034499"/>
                <a:gd name="connsiteY25" fmla="*/ 432813 h 734704"/>
                <a:gd name="connsiteX26" fmla="*/ 1864989 w 2034499"/>
                <a:gd name="connsiteY26" fmla="*/ 413730 h 734704"/>
                <a:gd name="connsiteX27" fmla="*/ 1841428 w 2034499"/>
                <a:gd name="connsiteY27" fmla="*/ 311790 h 734704"/>
                <a:gd name="connsiteX28" fmla="*/ 1698892 w 2034499"/>
                <a:gd name="connsiteY28" fmla="*/ 222722 h 734704"/>
                <a:gd name="connsiteX29" fmla="*/ 1678245 w 2034499"/>
                <a:gd name="connsiteY29" fmla="*/ 223266 h 734704"/>
                <a:gd name="connsiteX30" fmla="*/ 1677421 w 2034499"/>
                <a:gd name="connsiteY30" fmla="*/ 220060 h 734704"/>
                <a:gd name="connsiteX31" fmla="*/ 1378307 w 2034499"/>
                <a:gd name="connsiteY31"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264565 w 2034499"/>
                <a:gd name="connsiteY16" fmla="*/ 734226 h 734704"/>
                <a:gd name="connsiteX17" fmla="*/ 1103895 w 2034499"/>
                <a:gd name="connsiteY17" fmla="*/ 734226 h 734704"/>
                <a:gd name="connsiteX18" fmla="*/ 1116100 w 2034499"/>
                <a:gd name="connsiteY18" fmla="*/ 734704 h 734704"/>
                <a:gd name="connsiteX19" fmla="*/ 1878288 w 2034499"/>
                <a:gd name="connsiteY19" fmla="*/ 734194 h 734704"/>
                <a:gd name="connsiteX20" fmla="*/ 1891298 w 2034499"/>
                <a:gd name="connsiteY20" fmla="*/ 734704 h 734704"/>
                <a:gd name="connsiteX21" fmla="*/ 1921711 w 2034499"/>
                <a:gd name="connsiteY21" fmla="*/ 729755 h 734704"/>
                <a:gd name="connsiteX22" fmla="*/ 2029279 w 2034499"/>
                <a:gd name="connsiteY22" fmla="*/ 543443 h 734704"/>
                <a:gd name="connsiteX23" fmla="*/ 1873380 w 2034499"/>
                <a:gd name="connsiteY23" fmla="*/ 430926 h 734704"/>
                <a:gd name="connsiteX24" fmla="*/ 1861787 w 2034499"/>
                <a:gd name="connsiteY24" fmla="*/ 432813 h 734704"/>
                <a:gd name="connsiteX25" fmla="*/ 1864989 w 2034499"/>
                <a:gd name="connsiteY25" fmla="*/ 413730 h 734704"/>
                <a:gd name="connsiteX26" fmla="*/ 1841428 w 2034499"/>
                <a:gd name="connsiteY26" fmla="*/ 311790 h 734704"/>
                <a:gd name="connsiteX27" fmla="*/ 1698892 w 2034499"/>
                <a:gd name="connsiteY27" fmla="*/ 222722 h 734704"/>
                <a:gd name="connsiteX28" fmla="*/ 1678245 w 2034499"/>
                <a:gd name="connsiteY28" fmla="*/ 223266 h 734704"/>
                <a:gd name="connsiteX29" fmla="*/ 1677421 w 2034499"/>
                <a:gd name="connsiteY29" fmla="*/ 220060 h 734704"/>
                <a:gd name="connsiteX30" fmla="*/ 1378307 w 2034499"/>
                <a:gd name="connsiteY30"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264565 w 2034499"/>
                <a:gd name="connsiteY16" fmla="*/ 734226 h 734704"/>
                <a:gd name="connsiteX17" fmla="*/ 1103895 w 2034499"/>
                <a:gd name="connsiteY17" fmla="*/ 734226 h 734704"/>
                <a:gd name="connsiteX18" fmla="*/ 1878288 w 2034499"/>
                <a:gd name="connsiteY18" fmla="*/ 734194 h 734704"/>
                <a:gd name="connsiteX19" fmla="*/ 1891298 w 2034499"/>
                <a:gd name="connsiteY19" fmla="*/ 734704 h 734704"/>
                <a:gd name="connsiteX20" fmla="*/ 1921711 w 2034499"/>
                <a:gd name="connsiteY20" fmla="*/ 729755 h 734704"/>
                <a:gd name="connsiteX21" fmla="*/ 2029279 w 2034499"/>
                <a:gd name="connsiteY21" fmla="*/ 543443 h 734704"/>
                <a:gd name="connsiteX22" fmla="*/ 1873380 w 2034499"/>
                <a:gd name="connsiteY22" fmla="*/ 430926 h 734704"/>
                <a:gd name="connsiteX23" fmla="*/ 1861787 w 2034499"/>
                <a:gd name="connsiteY23" fmla="*/ 432813 h 734704"/>
                <a:gd name="connsiteX24" fmla="*/ 1864989 w 2034499"/>
                <a:gd name="connsiteY24" fmla="*/ 413730 h 734704"/>
                <a:gd name="connsiteX25" fmla="*/ 1841428 w 2034499"/>
                <a:gd name="connsiteY25" fmla="*/ 311790 h 734704"/>
                <a:gd name="connsiteX26" fmla="*/ 1698892 w 2034499"/>
                <a:gd name="connsiteY26" fmla="*/ 222722 h 734704"/>
                <a:gd name="connsiteX27" fmla="*/ 1678245 w 2034499"/>
                <a:gd name="connsiteY27" fmla="*/ 223266 h 734704"/>
                <a:gd name="connsiteX28" fmla="*/ 1677421 w 2034499"/>
                <a:gd name="connsiteY28" fmla="*/ 220060 h 734704"/>
                <a:gd name="connsiteX29" fmla="*/ 1378307 w 2034499"/>
                <a:gd name="connsiteY29"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264565 w 2034499"/>
                <a:gd name="connsiteY16" fmla="*/ 734226 h 734704"/>
                <a:gd name="connsiteX17" fmla="*/ 1878288 w 2034499"/>
                <a:gd name="connsiteY17" fmla="*/ 734194 h 734704"/>
                <a:gd name="connsiteX18" fmla="*/ 1891298 w 2034499"/>
                <a:gd name="connsiteY18" fmla="*/ 734704 h 734704"/>
                <a:gd name="connsiteX19" fmla="*/ 1921711 w 2034499"/>
                <a:gd name="connsiteY19" fmla="*/ 729755 h 734704"/>
                <a:gd name="connsiteX20" fmla="*/ 2029279 w 2034499"/>
                <a:gd name="connsiteY20" fmla="*/ 543443 h 734704"/>
                <a:gd name="connsiteX21" fmla="*/ 1873380 w 2034499"/>
                <a:gd name="connsiteY21" fmla="*/ 430926 h 734704"/>
                <a:gd name="connsiteX22" fmla="*/ 1861787 w 2034499"/>
                <a:gd name="connsiteY22" fmla="*/ 432813 h 734704"/>
                <a:gd name="connsiteX23" fmla="*/ 1864989 w 2034499"/>
                <a:gd name="connsiteY23" fmla="*/ 413730 h 734704"/>
                <a:gd name="connsiteX24" fmla="*/ 1841428 w 2034499"/>
                <a:gd name="connsiteY24" fmla="*/ 311790 h 734704"/>
                <a:gd name="connsiteX25" fmla="*/ 1698892 w 2034499"/>
                <a:gd name="connsiteY25" fmla="*/ 222722 h 734704"/>
                <a:gd name="connsiteX26" fmla="*/ 1678245 w 2034499"/>
                <a:gd name="connsiteY26" fmla="*/ 223266 h 734704"/>
                <a:gd name="connsiteX27" fmla="*/ 1677421 w 2034499"/>
                <a:gd name="connsiteY27" fmla="*/ 220060 h 734704"/>
                <a:gd name="connsiteX28" fmla="*/ 1378307 w 2034499"/>
                <a:gd name="connsiteY28"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1878288 w 2034499"/>
                <a:gd name="connsiteY16" fmla="*/ 734194 h 734704"/>
                <a:gd name="connsiteX17" fmla="*/ 1891298 w 2034499"/>
                <a:gd name="connsiteY17" fmla="*/ 734704 h 734704"/>
                <a:gd name="connsiteX18" fmla="*/ 1921711 w 2034499"/>
                <a:gd name="connsiteY18" fmla="*/ 729755 h 734704"/>
                <a:gd name="connsiteX19" fmla="*/ 2029279 w 2034499"/>
                <a:gd name="connsiteY19" fmla="*/ 543443 h 734704"/>
                <a:gd name="connsiteX20" fmla="*/ 1873380 w 2034499"/>
                <a:gd name="connsiteY20" fmla="*/ 430926 h 734704"/>
                <a:gd name="connsiteX21" fmla="*/ 1861787 w 2034499"/>
                <a:gd name="connsiteY21" fmla="*/ 432813 h 734704"/>
                <a:gd name="connsiteX22" fmla="*/ 1864989 w 2034499"/>
                <a:gd name="connsiteY22" fmla="*/ 413730 h 734704"/>
                <a:gd name="connsiteX23" fmla="*/ 1841428 w 2034499"/>
                <a:gd name="connsiteY23" fmla="*/ 311790 h 734704"/>
                <a:gd name="connsiteX24" fmla="*/ 1698892 w 2034499"/>
                <a:gd name="connsiteY24" fmla="*/ 222722 h 734704"/>
                <a:gd name="connsiteX25" fmla="*/ 1678245 w 2034499"/>
                <a:gd name="connsiteY25" fmla="*/ 223266 h 734704"/>
                <a:gd name="connsiteX26" fmla="*/ 1677421 w 2034499"/>
                <a:gd name="connsiteY26" fmla="*/ 220060 h 734704"/>
                <a:gd name="connsiteX27" fmla="*/ 1378307 w 2034499"/>
                <a:gd name="connsiteY27"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1878288 w 2034499"/>
                <a:gd name="connsiteY15" fmla="*/ 734194 h 734704"/>
                <a:gd name="connsiteX16" fmla="*/ 1891298 w 2034499"/>
                <a:gd name="connsiteY16" fmla="*/ 734704 h 734704"/>
                <a:gd name="connsiteX17" fmla="*/ 1921711 w 2034499"/>
                <a:gd name="connsiteY17" fmla="*/ 729755 h 734704"/>
                <a:gd name="connsiteX18" fmla="*/ 2029279 w 2034499"/>
                <a:gd name="connsiteY18" fmla="*/ 543443 h 734704"/>
                <a:gd name="connsiteX19" fmla="*/ 1873380 w 2034499"/>
                <a:gd name="connsiteY19" fmla="*/ 430926 h 734704"/>
                <a:gd name="connsiteX20" fmla="*/ 1861787 w 2034499"/>
                <a:gd name="connsiteY20" fmla="*/ 432813 h 734704"/>
                <a:gd name="connsiteX21" fmla="*/ 1864989 w 2034499"/>
                <a:gd name="connsiteY21" fmla="*/ 413730 h 734704"/>
                <a:gd name="connsiteX22" fmla="*/ 1841428 w 2034499"/>
                <a:gd name="connsiteY22" fmla="*/ 311790 h 734704"/>
                <a:gd name="connsiteX23" fmla="*/ 1698892 w 2034499"/>
                <a:gd name="connsiteY23" fmla="*/ 222722 h 734704"/>
                <a:gd name="connsiteX24" fmla="*/ 1678245 w 2034499"/>
                <a:gd name="connsiteY24" fmla="*/ 223266 h 734704"/>
                <a:gd name="connsiteX25" fmla="*/ 1677421 w 2034499"/>
                <a:gd name="connsiteY25" fmla="*/ 220060 h 734704"/>
                <a:gd name="connsiteX26" fmla="*/ 1378307 w 2034499"/>
                <a:gd name="connsiteY26"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1891298 w 2034499"/>
                <a:gd name="connsiteY15" fmla="*/ 734704 h 734704"/>
                <a:gd name="connsiteX16" fmla="*/ 1921711 w 2034499"/>
                <a:gd name="connsiteY16" fmla="*/ 729755 h 734704"/>
                <a:gd name="connsiteX17" fmla="*/ 2029279 w 2034499"/>
                <a:gd name="connsiteY17" fmla="*/ 543443 h 734704"/>
                <a:gd name="connsiteX18" fmla="*/ 1873380 w 2034499"/>
                <a:gd name="connsiteY18" fmla="*/ 430926 h 734704"/>
                <a:gd name="connsiteX19" fmla="*/ 1861787 w 2034499"/>
                <a:gd name="connsiteY19" fmla="*/ 432813 h 734704"/>
                <a:gd name="connsiteX20" fmla="*/ 1864989 w 2034499"/>
                <a:gd name="connsiteY20" fmla="*/ 413730 h 734704"/>
                <a:gd name="connsiteX21" fmla="*/ 1841428 w 2034499"/>
                <a:gd name="connsiteY21" fmla="*/ 311790 h 734704"/>
                <a:gd name="connsiteX22" fmla="*/ 1698892 w 2034499"/>
                <a:gd name="connsiteY22" fmla="*/ 222722 h 734704"/>
                <a:gd name="connsiteX23" fmla="*/ 1678245 w 2034499"/>
                <a:gd name="connsiteY23" fmla="*/ 223266 h 734704"/>
                <a:gd name="connsiteX24" fmla="*/ 1677421 w 2034499"/>
                <a:gd name="connsiteY24" fmla="*/ 220060 h 734704"/>
                <a:gd name="connsiteX25" fmla="*/ 1378307 w 2034499"/>
                <a:gd name="connsiteY25" fmla="*/ 0 h 734704"/>
                <a:gd name="connsiteX0" fmla="*/ 1378307 w 2034499"/>
                <a:gd name="connsiteY0" fmla="*/ 0 h 732125"/>
                <a:gd name="connsiteX1" fmla="*/ 1136631 w 2034499"/>
                <a:gd name="connsiteY1" fmla="*/ 113973 h 732125"/>
                <a:gd name="connsiteX2" fmla="*/ 1133555 w 2034499"/>
                <a:gd name="connsiteY2" fmla="*/ 119043 h 732125"/>
                <a:gd name="connsiteX3" fmla="*/ 1108754 w 2034499"/>
                <a:gd name="connsiteY3" fmla="*/ 93642 h 732125"/>
                <a:gd name="connsiteX4" fmla="*/ 950913 w 2034499"/>
                <a:gd name="connsiteY4" fmla="*/ 41232 h 732125"/>
                <a:gd name="connsiteX5" fmla="*/ 803415 w 2034499"/>
                <a:gd name="connsiteY5" fmla="*/ 86286 h 732125"/>
                <a:gd name="connsiteX6" fmla="*/ 793876 w 2034499"/>
                <a:gd name="connsiteY6" fmla="*/ 94954 h 732125"/>
                <a:gd name="connsiteX7" fmla="*/ 729046 w 2034499"/>
                <a:gd name="connsiteY7" fmla="*/ 60827 h 732125"/>
                <a:gd name="connsiteX8" fmla="*/ 634801 w 2034499"/>
                <a:gd name="connsiteY8" fmla="*/ 45388 h 732125"/>
                <a:gd name="connsiteX9" fmla="*/ 364047 w 2034499"/>
                <a:gd name="connsiteY9" fmla="*/ 224855 h 732125"/>
                <a:gd name="connsiteX10" fmla="*/ 361533 w 2034499"/>
                <a:gd name="connsiteY10" fmla="*/ 232951 h 732125"/>
                <a:gd name="connsiteX11" fmla="*/ 337888 w 2034499"/>
                <a:gd name="connsiteY11" fmla="*/ 224297 h 732125"/>
                <a:gd name="connsiteX12" fmla="*/ 260441 w 2034499"/>
                <a:gd name="connsiteY12" fmla="*/ 212588 h 732125"/>
                <a:gd name="connsiteX13" fmla="*/ 0 w 2034499"/>
                <a:gd name="connsiteY13" fmla="*/ 473030 h 732125"/>
                <a:gd name="connsiteX14" fmla="*/ 233812 w 2034499"/>
                <a:gd name="connsiteY14" fmla="*/ 732125 h 732125"/>
                <a:gd name="connsiteX15" fmla="*/ 1921711 w 2034499"/>
                <a:gd name="connsiteY15" fmla="*/ 729755 h 732125"/>
                <a:gd name="connsiteX16" fmla="*/ 2029279 w 2034499"/>
                <a:gd name="connsiteY16" fmla="*/ 543443 h 732125"/>
                <a:gd name="connsiteX17" fmla="*/ 1873380 w 2034499"/>
                <a:gd name="connsiteY17" fmla="*/ 430926 h 732125"/>
                <a:gd name="connsiteX18" fmla="*/ 1861787 w 2034499"/>
                <a:gd name="connsiteY18" fmla="*/ 432813 h 732125"/>
                <a:gd name="connsiteX19" fmla="*/ 1864989 w 2034499"/>
                <a:gd name="connsiteY19" fmla="*/ 413730 h 732125"/>
                <a:gd name="connsiteX20" fmla="*/ 1841428 w 2034499"/>
                <a:gd name="connsiteY20" fmla="*/ 311790 h 732125"/>
                <a:gd name="connsiteX21" fmla="*/ 1698892 w 2034499"/>
                <a:gd name="connsiteY21" fmla="*/ 222722 h 732125"/>
                <a:gd name="connsiteX22" fmla="*/ 1678245 w 2034499"/>
                <a:gd name="connsiteY22" fmla="*/ 223266 h 732125"/>
                <a:gd name="connsiteX23" fmla="*/ 1677421 w 2034499"/>
                <a:gd name="connsiteY23" fmla="*/ 220060 h 732125"/>
                <a:gd name="connsiteX24" fmla="*/ 1378307 w 2034499"/>
                <a:gd name="connsiteY24" fmla="*/ 0 h 73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34499" h="732125">
                  <a:moveTo>
                    <a:pt x="1378307" y="0"/>
                  </a:moveTo>
                  <a:cubicBezTo>
                    <a:pt x="1281011" y="0"/>
                    <a:pt x="1194076" y="44367"/>
                    <a:pt x="1136631" y="113973"/>
                  </a:cubicBezTo>
                  <a:lnTo>
                    <a:pt x="1133555" y="119043"/>
                  </a:lnTo>
                  <a:lnTo>
                    <a:pt x="1108754" y="93642"/>
                  </a:lnTo>
                  <a:cubicBezTo>
                    <a:pt x="1064740" y="60725"/>
                    <a:pt x="1010103" y="41232"/>
                    <a:pt x="950913" y="41232"/>
                  </a:cubicBezTo>
                  <a:cubicBezTo>
                    <a:pt x="896277" y="41232"/>
                    <a:pt x="845519" y="57841"/>
                    <a:pt x="803415" y="86286"/>
                  </a:cubicBezTo>
                  <a:lnTo>
                    <a:pt x="793876" y="94954"/>
                  </a:lnTo>
                  <a:lnTo>
                    <a:pt x="729046" y="60827"/>
                  </a:lnTo>
                  <a:cubicBezTo>
                    <a:pt x="699462" y="50816"/>
                    <a:pt x="667766" y="45388"/>
                    <a:pt x="634801" y="45388"/>
                  </a:cubicBezTo>
                  <a:cubicBezTo>
                    <a:pt x="513087" y="45388"/>
                    <a:pt x="408655" y="119389"/>
                    <a:pt x="364047" y="224855"/>
                  </a:cubicBezTo>
                  <a:lnTo>
                    <a:pt x="361533" y="232951"/>
                  </a:lnTo>
                  <a:lnTo>
                    <a:pt x="337888" y="224297"/>
                  </a:lnTo>
                  <a:cubicBezTo>
                    <a:pt x="313422" y="216687"/>
                    <a:pt x="287410" y="212588"/>
                    <a:pt x="260441" y="212588"/>
                  </a:cubicBezTo>
                  <a:cubicBezTo>
                    <a:pt x="116604" y="212588"/>
                    <a:pt x="0" y="329192"/>
                    <a:pt x="0" y="473030"/>
                  </a:cubicBezTo>
                  <a:cubicBezTo>
                    <a:pt x="0" y="607878"/>
                    <a:pt x="102483" y="718788"/>
                    <a:pt x="233812" y="732125"/>
                  </a:cubicBezTo>
                  <a:lnTo>
                    <a:pt x="1921711" y="729755"/>
                  </a:lnTo>
                  <a:cubicBezTo>
                    <a:pt x="2002863" y="708010"/>
                    <a:pt x="2051022" y="624595"/>
                    <a:pt x="2029279" y="543443"/>
                  </a:cubicBezTo>
                  <a:cubicBezTo>
                    <a:pt x="2010251" y="472434"/>
                    <a:pt x="1944009" y="426686"/>
                    <a:pt x="1873380" y="430926"/>
                  </a:cubicBezTo>
                  <a:lnTo>
                    <a:pt x="1861787" y="432813"/>
                  </a:lnTo>
                  <a:lnTo>
                    <a:pt x="1864989" y="413730"/>
                  </a:lnTo>
                  <a:cubicBezTo>
                    <a:pt x="1867419" y="379344"/>
                    <a:pt x="1859961" y="343890"/>
                    <a:pt x="1841428" y="311790"/>
                  </a:cubicBezTo>
                  <a:cubicBezTo>
                    <a:pt x="1810539" y="258291"/>
                    <a:pt x="1756201" y="226773"/>
                    <a:pt x="1698892" y="222722"/>
                  </a:cubicBezTo>
                  <a:lnTo>
                    <a:pt x="1678245" y="223266"/>
                  </a:lnTo>
                  <a:lnTo>
                    <a:pt x="1677421" y="220060"/>
                  </a:lnTo>
                  <a:cubicBezTo>
                    <a:pt x="1637766" y="92568"/>
                    <a:pt x="1518847" y="0"/>
                    <a:pt x="1378307" y="0"/>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86" name="TextBox 85">
            <a:extLst>
              <a:ext uri="{FF2B5EF4-FFF2-40B4-BE49-F238E27FC236}">
                <a16:creationId xmlns:a16="http://schemas.microsoft.com/office/drawing/2014/main" id="{C205181F-A991-42AC-B1BF-96FCD084AD19}"/>
              </a:ext>
            </a:extLst>
          </p:cNvPr>
          <p:cNvSpPr txBox="1"/>
          <p:nvPr/>
        </p:nvSpPr>
        <p:spPr>
          <a:xfrm>
            <a:off x="6440245" y="1684319"/>
            <a:ext cx="1603341" cy="4247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Semibold" panose="020B0702040204020203" pitchFamily="34" charset="0"/>
                <a:ea typeface="MS PGothic" charset="0"/>
                <a:cs typeface="Segoe UI Semibold" panose="020B0702040204020203" pitchFamily="34" charset="0"/>
              </a:rPr>
              <a:t>SQL Server cores with SA license</a:t>
            </a:r>
          </a:p>
        </p:txBody>
      </p:sp>
      <p:sp>
        <p:nvSpPr>
          <p:cNvPr id="87" name="TextBox 86">
            <a:extLst>
              <a:ext uri="{FF2B5EF4-FFF2-40B4-BE49-F238E27FC236}">
                <a16:creationId xmlns:a16="http://schemas.microsoft.com/office/drawing/2014/main" id="{C84E09C2-C3A6-429F-8436-723648A52191}"/>
              </a:ext>
            </a:extLst>
          </p:cNvPr>
          <p:cNvSpPr txBox="1"/>
          <p:nvPr/>
        </p:nvSpPr>
        <p:spPr>
          <a:xfrm>
            <a:off x="9491152" y="1684319"/>
            <a:ext cx="1620087" cy="4247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Semibold" panose="020B0702040204020203" pitchFamily="34" charset="0"/>
                <a:ea typeface="MS PGothic" charset="0"/>
                <a:cs typeface="Segoe UI Semibold" panose="020B0702040204020203" pitchFamily="34" charset="0"/>
              </a:rPr>
              <a:t>vCores on Azure SQL Database</a:t>
            </a:r>
          </a:p>
        </p:txBody>
      </p:sp>
      <p:cxnSp>
        <p:nvCxnSpPr>
          <p:cNvPr id="88" name="Straight Arrow Connector 87">
            <a:extLst>
              <a:ext uri="{FF2B5EF4-FFF2-40B4-BE49-F238E27FC236}">
                <a16:creationId xmlns:a16="http://schemas.microsoft.com/office/drawing/2014/main" id="{6DA2902B-13D2-4105-9507-C4FD0ADFE1AA}"/>
              </a:ext>
            </a:extLst>
          </p:cNvPr>
          <p:cNvCxnSpPr/>
          <p:nvPr/>
        </p:nvCxnSpPr>
        <p:spPr>
          <a:xfrm>
            <a:off x="8199865" y="1896685"/>
            <a:ext cx="990985"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useBgFill="1">
        <p:nvSpPr>
          <p:cNvPr id="89" name="Cylinder 88">
            <a:extLst>
              <a:ext uri="{FF2B5EF4-FFF2-40B4-BE49-F238E27FC236}">
                <a16:creationId xmlns:a16="http://schemas.microsoft.com/office/drawing/2014/main" id="{CCC1366B-A4A3-41DF-8D0E-D8F0AC6585C5}"/>
              </a:ext>
            </a:extLst>
          </p:cNvPr>
          <p:cNvSpPr/>
          <p:nvPr/>
        </p:nvSpPr>
        <p:spPr bwMode="auto">
          <a:xfrm>
            <a:off x="7047605" y="2443941"/>
            <a:ext cx="388620" cy="510552"/>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90" name="Rectangle 89">
            <a:extLst>
              <a:ext uri="{FF2B5EF4-FFF2-40B4-BE49-F238E27FC236}">
                <a16:creationId xmlns:a16="http://schemas.microsoft.com/office/drawing/2014/main" id="{50BA134A-530F-48F8-87CC-A846F3DAA64E}"/>
              </a:ext>
            </a:extLst>
          </p:cNvPr>
          <p:cNvSpPr/>
          <p:nvPr/>
        </p:nvSpPr>
        <p:spPr>
          <a:xfrm>
            <a:off x="6579061" y="5147810"/>
            <a:ext cx="132571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SQL Server Enterprise Edition</a:t>
            </a:r>
          </a:p>
        </p:txBody>
      </p:sp>
      <p:sp>
        <p:nvSpPr>
          <p:cNvPr id="91" name="Rectangle 90">
            <a:extLst>
              <a:ext uri="{FF2B5EF4-FFF2-40B4-BE49-F238E27FC236}">
                <a16:creationId xmlns:a16="http://schemas.microsoft.com/office/drawing/2014/main" id="{6E72F858-2FD0-4FBF-9F22-53B7D30C2A59}"/>
              </a:ext>
            </a:extLst>
          </p:cNvPr>
          <p:cNvSpPr/>
          <p:nvPr/>
        </p:nvSpPr>
        <p:spPr>
          <a:xfrm>
            <a:off x="6554675" y="3008933"/>
            <a:ext cx="137448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SQL Server</a:t>
            </a:r>
            <a:b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b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Standard Edition </a:t>
            </a:r>
          </a:p>
        </p:txBody>
      </p:sp>
      <p:sp useBgFill="1">
        <p:nvSpPr>
          <p:cNvPr id="92" name="Cylinder 91">
            <a:extLst>
              <a:ext uri="{FF2B5EF4-FFF2-40B4-BE49-F238E27FC236}">
                <a16:creationId xmlns:a16="http://schemas.microsoft.com/office/drawing/2014/main" id="{97C952B0-7E34-46CB-AA26-2997A77DD154}"/>
              </a:ext>
            </a:extLst>
          </p:cNvPr>
          <p:cNvSpPr/>
          <p:nvPr/>
        </p:nvSpPr>
        <p:spPr bwMode="auto">
          <a:xfrm>
            <a:off x="7047605" y="4582057"/>
            <a:ext cx="388620" cy="510552"/>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3110206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Post-Migration</a:t>
            </a:r>
          </a:p>
        </p:txBody>
      </p:sp>
    </p:spTree>
    <p:extLst>
      <p:ext uri="{BB962C8B-B14F-4D97-AF65-F5344CB8AC3E}">
        <p14:creationId xmlns:p14="http://schemas.microsoft.com/office/powerpoint/2010/main" val="301870617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Data Migration Process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Overview of the preferred data platform migration process, broken down into pre-migration, migration, and post-migration steps.">
            <a:extLst>
              <a:ext uri="{FF2B5EF4-FFF2-40B4-BE49-F238E27FC236}">
                <a16:creationId xmlns:a16="http://schemas.microsoft.com/office/drawing/2014/main" id="{97E4D48A-4F46-4071-A0B1-F6E7C4110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84" y="1771808"/>
            <a:ext cx="11810431" cy="3749812"/>
          </a:xfrm>
          <a:prstGeom prst="rect">
            <a:avLst/>
          </a:prstGeom>
          <a:ln>
            <a:solidFill>
              <a:schemeClr val="accent1">
                <a:lumMod val="75000"/>
              </a:schemeClr>
            </a:solidFill>
          </a:ln>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E3CB2FA4-BEFE-4D4A-A99B-43F1E0E99FB0}"/>
              </a:ext>
            </a:extLst>
          </p:cNvPr>
          <p:cNvPicPr>
            <a:picLocks noChangeAspect="1"/>
          </p:cNvPicPr>
          <p:nvPr/>
        </p:nvPicPr>
        <p:blipFill>
          <a:blip r:embed="rId4"/>
          <a:stretch>
            <a:fillRect/>
          </a:stretch>
        </p:blipFill>
        <p:spPr>
          <a:xfrm>
            <a:off x="3413920" y="1237809"/>
            <a:ext cx="5067929" cy="5465102"/>
          </a:xfrm>
          <a:prstGeom prst="rect">
            <a:avLst/>
          </a:prstGeom>
          <a:ln>
            <a:solidFill>
              <a:schemeClr val="tx2"/>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822855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Post-migration PoC </a:t>
            </a:r>
            <a:endParaRPr lang="en-US" sz="3236" dirty="0">
              <a:solidFill>
                <a:schemeClr val="tx1"/>
              </a:solidFill>
              <a:latin typeface="Segoe UI" panose="020B0502040204020203" pitchFamily="34" charset="0"/>
            </a:endParaRPr>
          </a:p>
        </p:txBody>
      </p:sp>
      <p:sp>
        <p:nvSpPr>
          <p:cNvPr id="4" name="TextBox 3">
            <a:extLst>
              <a:ext uri="{FF2B5EF4-FFF2-40B4-BE49-F238E27FC236}">
                <a16:creationId xmlns:a16="http://schemas.microsoft.com/office/drawing/2014/main" id="{4312AF62-8E5A-4CFE-9FB9-91E0DC2178D5}"/>
              </a:ext>
            </a:extLst>
          </p:cNvPr>
          <p:cNvSpPr txBox="1"/>
          <p:nvPr/>
        </p:nvSpPr>
        <p:spPr>
          <a:xfrm>
            <a:off x="588263" y="1643743"/>
            <a:ext cx="11018520" cy="1538883"/>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Explore and test Azure security, performance, and scale platform benefits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Validate and optimize a migration – </a:t>
            </a: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hlinkClick r:id="rId3"/>
              </a:rPr>
              <a:t>https://aka.ms/OptimizeMigrations</a:t>
            </a: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Scale a migration – </a:t>
            </a: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hlinkClick r:id="rId4"/>
              </a:rPr>
              <a:t>https://aka.ms/ScaleMigrations</a:t>
            </a: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Engage Azure Migrate Program or Partner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8063032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Read-only reporting</a:t>
            </a:r>
          </a:p>
        </p:txBody>
      </p:sp>
      <p:sp>
        <p:nvSpPr>
          <p:cNvPr id="6" name="Text Placeholder 5">
            <a:extLst>
              <a:ext uri="{FF2B5EF4-FFF2-40B4-BE49-F238E27FC236}">
                <a16:creationId xmlns:a16="http://schemas.microsoft.com/office/drawing/2014/main" id="{1D372358-9A57-4440-96AE-D21B84A637B3}"/>
              </a:ext>
            </a:extLst>
          </p:cNvPr>
          <p:cNvSpPr>
            <a:spLocks noGrp="1"/>
          </p:cNvSpPr>
          <p:nvPr>
            <p:ph type="body" sz="quarter" idx="10"/>
          </p:nvPr>
        </p:nvSpPr>
        <p:spPr>
          <a:xfrm>
            <a:off x="584199" y="1437480"/>
            <a:ext cx="8427454" cy="2185214"/>
          </a:xfrm>
        </p:spPr>
        <p:txBody>
          <a:bodyPr/>
          <a:lstStyle/>
          <a:p>
            <a:r>
              <a:rPr lang="en-US" dirty="0"/>
              <a:t>Read Scale-out</a:t>
            </a:r>
          </a:p>
          <a:p>
            <a:r>
              <a:rPr lang="en-US" dirty="0"/>
              <a:t>Read-only replica</a:t>
            </a:r>
          </a:p>
          <a:p>
            <a:r>
              <a:rPr lang="en-US" dirty="0"/>
              <a:t>Free with SQL MI BC</a:t>
            </a:r>
          </a:p>
          <a:p>
            <a:r>
              <a:rPr lang="en-US" dirty="0"/>
              <a:t>Hyperscale provides this too.</a:t>
            </a:r>
          </a:p>
        </p:txBody>
      </p:sp>
      <p:pic>
        <p:nvPicPr>
          <p:cNvPr id="3" name="Picture 2" descr="Diagram of Read Scale-out architecture, displaying the read-only endpoint on a secondary replica within the SQL MI Business Critical service tier.">
            <a:extLst>
              <a:ext uri="{FF2B5EF4-FFF2-40B4-BE49-F238E27FC236}">
                <a16:creationId xmlns:a16="http://schemas.microsoft.com/office/drawing/2014/main" id="{F48F0629-74C4-4E04-AE95-603C14A2E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125" y="1189176"/>
            <a:ext cx="5952543" cy="5475915"/>
          </a:xfrm>
          <a:prstGeom prst="rect">
            <a:avLst/>
          </a:prstGeom>
        </p:spPr>
      </p:pic>
    </p:spTree>
    <p:extLst>
      <p:ext uri="{BB962C8B-B14F-4D97-AF65-F5344CB8AC3E}">
        <p14:creationId xmlns:p14="http://schemas.microsoft.com/office/powerpoint/2010/main" val="265939286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Advanced Data Security</a:t>
            </a:r>
          </a:p>
        </p:txBody>
      </p:sp>
      <p:pic>
        <p:nvPicPr>
          <p:cNvPr id="9" name="Picture 2" descr="Diagram of SQL Advanced Data Security capabilities, featuring network security, access management, threat protection, information protection, and customer data.">
            <a:extLst>
              <a:ext uri="{FF2B5EF4-FFF2-40B4-BE49-F238E27FC236}">
                <a16:creationId xmlns:a16="http://schemas.microsoft.com/office/drawing/2014/main" id="{19A80CC9-4396-4628-B923-E6FC09F0C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078" y="1426998"/>
            <a:ext cx="8855843" cy="4846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383521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After the migration</a:t>
            </a:r>
            <a:br>
              <a:rPr lang="en-US" dirty="0"/>
            </a:br>
            <a:endParaRPr lang="en-US" dirty="0"/>
          </a:p>
        </p:txBody>
      </p:sp>
    </p:spTree>
    <p:extLst>
      <p:ext uri="{BB962C8B-B14F-4D97-AF65-F5344CB8AC3E}">
        <p14:creationId xmlns:p14="http://schemas.microsoft.com/office/powerpoint/2010/main" val="265676589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B1587-9469-4418-8271-9C10B5FA0FFB}"/>
              </a:ext>
            </a:extLst>
          </p:cNvPr>
          <p:cNvSpPr>
            <a:spLocks noGrp="1"/>
          </p:cNvSpPr>
          <p:nvPr>
            <p:ph type="title"/>
          </p:nvPr>
        </p:nvSpPr>
        <p:spPr>
          <a:xfrm>
            <a:off x="385010" y="386846"/>
            <a:ext cx="11018520" cy="553998"/>
          </a:xfrm>
        </p:spPr>
        <p:txBody>
          <a:bodyPr/>
          <a:lstStyle/>
          <a:p>
            <a:r>
              <a:rPr lang="en-US" dirty="0"/>
              <a:t>Next steps for Azure SQL + Migrations </a:t>
            </a:r>
          </a:p>
        </p:txBody>
      </p:sp>
      <p:sp>
        <p:nvSpPr>
          <p:cNvPr id="10" name="TextBox 9">
            <a:extLst>
              <a:ext uri="{FF2B5EF4-FFF2-40B4-BE49-F238E27FC236}">
                <a16:creationId xmlns:a16="http://schemas.microsoft.com/office/drawing/2014/main" id="{3F0FF318-DC7F-48E5-A671-424D48FC4818}"/>
              </a:ext>
            </a:extLst>
          </p:cNvPr>
          <p:cNvSpPr txBox="1"/>
          <p:nvPr/>
        </p:nvSpPr>
        <p:spPr>
          <a:xfrm>
            <a:off x="8608194" y="253267"/>
            <a:ext cx="2713050" cy="923330"/>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hlinkClick r:id="rId3"/>
              </a:rPr>
              <a:t>http://aka.ms/annalytics</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twitter: @AnalyticAnna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t>
            </a:r>
            <a:r>
              <a:rPr kumimoji="0" lang="en-US" sz="2000" b="0" i="0" u="none" strike="noStrike" kern="1200" cap="none" spc="0" normalizeH="0" baseline="0" noProof="0" dirty="0" err="1">
                <a:ln>
                  <a:noFill/>
                </a:ln>
                <a:gradFill>
                  <a:gsLst>
                    <a:gs pos="2917">
                      <a:srgbClr val="1A1A1A"/>
                    </a:gs>
                    <a:gs pos="30000">
                      <a:srgbClr val="1A1A1A"/>
                    </a:gs>
                  </a:gsLst>
                  <a:lin ang="5400000" scaled="0"/>
                </a:gradFill>
                <a:effectLst/>
                <a:uLnTx/>
                <a:uFillTx/>
                <a:latin typeface="Segoe UI"/>
                <a:ea typeface="+mn-ea"/>
                <a:cs typeface="+mn-cs"/>
              </a:rPr>
              <a:t>icrosoft</a:t>
            </a: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antho@</a:t>
            </a:r>
          </a:p>
        </p:txBody>
      </p:sp>
      <p:graphicFrame>
        <p:nvGraphicFramePr>
          <p:cNvPr id="3" name="Diagram 2">
            <a:extLst>
              <a:ext uri="{FF2B5EF4-FFF2-40B4-BE49-F238E27FC236}">
                <a16:creationId xmlns:a16="http://schemas.microsoft.com/office/drawing/2014/main" id="{450F8140-8D50-4060-AB84-8BA519E2BD0D}"/>
              </a:ext>
            </a:extLst>
          </p:cNvPr>
          <p:cNvGraphicFramePr/>
          <p:nvPr/>
        </p:nvGraphicFramePr>
        <p:xfrm>
          <a:off x="760220" y="1652953"/>
          <a:ext cx="10643309" cy="43886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6576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you will learn in this workshop</a:t>
            </a:r>
          </a:p>
        </p:txBody>
      </p:sp>
      <p:graphicFrame>
        <p:nvGraphicFramePr>
          <p:cNvPr id="4" name="Diagram 3">
            <a:extLst>
              <a:ext uri="{FF2B5EF4-FFF2-40B4-BE49-F238E27FC236}">
                <a16:creationId xmlns:a16="http://schemas.microsoft.com/office/drawing/2014/main" id="{E2FE35E7-BFDB-4DA0-8DF4-AF390E5FE404}"/>
              </a:ext>
            </a:extLst>
          </p:cNvPr>
          <p:cNvGraphicFramePr/>
          <p:nvPr/>
        </p:nvGraphicFramePr>
        <p:xfrm>
          <a:off x="588263" y="1237740"/>
          <a:ext cx="6684743" cy="36537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592AFAD2-3068-4966-9A62-C9F94A7093F1}"/>
              </a:ext>
            </a:extLst>
          </p:cNvPr>
          <p:cNvSpPr txBox="1"/>
          <p:nvPr/>
        </p:nvSpPr>
        <p:spPr>
          <a:xfrm>
            <a:off x="2291508" y="5122843"/>
            <a:ext cx="6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pic>
        <p:nvPicPr>
          <p:cNvPr id="10" name="Picture 2" descr="Image result for azure sql database">
            <a:extLst>
              <a:ext uri="{FF2B5EF4-FFF2-40B4-BE49-F238E27FC236}">
                <a16:creationId xmlns:a16="http://schemas.microsoft.com/office/drawing/2014/main" id="{D4E0DAAA-CD96-4652-9D2E-A326AD6BACD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71662" y="2596795"/>
            <a:ext cx="504813" cy="5048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azure sql database">
            <a:extLst>
              <a:ext uri="{FF2B5EF4-FFF2-40B4-BE49-F238E27FC236}">
                <a16:creationId xmlns:a16="http://schemas.microsoft.com/office/drawing/2014/main" id="{1950F397-9FE8-4E35-9E8C-AFAF55F597F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22354" y="109643"/>
            <a:ext cx="504813" cy="5048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844A84B-B15B-4CC7-9727-0D08402B6213}"/>
              </a:ext>
            </a:extLst>
          </p:cNvPr>
          <p:cNvSpPr txBox="1"/>
          <p:nvPr/>
        </p:nvSpPr>
        <p:spPr>
          <a:xfrm>
            <a:off x="9427166" y="229027"/>
            <a:ext cx="2722155"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Capability exists for Azure SQL Database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(Managed instance, single databases,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a:t>
            </a:r>
            <a:r>
              <a:rPr kumimoji="0" lang="en-US" sz="12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Segoe UI"/>
                <a:ea typeface="+mn-ea"/>
                <a:cs typeface="+mn-cs"/>
              </a:rPr>
              <a:t>nd</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elastic pools)</a:t>
            </a:r>
          </a:p>
        </p:txBody>
      </p:sp>
      <p:sp>
        <p:nvSpPr>
          <p:cNvPr id="15" name="TextBox 14">
            <a:extLst>
              <a:ext uri="{FF2B5EF4-FFF2-40B4-BE49-F238E27FC236}">
                <a16:creationId xmlns:a16="http://schemas.microsoft.com/office/drawing/2014/main" id="{E5F831D5-E21A-4D80-BB38-84AB4C05E1CC}"/>
              </a:ext>
            </a:extLst>
          </p:cNvPr>
          <p:cNvSpPr txBox="1"/>
          <p:nvPr/>
        </p:nvSpPr>
        <p:spPr>
          <a:xfrm>
            <a:off x="9427166" y="847470"/>
            <a:ext cx="239238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Capability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exists for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Azure SQL VMs</a:t>
            </a:r>
          </a:p>
        </p:txBody>
      </p:sp>
      <p:pic>
        <p:nvPicPr>
          <p:cNvPr id="20" name="Picture 8" descr="Image result for azure virtual machine logo">
            <a:extLst>
              <a:ext uri="{FF2B5EF4-FFF2-40B4-BE49-F238E27FC236}">
                <a16:creationId xmlns:a16="http://schemas.microsoft.com/office/drawing/2014/main" id="{F60C3F6C-2CFA-4848-ABFD-C4A733A9D90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55894" y="2596794"/>
            <a:ext cx="504814" cy="50481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azure sql database">
            <a:extLst>
              <a:ext uri="{FF2B5EF4-FFF2-40B4-BE49-F238E27FC236}">
                <a16:creationId xmlns:a16="http://schemas.microsoft.com/office/drawing/2014/main" id="{6CF3CECF-C62E-4DB6-A955-08EE8A62B4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70219" y="1641523"/>
            <a:ext cx="504813" cy="50481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Image result for azure virtual machine logo">
            <a:extLst>
              <a:ext uri="{FF2B5EF4-FFF2-40B4-BE49-F238E27FC236}">
                <a16:creationId xmlns:a16="http://schemas.microsoft.com/office/drawing/2014/main" id="{8B9A2DA1-C58F-445E-8AD4-ABB08DCAC10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75032" y="1641522"/>
            <a:ext cx="504814" cy="50481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Image result for azure sql database">
            <a:extLst>
              <a:ext uri="{FF2B5EF4-FFF2-40B4-BE49-F238E27FC236}">
                <a16:creationId xmlns:a16="http://schemas.microsoft.com/office/drawing/2014/main" id="{71480221-F234-424A-A52C-37B11120600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71662" y="3581137"/>
            <a:ext cx="504813" cy="50481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Image result for azure virtual machine logo">
            <a:extLst>
              <a:ext uri="{FF2B5EF4-FFF2-40B4-BE49-F238E27FC236}">
                <a16:creationId xmlns:a16="http://schemas.microsoft.com/office/drawing/2014/main" id="{564539F6-7EA5-4FB9-BAC4-D7EF1FCF8D9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55894" y="3581136"/>
            <a:ext cx="504814" cy="50481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Image result for azure virtual machine logo">
            <a:extLst>
              <a:ext uri="{FF2B5EF4-FFF2-40B4-BE49-F238E27FC236}">
                <a16:creationId xmlns:a16="http://schemas.microsoft.com/office/drawing/2014/main" id="{45834EE4-C996-42A1-804B-1717146E719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96658" y="730087"/>
            <a:ext cx="504814" cy="50481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azure sql database">
            <a:extLst>
              <a:ext uri="{FF2B5EF4-FFF2-40B4-BE49-F238E27FC236}">
                <a16:creationId xmlns:a16="http://schemas.microsoft.com/office/drawing/2014/main" id="{3B0A256E-1AA7-41E9-A7B6-0CDDA54328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70219" y="4537039"/>
            <a:ext cx="504813" cy="5048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018EFEC-6618-41AE-9F51-CEEA2F1ED5C5}"/>
              </a:ext>
            </a:extLst>
          </p:cNvPr>
          <p:cNvSpPr txBox="1"/>
          <p:nvPr/>
        </p:nvSpPr>
        <p:spPr>
          <a:xfrm>
            <a:off x="8063039" y="2541424"/>
            <a:ext cx="256032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TODAY</a:t>
            </a:r>
          </a:p>
        </p:txBody>
      </p:sp>
      <p:sp>
        <p:nvSpPr>
          <p:cNvPr id="7" name="Rectangle 6">
            <a:extLst>
              <a:ext uri="{FF2B5EF4-FFF2-40B4-BE49-F238E27FC236}">
                <a16:creationId xmlns:a16="http://schemas.microsoft.com/office/drawing/2014/main" id="{E2CD2FB4-C38B-40E0-A46F-57B7F43DC593}"/>
              </a:ext>
            </a:extLst>
          </p:cNvPr>
          <p:cNvSpPr/>
          <p:nvPr/>
        </p:nvSpPr>
        <p:spPr bwMode="auto">
          <a:xfrm>
            <a:off x="555013" y="2129711"/>
            <a:ext cx="8489235" cy="955272"/>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5768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9045516" cy="3558191"/>
          </a:xfrm>
        </p:spPr>
        <p:txBody>
          <a:bodyPr/>
          <a:lstStyle/>
          <a:p>
            <a:r>
              <a:rPr lang="en-US" dirty="0"/>
              <a:t>Lab:</a:t>
            </a:r>
            <a:br>
              <a:rPr lang="en-US" dirty="0"/>
            </a:br>
            <a:br>
              <a:rPr lang="en-US" dirty="0"/>
            </a:br>
            <a:endParaRPr lang="en-US" dirty="0"/>
          </a:p>
        </p:txBody>
      </p:sp>
    </p:spTree>
    <p:extLst>
      <p:ext uri="{BB962C8B-B14F-4D97-AF65-F5344CB8AC3E}">
        <p14:creationId xmlns:p14="http://schemas.microsoft.com/office/powerpoint/2010/main" val="82134139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AE171-AD94-4FF5-B0ED-99921A4D69DF}"/>
              </a:ext>
            </a:extLst>
          </p:cNvPr>
          <p:cNvSpPr>
            <a:spLocks noGrp="1"/>
          </p:cNvSpPr>
          <p:nvPr>
            <p:ph type="title"/>
          </p:nvPr>
        </p:nvSpPr>
        <p:spPr>
          <a:xfrm>
            <a:off x="466811" y="197562"/>
            <a:ext cx="11018520" cy="553998"/>
          </a:xfrm>
        </p:spPr>
        <p:txBody>
          <a:bodyPr/>
          <a:lstStyle/>
          <a:p>
            <a:r>
              <a:rPr lang="en-US" dirty="0"/>
              <a:t>Azure Data Modernization Choices</a:t>
            </a:r>
          </a:p>
        </p:txBody>
      </p:sp>
      <p:grpSp>
        <p:nvGrpSpPr>
          <p:cNvPr id="6" name="Group 5">
            <a:extLst>
              <a:ext uri="{FF2B5EF4-FFF2-40B4-BE49-F238E27FC236}">
                <a16:creationId xmlns:a16="http://schemas.microsoft.com/office/drawing/2014/main" id="{A178F7F2-8023-494D-885E-C50430B4C846}"/>
              </a:ext>
            </a:extLst>
          </p:cNvPr>
          <p:cNvGrpSpPr/>
          <p:nvPr/>
        </p:nvGrpSpPr>
        <p:grpSpPr>
          <a:xfrm>
            <a:off x="2795184" y="1264674"/>
            <a:ext cx="914643" cy="1001598"/>
            <a:chOff x="5638675" y="2887316"/>
            <a:chExt cx="914643" cy="1001598"/>
          </a:xfrm>
        </p:grpSpPr>
        <p:sp>
          <p:nvSpPr>
            <p:cNvPr id="7" name="Freeform: Shape 829">
              <a:extLst>
                <a:ext uri="{FF2B5EF4-FFF2-40B4-BE49-F238E27FC236}">
                  <a16:creationId xmlns:a16="http://schemas.microsoft.com/office/drawing/2014/main" id="{43693AC7-E06D-4291-9043-AA1626234C11}"/>
                </a:ext>
              </a:extLst>
            </p:cNvPr>
            <p:cNvSpPr/>
            <p:nvPr/>
          </p:nvSpPr>
          <p:spPr bwMode="auto">
            <a:xfrm>
              <a:off x="5638675" y="2887316"/>
              <a:ext cx="914643" cy="100159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5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WWI</a:t>
              </a:r>
            </a:p>
          </p:txBody>
        </p:sp>
        <p:sp>
          <p:nvSpPr>
            <p:cNvPr id="8" name="Rectangle 7">
              <a:extLst>
                <a:ext uri="{FF2B5EF4-FFF2-40B4-BE49-F238E27FC236}">
                  <a16:creationId xmlns:a16="http://schemas.microsoft.com/office/drawing/2014/main" id="{304E3E02-3A9B-42ED-B6CA-53291EAB4C11}"/>
                </a:ext>
              </a:extLst>
            </p:cNvPr>
            <p:cNvSpPr/>
            <p:nvPr/>
          </p:nvSpPr>
          <p:spPr>
            <a:xfrm>
              <a:off x="5792072" y="3279118"/>
              <a:ext cx="607859" cy="341632"/>
            </a:xfrm>
            <a:prstGeom prst="rect">
              <a:avLst/>
            </a:prstGeom>
          </p:spPr>
          <p:txBody>
            <a:bodyPr wrap="square">
              <a:spAutoFit/>
            </a:bodyPr>
            <a:lstStyle/>
            <a:p>
              <a:pPr algn="ctr">
                <a:lnSpc>
                  <a:spcPct val="90000"/>
                </a:lnSpc>
                <a:spcAft>
                  <a:spcPts val="600"/>
                </a:spcAft>
              </a:pPr>
              <a:r>
                <a:rPr lang="en-US" sz="1800" b="1" dirty="0">
                  <a:solidFill>
                    <a:srgbClr val="50E6FF"/>
                  </a:solidFill>
                  <a:latin typeface="Segoe UI" panose="020B0502040204020203" pitchFamily="34" charset="0"/>
                  <a:cs typeface="Segoe UI" panose="020B0502040204020203" pitchFamily="34" charset="0"/>
                </a:rPr>
                <a:t>SQL</a:t>
              </a:r>
            </a:p>
          </p:txBody>
        </p:sp>
      </p:grpSp>
      <p:pic>
        <p:nvPicPr>
          <p:cNvPr id="9" name="Picture 2" descr="http://www.bojanglesmuseum.com/wp-content/uploads/2017/07/Cool-Microsoft-Sql-Server-Logo-98-On-Create-A-Free-Logo-with-Microsoft-Sql-Server-Logo.jpg">
            <a:extLst>
              <a:ext uri="{FF2B5EF4-FFF2-40B4-BE49-F238E27FC236}">
                <a16:creationId xmlns:a16="http://schemas.microsoft.com/office/drawing/2014/main" id="{E1D1930B-C020-4A76-B80B-3B2F3DDD26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912" y="3008473"/>
            <a:ext cx="1004304" cy="5072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sign&#10;&#10;Description automatically generated">
            <a:extLst>
              <a:ext uri="{FF2B5EF4-FFF2-40B4-BE49-F238E27FC236}">
                <a16:creationId xmlns:a16="http://schemas.microsoft.com/office/drawing/2014/main" id="{6F5585C5-3A18-462B-855A-E57B29DB4EDE}"/>
              </a:ext>
            </a:extLst>
          </p:cNvPr>
          <p:cNvPicPr>
            <a:picLocks noChangeAspect="1"/>
          </p:cNvPicPr>
          <p:nvPr/>
        </p:nvPicPr>
        <p:blipFill>
          <a:blip r:embed="rId4"/>
          <a:stretch>
            <a:fillRect/>
          </a:stretch>
        </p:blipFill>
        <p:spPr>
          <a:xfrm>
            <a:off x="6254711" y="3914983"/>
            <a:ext cx="1115096" cy="1115096"/>
          </a:xfrm>
          <a:prstGeom prst="rect">
            <a:avLst/>
          </a:prstGeom>
        </p:spPr>
      </p:pic>
      <p:pic>
        <p:nvPicPr>
          <p:cNvPr id="1032" name="Picture 8" descr="Image result for azure virtual machine logo">
            <a:extLst>
              <a:ext uri="{FF2B5EF4-FFF2-40B4-BE49-F238E27FC236}">
                <a16:creationId xmlns:a16="http://schemas.microsoft.com/office/drawing/2014/main" id="{611B8EA1-91C3-4EFE-A817-963D75D884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0159" y="2653582"/>
            <a:ext cx="958360" cy="95836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5ED78680-94EA-47E7-8DC6-282F8CA0C744}"/>
              </a:ext>
            </a:extLst>
          </p:cNvPr>
          <p:cNvGrpSpPr/>
          <p:nvPr/>
        </p:nvGrpSpPr>
        <p:grpSpPr>
          <a:xfrm>
            <a:off x="5017711" y="3126862"/>
            <a:ext cx="726549" cy="743754"/>
            <a:chOff x="5638675" y="2887316"/>
            <a:chExt cx="914643" cy="1100820"/>
          </a:xfrm>
        </p:grpSpPr>
        <p:sp>
          <p:nvSpPr>
            <p:cNvPr id="16" name="Freeform: Shape 829">
              <a:extLst>
                <a:ext uri="{FF2B5EF4-FFF2-40B4-BE49-F238E27FC236}">
                  <a16:creationId xmlns:a16="http://schemas.microsoft.com/office/drawing/2014/main" id="{D677FF46-7C76-4946-95B8-FDA5112B53C5}"/>
                </a:ext>
              </a:extLst>
            </p:cNvPr>
            <p:cNvSpPr/>
            <p:nvPr/>
          </p:nvSpPr>
          <p:spPr bwMode="auto">
            <a:xfrm>
              <a:off x="5638675" y="2887316"/>
              <a:ext cx="914643" cy="100159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5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17" name="Rectangle 16">
              <a:extLst>
                <a:ext uri="{FF2B5EF4-FFF2-40B4-BE49-F238E27FC236}">
                  <a16:creationId xmlns:a16="http://schemas.microsoft.com/office/drawing/2014/main" id="{95200D0A-E7AD-470C-9649-81B37C4BCE2E}"/>
                </a:ext>
              </a:extLst>
            </p:cNvPr>
            <p:cNvSpPr/>
            <p:nvPr/>
          </p:nvSpPr>
          <p:spPr>
            <a:xfrm>
              <a:off x="5792073" y="3279118"/>
              <a:ext cx="607860" cy="709018"/>
            </a:xfrm>
            <a:prstGeom prst="rect">
              <a:avLst/>
            </a:prstGeom>
          </p:spPr>
          <p:txBody>
            <a:bodyPr wrap="square">
              <a:spAutoFit/>
            </a:bodyPr>
            <a:lstStyle/>
            <a:p>
              <a:pPr algn="ctr">
                <a:lnSpc>
                  <a:spcPct val="90000"/>
                </a:lnSpc>
                <a:spcAft>
                  <a:spcPts val="600"/>
                </a:spcAft>
              </a:pPr>
              <a:r>
                <a:rPr lang="en-US" sz="1200" b="1" dirty="0">
                  <a:solidFill>
                    <a:srgbClr val="50E6FF"/>
                  </a:solidFill>
                  <a:latin typeface="Segoe UI" panose="020B0502040204020203" pitchFamily="34" charset="0"/>
                  <a:cs typeface="Segoe UI" panose="020B0502040204020203" pitchFamily="34" charset="0"/>
                </a:rPr>
                <a:t>SQL</a:t>
              </a:r>
            </a:p>
          </p:txBody>
        </p:sp>
      </p:grpSp>
      <p:pic>
        <p:nvPicPr>
          <p:cNvPr id="1034" name="Picture 10" descr="Image result for azure sql data warehouse">
            <a:extLst>
              <a:ext uri="{FF2B5EF4-FFF2-40B4-BE49-F238E27FC236}">
                <a16:creationId xmlns:a16="http://schemas.microsoft.com/office/drawing/2014/main" id="{7954E7A4-F30B-4139-BEFE-196931AFE9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71736" y="5088996"/>
            <a:ext cx="1483939" cy="148393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4301970-8EF5-4AED-8FB7-A51120ECD60F}"/>
              </a:ext>
            </a:extLst>
          </p:cNvPr>
          <p:cNvSpPr txBox="1"/>
          <p:nvPr/>
        </p:nvSpPr>
        <p:spPr>
          <a:xfrm>
            <a:off x="354243" y="3568679"/>
            <a:ext cx="2151999" cy="1231106"/>
          </a:xfrm>
          <a:prstGeom prst="rect">
            <a:avLst/>
          </a:prstGeom>
          <a:solidFill>
            <a:schemeClr val="bg1">
              <a:lumMod val="75000"/>
            </a:schemeClr>
          </a:solid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 2008</a:t>
            </a:r>
          </a:p>
          <a:p>
            <a:pPr algn="l"/>
            <a:r>
              <a:rPr lang="en-US" sz="2000" dirty="0">
                <a:gradFill>
                  <a:gsLst>
                    <a:gs pos="2917">
                      <a:schemeClr val="tx1"/>
                    </a:gs>
                    <a:gs pos="30000">
                      <a:schemeClr val="tx1"/>
                    </a:gs>
                  </a:gsLst>
                  <a:lin ang="5400000" scaled="0"/>
                </a:gradFill>
              </a:rPr>
              <a:t>SQL Server 2008R2</a:t>
            </a:r>
          </a:p>
          <a:p>
            <a:pPr algn="l"/>
            <a:r>
              <a:rPr lang="en-US" sz="2000" dirty="0">
                <a:gradFill>
                  <a:gsLst>
                    <a:gs pos="2917">
                      <a:schemeClr val="tx1"/>
                    </a:gs>
                    <a:gs pos="30000">
                      <a:schemeClr val="tx1"/>
                    </a:gs>
                  </a:gsLst>
                  <a:lin ang="5400000" scaled="0"/>
                </a:gradFill>
              </a:rPr>
              <a:t>SQL Server 2012</a:t>
            </a:r>
          </a:p>
          <a:p>
            <a:pPr algn="l"/>
            <a:r>
              <a:rPr lang="en-US" sz="2000" dirty="0">
                <a:gradFill>
                  <a:gsLst>
                    <a:gs pos="2917">
                      <a:schemeClr val="tx1"/>
                    </a:gs>
                    <a:gs pos="30000">
                      <a:schemeClr val="tx1"/>
                    </a:gs>
                  </a:gsLst>
                  <a:lin ang="5400000" scaled="0"/>
                </a:gradFill>
              </a:rPr>
              <a:t>SQL Server 2014</a:t>
            </a:r>
          </a:p>
        </p:txBody>
      </p:sp>
      <p:sp>
        <p:nvSpPr>
          <p:cNvPr id="18" name="TextBox 17">
            <a:extLst>
              <a:ext uri="{FF2B5EF4-FFF2-40B4-BE49-F238E27FC236}">
                <a16:creationId xmlns:a16="http://schemas.microsoft.com/office/drawing/2014/main" id="{D3B423A7-4BAB-40D3-9FD6-0F038240FEAF}"/>
              </a:ext>
            </a:extLst>
          </p:cNvPr>
          <p:cNvSpPr txBox="1"/>
          <p:nvPr/>
        </p:nvSpPr>
        <p:spPr>
          <a:xfrm>
            <a:off x="4016775" y="1303808"/>
            <a:ext cx="1860253" cy="923330"/>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 2016</a:t>
            </a:r>
          </a:p>
          <a:p>
            <a:pPr algn="l"/>
            <a:r>
              <a:rPr lang="en-US" sz="2000" dirty="0">
                <a:gradFill>
                  <a:gsLst>
                    <a:gs pos="2917">
                      <a:schemeClr val="tx1"/>
                    </a:gs>
                    <a:gs pos="30000">
                      <a:schemeClr val="tx1"/>
                    </a:gs>
                  </a:gsLst>
                  <a:lin ang="5400000" scaled="0"/>
                </a:gradFill>
              </a:rPr>
              <a:t>SQL Server 2017</a:t>
            </a:r>
          </a:p>
          <a:p>
            <a:pPr algn="l"/>
            <a:r>
              <a:rPr lang="en-US" sz="2000" dirty="0">
                <a:gradFill>
                  <a:gsLst>
                    <a:gs pos="2917">
                      <a:schemeClr val="tx1"/>
                    </a:gs>
                    <a:gs pos="30000">
                      <a:schemeClr val="tx1"/>
                    </a:gs>
                  </a:gsLst>
                  <a:lin ang="5400000" scaled="0"/>
                </a:gradFill>
              </a:rPr>
              <a:t>SQL Server 2019</a:t>
            </a:r>
          </a:p>
        </p:txBody>
      </p:sp>
      <p:sp>
        <p:nvSpPr>
          <p:cNvPr id="30" name="TextBox 29">
            <a:extLst>
              <a:ext uri="{FF2B5EF4-FFF2-40B4-BE49-F238E27FC236}">
                <a16:creationId xmlns:a16="http://schemas.microsoft.com/office/drawing/2014/main" id="{2FD6E315-25EA-4D82-9B44-27928B1FA5C7}"/>
              </a:ext>
            </a:extLst>
          </p:cNvPr>
          <p:cNvSpPr txBox="1"/>
          <p:nvPr/>
        </p:nvSpPr>
        <p:spPr>
          <a:xfrm>
            <a:off x="5976071" y="2793569"/>
            <a:ext cx="3259675" cy="615553"/>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 in </a:t>
            </a:r>
          </a:p>
          <a:p>
            <a:pPr algn="l"/>
            <a:r>
              <a:rPr lang="en-US" sz="2000" dirty="0">
                <a:gradFill>
                  <a:gsLst>
                    <a:gs pos="2917">
                      <a:schemeClr val="tx1"/>
                    </a:gs>
                    <a:gs pos="30000">
                      <a:schemeClr val="tx1"/>
                    </a:gs>
                  </a:gsLst>
                  <a:lin ang="5400000" scaled="0"/>
                </a:gradFill>
              </a:rPr>
              <a:t>Azure Virtual Machine (IAAS)</a:t>
            </a:r>
          </a:p>
        </p:txBody>
      </p:sp>
      <p:sp>
        <p:nvSpPr>
          <p:cNvPr id="31" name="TextBox 30">
            <a:extLst>
              <a:ext uri="{FF2B5EF4-FFF2-40B4-BE49-F238E27FC236}">
                <a16:creationId xmlns:a16="http://schemas.microsoft.com/office/drawing/2014/main" id="{7846A372-933D-43B9-9295-24938FD821D9}"/>
              </a:ext>
            </a:extLst>
          </p:cNvPr>
          <p:cNvSpPr txBox="1"/>
          <p:nvPr/>
        </p:nvSpPr>
        <p:spPr>
          <a:xfrm>
            <a:off x="7369807" y="3936956"/>
            <a:ext cx="4438331" cy="615553"/>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Azure SQL Database</a:t>
            </a:r>
          </a:p>
          <a:p>
            <a:pPr algn="l"/>
            <a:r>
              <a:rPr lang="en-US" sz="2000" dirty="0">
                <a:gradFill>
                  <a:gsLst>
                    <a:gs pos="2917">
                      <a:schemeClr val="tx1"/>
                    </a:gs>
                    <a:gs pos="30000">
                      <a:schemeClr val="tx1"/>
                    </a:gs>
                  </a:gsLst>
                  <a:lin ang="5400000" scaled="0"/>
                </a:gradFill>
              </a:rPr>
              <a:t>Azure SQL Database Managed Instance</a:t>
            </a:r>
          </a:p>
        </p:txBody>
      </p:sp>
      <p:sp>
        <p:nvSpPr>
          <p:cNvPr id="32" name="TextBox 31">
            <a:extLst>
              <a:ext uri="{FF2B5EF4-FFF2-40B4-BE49-F238E27FC236}">
                <a16:creationId xmlns:a16="http://schemas.microsoft.com/office/drawing/2014/main" id="{573B6922-C7FD-40F5-BCC4-3C14DAB2DA3D}"/>
              </a:ext>
            </a:extLst>
          </p:cNvPr>
          <p:cNvSpPr txBox="1"/>
          <p:nvPr/>
        </p:nvSpPr>
        <p:spPr>
          <a:xfrm>
            <a:off x="9355675" y="5464271"/>
            <a:ext cx="1835246" cy="615553"/>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Azure SQL Data </a:t>
            </a:r>
          </a:p>
          <a:p>
            <a:pPr algn="l"/>
            <a:r>
              <a:rPr lang="en-US" sz="2000" dirty="0">
                <a:gradFill>
                  <a:gsLst>
                    <a:gs pos="2917">
                      <a:schemeClr val="tx1"/>
                    </a:gs>
                    <a:gs pos="30000">
                      <a:schemeClr val="tx1"/>
                    </a:gs>
                  </a:gsLst>
                  <a:lin ang="5400000" scaled="0"/>
                </a:gradFill>
              </a:rPr>
              <a:t>Warehouse</a:t>
            </a:r>
          </a:p>
        </p:txBody>
      </p:sp>
      <p:sp>
        <p:nvSpPr>
          <p:cNvPr id="19" name="TextBox 18">
            <a:extLst>
              <a:ext uri="{FF2B5EF4-FFF2-40B4-BE49-F238E27FC236}">
                <a16:creationId xmlns:a16="http://schemas.microsoft.com/office/drawing/2014/main" id="{99C21293-60A9-45E5-9AB7-65627526FC21}"/>
              </a:ext>
            </a:extLst>
          </p:cNvPr>
          <p:cNvSpPr txBox="1"/>
          <p:nvPr/>
        </p:nvSpPr>
        <p:spPr>
          <a:xfrm>
            <a:off x="7402316" y="4644808"/>
            <a:ext cx="744819"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(PAAS)</a:t>
            </a:r>
          </a:p>
        </p:txBody>
      </p:sp>
      <p:cxnSp>
        <p:nvCxnSpPr>
          <p:cNvPr id="21" name="Straight Arrow Connector 20">
            <a:extLst>
              <a:ext uri="{FF2B5EF4-FFF2-40B4-BE49-F238E27FC236}">
                <a16:creationId xmlns:a16="http://schemas.microsoft.com/office/drawing/2014/main" id="{61FA6561-EA1F-4B40-AFEC-5E7A0384C2DB}"/>
              </a:ext>
            </a:extLst>
          </p:cNvPr>
          <p:cNvCxnSpPr>
            <a:cxnSpLocks/>
            <a:stCxn id="14" idx="3"/>
            <a:endCxn id="7" idx="8"/>
          </p:cNvCxnSpPr>
          <p:nvPr/>
        </p:nvCxnSpPr>
        <p:spPr>
          <a:xfrm flipV="1">
            <a:off x="2506242" y="2266272"/>
            <a:ext cx="746263" cy="191796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878C043-297E-4E46-8EE4-6123B540474F}"/>
              </a:ext>
            </a:extLst>
          </p:cNvPr>
          <p:cNvCxnSpPr>
            <a:cxnSpLocks/>
            <a:stCxn id="14" idx="3"/>
          </p:cNvCxnSpPr>
          <p:nvPr/>
        </p:nvCxnSpPr>
        <p:spPr>
          <a:xfrm flipV="1">
            <a:off x="2506242" y="3158004"/>
            <a:ext cx="1793917" cy="1026228"/>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DA199D8-3AB2-4504-B9C6-26E47F0D785E}"/>
              </a:ext>
            </a:extLst>
          </p:cNvPr>
          <p:cNvCxnSpPr>
            <a:cxnSpLocks/>
            <a:stCxn id="14" idx="3"/>
            <a:endCxn id="10" idx="1"/>
          </p:cNvCxnSpPr>
          <p:nvPr/>
        </p:nvCxnSpPr>
        <p:spPr>
          <a:xfrm>
            <a:off x="2506242" y="4184232"/>
            <a:ext cx="3748469" cy="28829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5FCABA1-FA39-47C6-B00E-A7F189C7F98C}"/>
              </a:ext>
            </a:extLst>
          </p:cNvPr>
          <p:cNvCxnSpPr>
            <a:cxnSpLocks/>
            <a:stCxn id="14" idx="3"/>
            <a:endCxn id="1034" idx="1"/>
          </p:cNvCxnSpPr>
          <p:nvPr/>
        </p:nvCxnSpPr>
        <p:spPr>
          <a:xfrm>
            <a:off x="2506242" y="4184232"/>
            <a:ext cx="5365494" cy="1646734"/>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Right Brace 4">
            <a:extLst>
              <a:ext uri="{FF2B5EF4-FFF2-40B4-BE49-F238E27FC236}">
                <a16:creationId xmlns:a16="http://schemas.microsoft.com/office/drawing/2014/main" id="{8FC618D1-0564-4058-BC54-557B11D15E73}"/>
              </a:ext>
            </a:extLst>
          </p:cNvPr>
          <p:cNvSpPr/>
          <p:nvPr/>
        </p:nvSpPr>
        <p:spPr>
          <a:xfrm>
            <a:off x="5913350" y="1705601"/>
            <a:ext cx="207905" cy="466814"/>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592FACC2-FC7C-4B8B-927F-0C5D23CB0743}"/>
              </a:ext>
            </a:extLst>
          </p:cNvPr>
          <p:cNvGrpSpPr/>
          <p:nvPr/>
        </p:nvGrpSpPr>
        <p:grpSpPr>
          <a:xfrm>
            <a:off x="6314974" y="1515112"/>
            <a:ext cx="3245576" cy="914871"/>
            <a:chOff x="7774725" y="808409"/>
            <a:chExt cx="3245576" cy="914871"/>
          </a:xfrm>
        </p:grpSpPr>
        <p:sp>
          <p:nvSpPr>
            <p:cNvPr id="23" name="Freeform 130">
              <a:extLst>
                <a:ext uri="{FF2B5EF4-FFF2-40B4-BE49-F238E27FC236}">
                  <a16:creationId xmlns:a16="http://schemas.microsoft.com/office/drawing/2014/main" id="{CEDD5523-29E3-46F6-B032-811106C19696}"/>
                </a:ext>
              </a:extLst>
            </p:cNvPr>
            <p:cNvSpPr>
              <a:spLocks noChangeAspect="1" noEditPoints="1"/>
            </p:cNvSpPr>
            <p:nvPr/>
          </p:nvSpPr>
          <p:spPr bwMode="black">
            <a:xfrm>
              <a:off x="8521542" y="978120"/>
              <a:ext cx="482113" cy="485001"/>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p:spPr>
          <p:txBody>
            <a:bodyPr vert="horz" wrap="square" lIns="91414" tIns="45706" rIns="91414" bIns="45706" numCol="1" anchor="t" anchorCtr="0" compatLnSpc="1">
              <a:prstTxWarp prst="textNoShape">
                <a:avLst/>
              </a:prstTxWarp>
            </a:bodyPr>
            <a:lstStyle/>
            <a:p>
              <a:pPr defTabSz="932384">
                <a:defRPr/>
              </a:pPr>
              <a:endParaRPr lang="en-US" sz="1800" kern="0" dirty="0">
                <a:solidFill>
                  <a:prstClr val="white"/>
                </a:solidFill>
                <a:latin typeface="Segoe UI"/>
              </a:endParaRPr>
            </a:p>
          </p:txBody>
        </p:sp>
        <p:pic>
          <p:nvPicPr>
            <p:cNvPr id="25" name="Picture 24">
              <a:extLst>
                <a:ext uri="{FF2B5EF4-FFF2-40B4-BE49-F238E27FC236}">
                  <a16:creationId xmlns:a16="http://schemas.microsoft.com/office/drawing/2014/main" id="{A366C0BA-6170-44C9-8FF4-4322374C0FF0}"/>
                </a:ext>
              </a:extLst>
            </p:cNvPr>
            <p:cNvPicPr>
              <a:picLocks noChangeAspect="1"/>
            </p:cNvPicPr>
            <p:nvPr/>
          </p:nvPicPr>
          <p:blipFill>
            <a:blip r:embed="rId7"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7774725" y="964597"/>
              <a:ext cx="433008" cy="512048"/>
            </a:xfrm>
            <a:prstGeom prst="rect">
              <a:avLst/>
            </a:prstGeom>
          </p:spPr>
        </p:pic>
        <p:pic>
          <p:nvPicPr>
            <p:cNvPr id="34" name="Picture 33" descr="A picture containing drawing, sign&#10;&#10;Description automatically generated">
              <a:extLst>
                <a:ext uri="{FF2B5EF4-FFF2-40B4-BE49-F238E27FC236}">
                  <a16:creationId xmlns:a16="http://schemas.microsoft.com/office/drawing/2014/main" id="{9DAF83D3-44AB-435F-9839-2338AA3F7202}"/>
                </a:ext>
              </a:extLst>
            </p:cNvPr>
            <p:cNvPicPr>
              <a:picLocks noChangeAspect="1"/>
            </p:cNvPicPr>
            <p:nvPr/>
          </p:nvPicPr>
          <p:blipFill>
            <a:blip r:embed="rId8"/>
            <a:stretch>
              <a:fillRect/>
            </a:stretch>
          </p:blipFill>
          <p:spPr>
            <a:xfrm>
              <a:off x="9132028" y="959338"/>
              <a:ext cx="746263" cy="746263"/>
            </a:xfrm>
            <a:prstGeom prst="rect">
              <a:avLst/>
            </a:prstGeom>
          </p:spPr>
        </p:pic>
        <p:pic>
          <p:nvPicPr>
            <p:cNvPr id="3" name="Picture 2">
              <a:extLst>
                <a:ext uri="{FF2B5EF4-FFF2-40B4-BE49-F238E27FC236}">
                  <a16:creationId xmlns:a16="http://schemas.microsoft.com/office/drawing/2014/main" id="{7C1F4CE6-288E-426E-BA79-E4D21134C020}"/>
                </a:ext>
              </a:extLst>
            </p:cNvPr>
            <p:cNvPicPr>
              <a:picLocks noChangeAspect="1"/>
            </p:cNvPicPr>
            <p:nvPr/>
          </p:nvPicPr>
          <p:blipFill>
            <a:blip r:embed="rId9"/>
            <a:stretch>
              <a:fillRect/>
            </a:stretch>
          </p:blipFill>
          <p:spPr>
            <a:xfrm>
              <a:off x="10105430" y="808409"/>
              <a:ext cx="914871" cy="914871"/>
            </a:xfrm>
            <a:prstGeom prst="rect">
              <a:avLst/>
            </a:prstGeom>
          </p:spPr>
        </p:pic>
      </p:grpSp>
    </p:spTree>
    <p:extLst>
      <p:ext uri="{BB962C8B-B14F-4D97-AF65-F5344CB8AC3E}">
        <p14:creationId xmlns:p14="http://schemas.microsoft.com/office/powerpoint/2010/main" val="3433868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1" presetClass="entr" presetSubtype="0" fill="hold" nodeType="withEffect">
                                  <p:stCondLst>
                                    <p:cond delay="0"/>
                                  </p:stCondLst>
                                  <p:childTnLst>
                                    <p:set>
                                      <p:cBhvr>
                                        <p:cTn id="28" dur="1" fill="hold">
                                          <p:stCondLst>
                                            <p:cond delay="0"/>
                                          </p:stCondLst>
                                        </p:cTn>
                                        <p:tgtEl>
                                          <p:spTgt spid="10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500"/>
                                        <p:tgtEl>
                                          <p:spTgt spid="38"/>
                                        </p:tgtEl>
                                      </p:cBhvr>
                                    </p:animEffect>
                                  </p:childTnLst>
                                </p:cTn>
                              </p:par>
                              <p:par>
                                <p:cTn id="36" presetID="10" presetClass="entr" presetSubtype="0"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500"/>
                                        <p:tgtEl>
                                          <p:spTgt spid="40"/>
                                        </p:tgtEl>
                                      </p:cBhvr>
                                    </p:animEffect>
                                  </p:childTnLst>
                                </p:cTn>
                              </p:par>
                              <p:par>
                                <p:cTn id="50" presetID="10" presetClass="entr" presetSubtype="0" fill="hold" nodeType="withEffect">
                                  <p:stCondLst>
                                    <p:cond delay="0"/>
                                  </p:stCondLst>
                                  <p:childTnLst>
                                    <p:set>
                                      <p:cBhvr>
                                        <p:cTn id="51" dur="1" fill="hold">
                                          <p:stCondLst>
                                            <p:cond delay="0"/>
                                          </p:stCondLst>
                                        </p:cTn>
                                        <p:tgtEl>
                                          <p:spTgt spid="1034"/>
                                        </p:tgtEl>
                                        <p:attrNameLst>
                                          <p:attrName>style.visibility</p:attrName>
                                        </p:attrNameLst>
                                      </p:cBhvr>
                                      <p:to>
                                        <p:strVal val="visible"/>
                                      </p:to>
                                    </p:set>
                                    <p:animEffect transition="in" filter="fade">
                                      <p:cBhvr>
                                        <p:cTn id="52" dur="500"/>
                                        <p:tgtEl>
                                          <p:spTgt spid="103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0" grpId="0"/>
      <p:bldP spid="31" grpId="0"/>
      <p:bldP spid="32" grpId="0"/>
      <p:bldP spid="19" grpId="0"/>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F86091-3D0A-4A54-8AC4-48A1D01EB194}"/>
              </a:ext>
            </a:extLst>
          </p:cNvPr>
          <p:cNvSpPr>
            <a:spLocks noGrp="1"/>
          </p:cNvSpPr>
          <p:nvPr>
            <p:ph type="title"/>
          </p:nvPr>
        </p:nvSpPr>
        <p:spPr/>
        <p:txBody>
          <a:bodyPr/>
          <a:lstStyle/>
          <a:p>
            <a:r>
              <a:rPr lang="en-US" dirty="0"/>
              <a:t>Lab set-up</a:t>
            </a:r>
            <a:endParaRPr lang="en-CA" dirty="0"/>
          </a:p>
        </p:txBody>
      </p:sp>
      <p:sp>
        <p:nvSpPr>
          <p:cNvPr id="5" name="Text Placeholder 4">
            <a:extLst>
              <a:ext uri="{FF2B5EF4-FFF2-40B4-BE49-F238E27FC236}">
                <a16:creationId xmlns:a16="http://schemas.microsoft.com/office/drawing/2014/main" id="{5C21AC36-767E-410E-8FF8-2FDB2A630B2D}"/>
              </a:ext>
            </a:extLst>
          </p:cNvPr>
          <p:cNvSpPr>
            <a:spLocks noGrp="1"/>
          </p:cNvSpPr>
          <p:nvPr>
            <p:ph type="body" sz="quarter" idx="10"/>
          </p:nvPr>
        </p:nvSpPr>
        <p:spPr>
          <a:xfrm>
            <a:off x="584200" y="1435497"/>
            <a:ext cx="11018520" cy="4167616"/>
          </a:xfrm>
        </p:spPr>
        <p:txBody>
          <a:bodyPr/>
          <a:lstStyle/>
          <a:p>
            <a:endParaRPr lang="en-US" dirty="0"/>
          </a:p>
          <a:p>
            <a:endParaRPr lang="en-US" dirty="0"/>
          </a:p>
          <a:p>
            <a:endParaRPr lang="en-US" dirty="0"/>
          </a:p>
          <a:p>
            <a:endParaRPr lang="en-US" dirty="0"/>
          </a:p>
          <a:p>
            <a:endParaRPr lang="en-US" dirty="0"/>
          </a:p>
          <a:p>
            <a:r>
              <a:rPr lang="en-US" dirty="0"/>
              <a:t>Sign-Up Link (For All): </a:t>
            </a:r>
            <a:r>
              <a:rPr lang="en-US" u="sng" dirty="0">
                <a:hlinkClick r:id="rId2"/>
              </a:rPr>
              <a:t>http://bit.ly/36lege5</a:t>
            </a:r>
            <a:r>
              <a:rPr lang="en-US" dirty="0"/>
              <a:t> </a:t>
            </a:r>
          </a:p>
          <a:p>
            <a:endParaRPr lang="en-US" dirty="0"/>
          </a:p>
          <a:p>
            <a:r>
              <a:rPr lang="en-US" dirty="0"/>
              <a:t>Activation Code: </a:t>
            </a:r>
            <a:r>
              <a:rPr lang="en-CA" dirty="0">
                <a:solidFill>
                  <a:schemeClr val="accent4"/>
                </a:solidFill>
              </a:rPr>
              <a:t>ACTIVATE4668</a:t>
            </a:r>
            <a:endParaRPr lang="en-US" dirty="0">
              <a:solidFill>
                <a:schemeClr val="accent4"/>
              </a:solidFill>
            </a:endParaRPr>
          </a:p>
          <a:p>
            <a:endParaRPr lang="en-US" dirty="0"/>
          </a:p>
          <a:p>
            <a:endParaRPr lang="en-CA" dirty="0"/>
          </a:p>
          <a:p>
            <a:endParaRPr lang="en-CA" dirty="0"/>
          </a:p>
        </p:txBody>
      </p:sp>
      <p:sp>
        <p:nvSpPr>
          <p:cNvPr id="2" name="Footer Placeholder 1">
            <a:extLst>
              <a:ext uri="{FF2B5EF4-FFF2-40B4-BE49-F238E27FC236}">
                <a16:creationId xmlns:a16="http://schemas.microsoft.com/office/drawing/2014/main" id="{E1C632EA-E6FD-460D-81D4-8D3CDD824B34}"/>
              </a:ext>
            </a:extLst>
          </p:cNvPr>
          <p:cNvSpPr>
            <a:spLocks noGrp="1"/>
          </p:cNvSpPr>
          <p:nvPr>
            <p:ph type="ftr" sz="quarter" idx="4294967295"/>
          </p:nvPr>
        </p:nvSpPr>
        <p:spPr>
          <a:xfrm>
            <a:off x="604838" y="6450013"/>
            <a:ext cx="11587162" cy="119062"/>
          </a:xfrm>
        </p:spPr>
        <p:txBody>
          <a:body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01603653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45F2C-A601-4CE2-A48A-87281DA0723C}"/>
              </a:ext>
            </a:extLst>
          </p:cNvPr>
          <p:cNvSpPr>
            <a:spLocks noGrp="1"/>
          </p:cNvSpPr>
          <p:nvPr>
            <p:ph type="title"/>
          </p:nvPr>
        </p:nvSpPr>
        <p:spPr/>
        <p:txBody>
          <a:bodyPr/>
          <a:lstStyle/>
          <a:p>
            <a:r>
              <a:rPr lang="en-US" dirty="0"/>
              <a:t>Using Lab Resources</a:t>
            </a:r>
          </a:p>
        </p:txBody>
      </p:sp>
      <p:pic>
        <p:nvPicPr>
          <p:cNvPr id="11" name="Graphic 10" descr="Laptop">
            <a:extLst>
              <a:ext uri="{FF2B5EF4-FFF2-40B4-BE49-F238E27FC236}">
                <a16:creationId xmlns:a16="http://schemas.microsoft.com/office/drawing/2014/main" id="{92250723-AA4D-4713-A233-836BFF0C58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2249" y="3919656"/>
            <a:ext cx="1889760" cy="1889760"/>
          </a:xfrm>
          <a:prstGeom prst="rect">
            <a:avLst/>
          </a:prstGeom>
        </p:spPr>
      </p:pic>
      <p:pic>
        <p:nvPicPr>
          <p:cNvPr id="13" name="Picture 8" descr="Image result for azure virtual machine logo">
            <a:extLst>
              <a:ext uri="{FF2B5EF4-FFF2-40B4-BE49-F238E27FC236}">
                <a16:creationId xmlns:a16="http://schemas.microsoft.com/office/drawing/2014/main" id="{3B6080A3-CDFA-4057-ACDC-766A493D1B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9050" y="1611013"/>
            <a:ext cx="958360" cy="95836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F6AC0131-2751-4936-AA22-071244332630}"/>
              </a:ext>
            </a:extLst>
          </p:cNvPr>
          <p:cNvGrpSpPr/>
          <p:nvPr/>
        </p:nvGrpSpPr>
        <p:grpSpPr>
          <a:xfrm>
            <a:off x="3386284" y="2081835"/>
            <a:ext cx="726549" cy="743754"/>
            <a:chOff x="5638675" y="2887316"/>
            <a:chExt cx="914643" cy="1100820"/>
          </a:xfrm>
        </p:grpSpPr>
        <p:sp>
          <p:nvSpPr>
            <p:cNvPr id="15" name="Freeform: Shape 829">
              <a:extLst>
                <a:ext uri="{FF2B5EF4-FFF2-40B4-BE49-F238E27FC236}">
                  <a16:creationId xmlns:a16="http://schemas.microsoft.com/office/drawing/2014/main" id="{C35FCB76-83ED-4FD7-9FA8-A46B361EA923}"/>
                </a:ext>
              </a:extLst>
            </p:cNvPr>
            <p:cNvSpPr/>
            <p:nvPr/>
          </p:nvSpPr>
          <p:spPr bwMode="auto">
            <a:xfrm>
              <a:off x="5638675" y="2887316"/>
              <a:ext cx="914643" cy="100159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CAFE23EC-4B38-488A-931A-59B6971B0E0F}"/>
                </a:ext>
              </a:extLst>
            </p:cNvPr>
            <p:cNvSpPr/>
            <p:nvPr/>
          </p:nvSpPr>
          <p:spPr>
            <a:xfrm>
              <a:off x="5792073" y="3279118"/>
              <a:ext cx="607860" cy="709018"/>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rPr>
                <a:t>SQL</a:t>
              </a:r>
            </a:p>
          </p:txBody>
        </p:sp>
      </p:grpSp>
      <p:pic>
        <p:nvPicPr>
          <p:cNvPr id="17" name="Picture 8" descr="Image result for azure virtual machine logo">
            <a:extLst>
              <a:ext uri="{FF2B5EF4-FFF2-40B4-BE49-F238E27FC236}">
                <a16:creationId xmlns:a16="http://schemas.microsoft.com/office/drawing/2014/main" id="{12425BD3-04F0-4436-B055-624F36B729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0360" y="4385356"/>
            <a:ext cx="958360" cy="958360"/>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B8AF54AC-DBC7-4879-9C08-7B30D780F766}"/>
              </a:ext>
            </a:extLst>
          </p:cNvPr>
          <p:cNvCxnSpPr>
            <a:cxnSpLocks/>
          </p:cNvCxnSpPr>
          <p:nvPr/>
        </p:nvCxnSpPr>
        <p:spPr>
          <a:xfrm flipV="1">
            <a:off x="2156552" y="2758551"/>
            <a:ext cx="729795" cy="134474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60046F9-0010-49B2-A7F1-EF587302C12B}"/>
              </a:ext>
            </a:extLst>
          </p:cNvPr>
          <p:cNvCxnSpPr>
            <a:cxnSpLocks/>
          </p:cNvCxnSpPr>
          <p:nvPr/>
        </p:nvCxnSpPr>
        <p:spPr>
          <a:xfrm>
            <a:off x="3274951" y="4864536"/>
            <a:ext cx="167576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357B80E-30AD-4393-9824-41684EE4C49E}"/>
              </a:ext>
            </a:extLst>
          </p:cNvPr>
          <p:cNvSpPr txBox="1"/>
          <p:nvPr/>
        </p:nvSpPr>
        <p:spPr>
          <a:xfrm>
            <a:off x="1844995" y="2929346"/>
            <a:ext cx="38773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F0000"/>
                </a:solidFill>
                <a:effectLst/>
                <a:uLnTx/>
                <a:uFillTx/>
                <a:latin typeface="Segoe UI"/>
                <a:ea typeface="+mn-ea"/>
                <a:cs typeface="+mn-cs"/>
              </a:rPr>
              <a:t>rdp</a:t>
            </a:r>
            <a:endParaRPr kumimoji="0" lang="en-US" sz="2000" b="0" i="0" u="none" strike="noStrike" kern="1200" cap="none" spc="0" normalizeH="0" baseline="0" noProof="0" dirty="0">
              <a:ln>
                <a:noFill/>
              </a:ln>
              <a:solidFill>
                <a:srgbClr val="FF0000"/>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CC32B67E-5E53-4AB5-8908-91E7416AC9F1}"/>
              </a:ext>
            </a:extLst>
          </p:cNvPr>
          <p:cNvSpPr txBox="1"/>
          <p:nvPr/>
        </p:nvSpPr>
        <p:spPr>
          <a:xfrm>
            <a:off x="3918966" y="4451973"/>
            <a:ext cx="38773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F0000"/>
                </a:solidFill>
                <a:effectLst/>
                <a:uLnTx/>
                <a:uFillTx/>
                <a:latin typeface="Segoe UI"/>
                <a:ea typeface="+mn-ea"/>
                <a:cs typeface="+mn-cs"/>
              </a:rPr>
              <a:t>rdp</a:t>
            </a:r>
            <a:endParaRPr kumimoji="0" lang="en-US" sz="2000" b="0" i="0" u="none" strike="noStrike" kern="1200" cap="none" spc="0" normalizeH="0" baseline="0" noProof="0" dirty="0">
              <a:ln>
                <a:noFill/>
              </a:ln>
              <a:solidFill>
                <a:srgbClr val="FF0000"/>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F8A9F5DF-F4CC-4DD8-824E-32EEE9231CC2}"/>
              </a:ext>
            </a:extLst>
          </p:cNvPr>
          <p:cNvSpPr txBox="1"/>
          <p:nvPr/>
        </p:nvSpPr>
        <p:spPr>
          <a:xfrm>
            <a:off x="1386698" y="5547359"/>
            <a:ext cx="1304331"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Your laptop</a:t>
            </a:r>
          </a:p>
        </p:txBody>
      </p:sp>
      <p:sp>
        <p:nvSpPr>
          <p:cNvPr id="25" name="TextBox 24">
            <a:extLst>
              <a:ext uri="{FF2B5EF4-FFF2-40B4-BE49-F238E27FC236}">
                <a16:creationId xmlns:a16="http://schemas.microsoft.com/office/drawing/2014/main" id="{1E683E04-A61C-4EE0-AAF9-3FFEB0DF65EC}"/>
              </a:ext>
            </a:extLst>
          </p:cNvPr>
          <p:cNvSpPr txBox="1"/>
          <p:nvPr/>
        </p:nvSpPr>
        <p:spPr>
          <a:xfrm>
            <a:off x="2265773" y="1250843"/>
            <a:ext cx="1532471"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Segoe UI"/>
                <a:ea typeface="+mn-ea"/>
                <a:cs typeface="+mn-cs"/>
              </a:rPr>
              <a:t>SQL 2008 VM</a:t>
            </a:r>
          </a:p>
        </p:txBody>
      </p:sp>
      <p:sp>
        <p:nvSpPr>
          <p:cNvPr id="26" name="TextBox 25">
            <a:extLst>
              <a:ext uri="{FF2B5EF4-FFF2-40B4-BE49-F238E27FC236}">
                <a16:creationId xmlns:a16="http://schemas.microsoft.com/office/drawing/2014/main" id="{10704BBA-AAFB-44A2-AF0D-1508CF1204D5}"/>
              </a:ext>
            </a:extLst>
          </p:cNvPr>
          <p:cNvSpPr txBox="1"/>
          <p:nvPr/>
        </p:nvSpPr>
        <p:spPr>
          <a:xfrm>
            <a:off x="547816" y="1553870"/>
            <a:ext cx="1764970" cy="123110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sqlVmPublicIp</a:t>
            </a:r>
            <a:endParaRPr kumimoji="0" lang="en-US" sz="2000" b="0" i="1"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sqlvmUsername</a:t>
            </a:r>
            <a:endParaRPr kumimoji="0" lang="en-US" sz="2000" b="0" i="1"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sqlvmPassword</a:t>
            </a:r>
            <a:endParaRPr kumimoji="0" lang="en-US" sz="2000" b="0" i="1"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sqlVmPrivateIp</a:t>
            </a:r>
            <a:endParaRPr kumimoji="0" lang="en-US" sz="2000" b="0" i="1"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27" name="TextBox 26">
            <a:extLst>
              <a:ext uri="{FF2B5EF4-FFF2-40B4-BE49-F238E27FC236}">
                <a16:creationId xmlns:a16="http://schemas.microsoft.com/office/drawing/2014/main" id="{0FEB49F9-DE44-429F-A06A-817C6334FA2E}"/>
              </a:ext>
            </a:extLst>
          </p:cNvPr>
          <p:cNvSpPr txBox="1"/>
          <p:nvPr/>
        </p:nvSpPr>
        <p:spPr>
          <a:xfrm>
            <a:off x="4992096" y="3977683"/>
            <a:ext cx="148123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F0000"/>
                </a:solidFill>
                <a:effectLst/>
                <a:uLnTx/>
                <a:uFillTx/>
                <a:latin typeface="Segoe UI"/>
                <a:ea typeface="+mn-ea"/>
                <a:cs typeface="+mn-cs"/>
              </a:rPr>
              <a:t>JumpBox</a:t>
            </a:r>
            <a:r>
              <a:rPr kumimoji="0" lang="en-US" sz="2000" b="0" i="0" u="none" strike="noStrike" kern="1200" cap="none" spc="0" normalizeH="0" baseline="0" noProof="0" dirty="0">
                <a:ln>
                  <a:noFill/>
                </a:ln>
                <a:solidFill>
                  <a:srgbClr val="FF0000"/>
                </a:solidFill>
                <a:effectLst/>
                <a:uLnTx/>
                <a:uFillTx/>
                <a:latin typeface="Segoe UI"/>
                <a:ea typeface="+mn-ea"/>
                <a:cs typeface="+mn-cs"/>
              </a:rPr>
              <a:t> VM</a:t>
            </a:r>
          </a:p>
        </p:txBody>
      </p:sp>
      <p:pic>
        <p:nvPicPr>
          <p:cNvPr id="29" name="Picture 28">
            <a:extLst>
              <a:ext uri="{FF2B5EF4-FFF2-40B4-BE49-F238E27FC236}">
                <a16:creationId xmlns:a16="http://schemas.microsoft.com/office/drawing/2014/main" id="{86FE4662-A46D-4FDB-9FD8-00677FBACB07}"/>
              </a:ext>
            </a:extLst>
          </p:cNvPr>
          <p:cNvPicPr>
            <a:picLocks noChangeAspect="1"/>
          </p:cNvPicPr>
          <p:nvPr/>
        </p:nvPicPr>
        <p:blipFill>
          <a:blip r:embed="rId6"/>
          <a:stretch>
            <a:fillRect/>
          </a:stretch>
        </p:blipFill>
        <p:spPr>
          <a:xfrm>
            <a:off x="5368531" y="4398836"/>
            <a:ext cx="1889760" cy="1889760"/>
          </a:xfrm>
          <a:prstGeom prst="rect">
            <a:avLst/>
          </a:prstGeom>
        </p:spPr>
      </p:pic>
      <p:sp>
        <p:nvSpPr>
          <p:cNvPr id="31" name="TextBox 30">
            <a:extLst>
              <a:ext uri="{FF2B5EF4-FFF2-40B4-BE49-F238E27FC236}">
                <a16:creationId xmlns:a16="http://schemas.microsoft.com/office/drawing/2014/main" id="{80D9862C-B430-445B-9BDE-77C709D36FE6}"/>
              </a:ext>
            </a:extLst>
          </p:cNvPr>
          <p:cNvSpPr txBox="1"/>
          <p:nvPr/>
        </p:nvSpPr>
        <p:spPr>
          <a:xfrm>
            <a:off x="5210360" y="5701247"/>
            <a:ext cx="1670329" cy="923330"/>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jbvmDnsName</a:t>
            </a:r>
            <a:endParaRPr kumimoji="0" lang="en-US" sz="2000" b="0" i="1"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vmUsername</a:t>
            </a:r>
            <a:endParaRPr kumimoji="0" lang="en-US" sz="2000" b="0" i="1"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vmPassword</a:t>
            </a:r>
            <a:endParaRPr kumimoji="0" lang="en-US" sz="2000" b="0" i="1"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pic>
        <p:nvPicPr>
          <p:cNvPr id="35" name="Picture 34">
            <a:extLst>
              <a:ext uri="{FF2B5EF4-FFF2-40B4-BE49-F238E27FC236}">
                <a16:creationId xmlns:a16="http://schemas.microsoft.com/office/drawing/2014/main" id="{40F18139-524D-4CC4-835F-30DDC892F870}"/>
              </a:ext>
            </a:extLst>
          </p:cNvPr>
          <p:cNvPicPr>
            <a:picLocks noChangeAspect="1"/>
          </p:cNvPicPr>
          <p:nvPr/>
        </p:nvPicPr>
        <p:blipFill>
          <a:blip r:embed="rId7"/>
          <a:stretch>
            <a:fillRect/>
          </a:stretch>
        </p:blipFill>
        <p:spPr>
          <a:xfrm>
            <a:off x="7852049" y="1974394"/>
            <a:ext cx="4035781" cy="2311066"/>
          </a:xfrm>
          <a:prstGeom prst="rect">
            <a:avLst/>
          </a:prstGeom>
        </p:spPr>
      </p:pic>
      <p:cxnSp>
        <p:nvCxnSpPr>
          <p:cNvPr id="37" name="Straight Arrow Connector 36">
            <a:extLst>
              <a:ext uri="{FF2B5EF4-FFF2-40B4-BE49-F238E27FC236}">
                <a16:creationId xmlns:a16="http://schemas.microsoft.com/office/drawing/2014/main" id="{111A14B5-C39D-4BCB-9361-8362C79BCF3B}"/>
              </a:ext>
            </a:extLst>
          </p:cNvPr>
          <p:cNvCxnSpPr>
            <a:cxnSpLocks/>
          </p:cNvCxnSpPr>
          <p:nvPr/>
        </p:nvCxnSpPr>
        <p:spPr>
          <a:xfrm flipV="1">
            <a:off x="6777951" y="3364467"/>
            <a:ext cx="964311" cy="107473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A747F1E-0B81-4593-AB77-74963EA034F0}"/>
              </a:ext>
            </a:extLst>
          </p:cNvPr>
          <p:cNvSpPr txBox="1"/>
          <p:nvPr/>
        </p:nvSpPr>
        <p:spPr>
          <a:xfrm>
            <a:off x="7852049" y="1611013"/>
            <a:ext cx="139538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Segoe UI"/>
                <a:ea typeface="+mn-ea"/>
                <a:cs typeface="+mn-cs"/>
              </a:rPr>
              <a:t>Azure portal</a:t>
            </a:r>
          </a:p>
        </p:txBody>
      </p:sp>
      <p:sp>
        <p:nvSpPr>
          <p:cNvPr id="40" name="TextBox 39">
            <a:extLst>
              <a:ext uri="{FF2B5EF4-FFF2-40B4-BE49-F238E27FC236}">
                <a16:creationId xmlns:a16="http://schemas.microsoft.com/office/drawing/2014/main" id="{A323F13F-7D61-4C0C-AEC7-D3E438E23280}"/>
              </a:ext>
            </a:extLst>
          </p:cNvPr>
          <p:cNvSpPr txBox="1"/>
          <p:nvPr/>
        </p:nvSpPr>
        <p:spPr>
          <a:xfrm>
            <a:off x="8101304" y="4647958"/>
            <a:ext cx="1756378" cy="923330"/>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miFQDN</a:t>
            </a:r>
            <a:endParaRPr kumimoji="0" lang="en-US" sz="2000" b="0" i="1"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sqlMiUsername</a:t>
            </a:r>
            <a:endParaRPr kumimoji="0" lang="en-US" sz="2000" b="0" i="1"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sqlMiPassword</a:t>
            </a:r>
            <a:endParaRPr kumimoji="0" lang="en-US" sz="2000" b="0" i="1"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pic>
        <p:nvPicPr>
          <p:cNvPr id="41" name="Picture 40" descr="A close up of a sign&#10;&#10;Description automatically generated">
            <a:extLst>
              <a:ext uri="{FF2B5EF4-FFF2-40B4-BE49-F238E27FC236}">
                <a16:creationId xmlns:a16="http://schemas.microsoft.com/office/drawing/2014/main" id="{792D0508-73D9-4BEF-B054-7822058A718A}"/>
              </a:ext>
            </a:extLst>
          </p:cNvPr>
          <p:cNvPicPr>
            <a:picLocks noChangeAspect="1"/>
          </p:cNvPicPr>
          <p:nvPr/>
        </p:nvPicPr>
        <p:blipFill>
          <a:blip r:embed="rId8"/>
          <a:stretch>
            <a:fillRect/>
          </a:stretch>
        </p:blipFill>
        <p:spPr>
          <a:xfrm>
            <a:off x="10143147" y="4586151"/>
            <a:ext cx="1115096" cy="1115096"/>
          </a:xfrm>
          <a:prstGeom prst="rect">
            <a:avLst/>
          </a:prstGeom>
        </p:spPr>
      </p:pic>
      <p:pic>
        <p:nvPicPr>
          <p:cNvPr id="43" name="Picture 42" descr="A picture containing object&#10;&#10;Description automatically generated">
            <a:extLst>
              <a:ext uri="{FF2B5EF4-FFF2-40B4-BE49-F238E27FC236}">
                <a16:creationId xmlns:a16="http://schemas.microsoft.com/office/drawing/2014/main" id="{80F30155-3F98-412A-9B11-B172D33F8003}"/>
              </a:ext>
            </a:extLst>
          </p:cNvPr>
          <p:cNvPicPr>
            <a:picLocks noChangeAspect="1"/>
          </p:cNvPicPr>
          <p:nvPr/>
        </p:nvPicPr>
        <p:blipFill>
          <a:blip r:embed="rId9"/>
          <a:stretch>
            <a:fillRect/>
          </a:stretch>
        </p:blipFill>
        <p:spPr>
          <a:xfrm>
            <a:off x="8226234" y="5908270"/>
            <a:ext cx="3032009" cy="509283"/>
          </a:xfrm>
          <a:prstGeom prst="rect">
            <a:avLst/>
          </a:prstGeom>
        </p:spPr>
      </p:pic>
      <p:cxnSp>
        <p:nvCxnSpPr>
          <p:cNvPr id="46" name="Straight Arrow Connector 45">
            <a:extLst>
              <a:ext uri="{FF2B5EF4-FFF2-40B4-BE49-F238E27FC236}">
                <a16:creationId xmlns:a16="http://schemas.microsoft.com/office/drawing/2014/main" id="{0BEED658-08EA-4105-9352-6A66C049C0D6}"/>
              </a:ext>
            </a:extLst>
          </p:cNvPr>
          <p:cNvCxnSpPr>
            <a:cxnSpLocks/>
          </p:cNvCxnSpPr>
          <p:nvPr/>
        </p:nvCxnSpPr>
        <p:spPr>
          <a:xfrm>
            <a:off x="6987390" y="5248656"/>
            <a:ext cx="1040337" cy="91425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3C3F4E75-0619-4EB6-A608-251BF094D9E5}"/>
              </a:ext>
            </a:extLst>
          </p:cNvPr>
          <p:cNvSpPr/>
          <p:nvPr/>
        </p:nvSpPr>
        <p:spPr>
          <a:xfrm>
            <a:off x="4209199" y="1592042"/>
            <a:ext cx="2706510" cy="917944"/>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Segoe UI"/>
                <a:ea typeface="+mn-ea"/>
                <a:cs typeface="+mn-cs"/>
              </a:rPr>
              <a:t>SQL Login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Segoe UI"/>
                <a:ea typeface="+mn-ea"/>
                <a:cs typeface="+mn-cs"/>
              </a:rPr>
              <a:t>SQLServer2008Username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Segoe UI"/>
                <a:ea typeface="+mn-ea"/>
                <a:cs typeface="+mn-cs"/>
              </a:rPr>
              <a:t>SQLServer2008Password</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3" name="TextBox 52">
            <a:extLst>
              <a:ext uri="{FF2B5EF4-FFF2-40B4-BE49-F238E27FC236}">
                <a16:creationId xmlns:a16="http://schemas.microsoft.com/office/drawing/2014/main" id="{BB3874E6-6B72-4672-A47A-0E280C216C08}"/>
              </a:ext>
            </a:extLst>
          </p:cNvPr>
          <p:cNvSpPr txBox="1"/>
          <p:nvPr/>
        </p:nvSpPr>
        <p:spPr>
          <a:xfrm>
            <a:off x="7852049" y="582089"/>
            <a:ext cx="2460161"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Application/</a:t>
            </a:r>
            <a:r>
              <a:rPr kumimoji="0" lang="en-US" sz="2000" b="0" i="1"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ClientId</a:t>
            </a:r>
            <a:endParaRPr kumimoji="0" lang="en-US" sz="2000" b="0" i="1"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Application Secret Key</a:t>
            </a:r>
          </a:p>
        </p:txBody>
      </p:sp>
      <p:sp>
        <p:nvSpPr>
          <p:cNvPr id="54" name="TextBox 53">
            <a:extLst>
              <a:ext uri="{FF2B5EF4-FFF2-40B4-BE49-F238E27FC236}">
                <a16:creationId xmlns:a16="http://schemas.microsoft.com/office/drawing/2014/main" id="{414060B5-FC31-4F3B-A4E8-7B896CF3F6BA}"/>
              </a:ext>
            </a:extLst>
          </p:cNvPr>
          <p:cNvSpPr txBox="1"/>
          <p:nvPr/>
        </p:nvSpPr>
        <p:spPr>
          <a:xfrm>
            <a:off x="7852049" y="189559"/>
            <a:ext cx="308058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Segoe UI"/>
                <a:ea typeface="+mn-ea"/>
                <a:cs typeface="+mn-cs"/>
              </a:rPr>
              <a:t>Database Migration Project</a:t>
            </a:r>
          </a:p>
        </p:txBody>
      </p:sp>
    </p:spTree>
    <p:extLst>
      <p:ext uri="{BB962C8B-B14F-4D97-AF65-F5344CB8AC3E}">
        <p14:creationId xmlns:p14="http://schemas.microsoft.com/office/powerpoint/2010/main" val="3903072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5" grpId="0"/>
      <p:bldP spid="26" grpId="0"/>
      <p:bldP spid="27" grpId="0"/>
      <p:bldP spid="31" grpId="0"/>
      <p:bldP spid="39" grpId="0"/>
      <p:bldP spid="40" grpId="0"/>
      <p:bldP spid="52" grpId="0"/>
      <p:bldP spid="53" grpId="0"/>
      <p:bldP spid="5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Azure SQL Database</a:t>
            </a:r>
            <a:endParaRPr lang="en-US" sz="1800" dirty="0"/>
          </a:p>
        </p:txBody>
      </p:sp>
      <p:sp>
        <p:nvSpPr>
          <p:cNvPr id="3" name="Rectangle 2">
            <a:extLst>
              <a:ext uri="{FF2B5EF4-FFF2-40B4-BE49-F238E27FC236}">
                <a16:creationId xmlns:a16="http://schemas.microsoft.com/office/drawing/2014/main" id="{A1CB67CF-38A4-4E20-9C2C-B29E83FFAF2D}"/>
              </a:ext>
            </a:extLst>
          </p:cNvPr>
          <p:cNvSpPr/>
          <p:nvPr/>
        </p:nvSpPr>
        <p:spPr>
          <a:xfrm>
            <a:off x="588261" y="1857943"/>
            <a:ext cx="1799439"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Seamless and compatible</a:t>
            </a:r>
          </a:p>
        </p:txBody>
      </p:sp>
      <p:grpSp>
        <p:nvGrpSpPr>
          <p:cNvPr id="17" name="Group 16">
            <a:extLst>
              <a:ext uri="{FF2B5EF4-FFF2-40B4-BE49-F238E27FC236}">
                <a16:creationId xmlns:a16="http://schemas.microsoft.com/office/drawing/2014/main" id="{89E983B8-AF99-47F2-BAEE-696EF6F347F6}"/>
              </a:ext>
            </a:extLst>
          </p:cNvPr>
          <p:cNvGrpSpPr/>
          <p:nvPr/>
        </p:nvGrpSpPr>
        <p:grpSpPr>
          <a:xfrm>
            <a:off x="989277" y="3137998"/>
            <a:ext cx="957003" cy="966784"/>
            <a:chOff x="989277" y="3291886"/>
            <a:chExt cx="957003" cy="966784"/>
          </a:xfrm>
        </p:grpSpPr>
        <p:sp>
          <p:nvSpPr>
            <p:cNvPr id="5" name="Freeform 5">
              <a:extLst>
                <a:ext uri="{FF2B5EF4-FFF2-40B4-BE49-F238E27FC236}">
                  <a16:creationId xmlns:a16="http://schemas.microsoft.com/office/drawing/2014/main" id="{5868BF74-4622-435F-A18A-623EF99DE0BF}"/>
                </a:ext>
              </a:extLst>
            </p:cNvPr>
            <p:cNvSpPr>
              <a:spLocks/>
            </p:cNvSpPr>
            <p:nvPr/>
          </p:nvSpPr>
          <p:spPr bwMode="auto">
            <a:xfrm>
              <a:off x="1043759" y="3352917"/>
              <a:ext cx="505038" cy="513552"/>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38100" cap="flat">
              <a:solidFill>
                <a:schemeClr val="accent1"/>
              </a:solidFill>
              <a:prstDash val="solid"/>
              <a:miter lim="800000"/>
              <a:headEnd type="none" w="lg" len="med"/>
              <a:tailEnd type="triangle" w="lg"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 name="Freeform 6">
              <a:extLst>
                <a:ext uri="{FF2B5EF4-FFF2-40B4-BE49-F238E27FC236}">
                  <a16:creationId xmlns:a16="http://schemas.microsoft.com/office/drawing/2014/main" id="{C287A137-0505-43DA-B188-00CD5CFA3D36}"/>
                </a:ext>
              </a:extLst>
            </p:cNvPr>
            <p:cNvSpPr>
              <a:spLocks/>
            </p:cNvSpPr>
            <p:nvPr/>
          </p:nvSpPr>
          <p:spPr bwMode="auto">
            <a:xfrm>
              <a:off x="1367211" y="3744466"/>
              <a:ext cx="573134" cy="502202"/>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38100" cap="flat">
              <a:solidFill>
                <a:schemeClr val="accent1"/>
              </a:solidFill>
              <a:prstDash val="solid"/>
              <a:miter lim="800000"/>
              <a:headEnd type="triangle" w="lg" len="med"/>
              <a:tailEnd type="none" w="lg"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 name="Oval 10">
              <a:extLst>
                <a:ext uri="{FF2B5EF4-FFF2-40B4-BE49-F238E27FC236}">
                  <a16:creationId xmlns:a16="http://schemas.microsoft.com/office/drawing/2014/main" id="{108D8AF1-5F69-43A8-9BBA-0FB61EEEEFBD}"/>
                </a:ext>
              </a:extLst>
            </p:cNvPr>
            <p:cNvSpPr>
              <a:spLocks noChangeArrowheads="1"/>
            </p:cNvSpPr>
            <p:nvPr/>
          </p:nvSpPr>
          <p:spPr bwMode="auto">
            <a:xfrm>
              <a:off x="989277" y="3982034"/>
              <a:ext cx="279677" cy="276636"/>
            </a:xfrm>
            <a:prstGeom prst="ellipse">
              <a:avLst/>
            </a:prstGeom>
            <a:solidFill>
              <a:schemeClr val="bg1"/>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63B2732B-A443-4342-85FB-C10EE150325B}"/>
                </a:ext>
              </a:extLst>
            </p:cNvPr>
            <p:cNvSpPr/>
            <p:nvPr/>
          </p:nvSpPr>
          <p:spPr bwMode="auto">
            <a:xfrm>
              <a:off x="1672052" y="3291886"/>
              <a:ext cx="274228" cy="274228"/>
            </a:xfrm>
            <a:prstGeom prst="rect">
              <a:avLst/>
            </a:prstGeom>
            <a:solidFill>
              <a:schemeClr val="bg1"/>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black"/>
                </a:solidFill>
                <a:effectLst/>
                <a:uLnTx/>
                <a:uFillTx/>
                <a:latin typeface="Segoe UI"/>
                <a:ea typeface="+mn-ea"/>
                <a:cs typeface="+mn-cs"/>
              </a:endParaRPr>
            </a:p>
          </p:txBody>
        </p:sp>
      </p:grpSp>
      <p:sp>
        <p:nvSpPr>
          <p:cNvPr id="13" name="Rectangle 12">
            <a:extLst>
              <a:ext uri="{FF2B5EF4-FFF2-40B4-BE49-F238E27FC236}">
                <a16:creationId xmlns:a16="http://schemas.microsoft.com/office/drawing/2014/main" id="{09F84B3F-C680-4EB2-9E6F-914166335A9B}"/>
              </a:ext>
            </a:extLst>
          </p:cNvPr>
          <p:cNvSpPr/>
          <p:nvPr/>
        </p:nvSpPr>
        <p:spPr>
          <a:xfrm>
            <a:off x="2893032" y="1981053"/>
            <a:ext cx="1799439"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Competitive TCO</a:t>
            </a:r>
          </a:p>
        </p:txBody>
      </p:sp>
      <p:sp>
        <p:nvSpPr>
          <p:cNvPr id="26" name="Rectangle 25">
            <a:extLst>
              <a:ext uri="{FF2B5EF4-FFF2-40B4-BE49-F238E27FC236}">
                <a16:creationId xmlns:a16="http://schemas.microsoft.com/office/drawing/2014/main" id="{8CE8AC68-A1DB-44B8-B986-BB23A36A9BFE}"/>
              </a:ext>
            </a:extLst>
          </p:cNvPr>
          <p:cNvSpPr/>
          <p:nvPr/>
        </p:nvSpPr>
        <p:spPr>
          <a:xfrm>
            <a:off x="9807344" y="1857943"/>
            <a:ext cx="1799439"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Built-in intelligence</a:t>
            </a:r>
          </a:p>
        </p:txBody>
      </p:sp>
      <p:sp>
        <p:nvSpPr>
          <p:cNvPr id="44" name="Rectangle 43">
            <a:extLst>
              <a:ext uri="{FF2B5EF4-FFF2-40B4-BE49-F238E27FC236}">
                <a16:creationId xmlns:a16="http://schemas.microsoft.com/office/drawing/2014/main" id="{87A0C22F-5B9F-439D-9DA4-CCBE7F38F99E}"/>
              </a:ext>
            </a:extLst>
          </p:cNvPr>
          <p:cNvSpPr/>
          <p:nvPr/>
        </p:nvSpPr>
        <p:spPr>
          <a:xfrm>
            <a:off x="5197803" y="1734832"/>
            <a:ext cx="1799440"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Breakthrough productivity &amp; performance </a:t>
            </a:r>
          </a:p>
        </p:txBody>
      </p:sp>
      <p:sp>
        <p:nvSpPr>
          <p:cNvPr id="45" name="Rectangle 44">
            <a:extLst>
              <a:ext uri="{FF2B5EF4-FFF2-40B4-BE49-F238E27FC236}">
                <a16:creationId xmlns:a16="http://schemas.microsoft.com/office/drawing/2014/main" id="{DEAC823D-982B-48F3-83FE-280DD1545C0B}"/>
              </a:ext>
            </a:extLst>
          </p:cNvPr>
          <p:cNvSpPr/>
          <p:nvPr/>
        </p:nvSpPr>
        <p:spPr>
          <a:xfrm>
            <a:off x="7502575" y="1857943"/>
            <a:ext cx="1799440"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Industry-leading security </a:t>
            </a:r>
          </a:p>
        </p:txBody>
      </p:sp>
      <p:grpSp>
        <p:nvGrpSpPr>
          <p:cNvPr id="51" name="Group 50">
            <a:extLst>
              <a:ext uri="{FF2B5EF4-FFF2-40B4-BE49-F238E27FC236}">
                <a16:creationId xmlns:a16="http://schemas.microsoft.com/office/drawing/2014/main" id="{8B64F3E0-422E-4860-B35D-C75C2BDC45DC}"/>
              </a:ext>
            </a:extLst>
          </p:cNvPr>
          <p:cNvGrpSpPr/>
          <p:nvPr/>
        </p:nvGrpSpPr>
        <p:grpSpPr>
          <a:xfrm>
            <a:off x="10076654" y="3104758"/>
            <a:ext cx="1260818" cy="1074030"/>
            <a:chOff x="8659722" y="4264035"/>
            <a:chExt cx="771525" cy="657225"/>
          </a:xfrm>
          <a:solidFill>
            <a:schemeClr val="accent2"/>
          </a:solidFill>
        </p:grpSpPr>
        <p:sp>
          <p:nvSpPr>
            <p:cNvPr id="52" name="Freeform: Shape 51">
              <a:extLst>
                <a:ext uri="{FF2B5EF4-FFF2-40B4-BE49-F238E27FC236}">
                  <a16:creationId xmlns:a16="http://schemas.microsoft.com/office/drawing/2014/main" id="{5BA5668F-FAC5-4ABA-B505-AACB2031ED80}"/>
                </a:ext>
              </a:extLst>
            </p:cNvPr>
            <p:cNvSpPr/>
            <p:nvPr/>
          </p:nvSpPr>
          <p:spPr bwMode="auto">
            <a:xfrm>
              <a:off x="8727621" y="4313464"/>
              <a:ext cx="650422" cy="605074"/>
            </a:xfrm>
            <a:custGeom>
              <a:avLst/>
              <a:gdLst>
                <a:gd name="connsiteX0" fmla="*/ 397329 w 650422"/>
                <a:gd name="connsiteY0" fmla="*/ 0 h 605074"/>
                <a:gd name="connsiteX1" fmla="*/ 541565 w 650422"/>
                <a:gd name="connsiteY1" fmla="*/ 43543 h 605074"/>
                <a:gd name="connsiteX2" fmla="*/ 579665 w 650422"/>
                <a:gd name="connsiteY2" fmla="*/ 100693 h 605074"/>
                <a:gd name="connsiteX3" fmla="*/ 636815 w 650422"/>
                <a:gd name="connsiteY3" fmla="*/ 125185 h 605074"/>
                <a:gd name="connsiteX4" fmla="*/ 650422 w 650422"/>
                <a:gd name="connsiteY4" fmla="*/ 299357 h 605074"/>
                <a:gd name="connsiteX5" fmla="*/ 606879 w 650422"/>
                <a:gd name="connsiteY5" fmla="*/ 424543 h 605074"/>
                <a:gd name="connsiteX6" fmla="*/ 476250 w 650422"/>
                <a:gd name="connsiteY6" fmla="*/ 453822 h 605074"/>
                <a:gd name="connsiteX7" fmla="*/ 476250 w 650422"/>
                <a:gd name="connsiteY7" fmla="*/ 605074 h 605074"/>
                <a:gd name="connsiteX8" fmla="*/ 367393 w 650422"/>
                <a:gd name="connsiteY8" fmla="*/ 605074 h 605074"/>
                <a:gd name="connsiteX9" fmla="*/ 367393 w 650422"/>
                <a:gd name="connsiteY9" fmla="*/ 433300 h 605074"/>
                <a:gd name="connsiteX10" fmla="*/ 234043 w 650422"/>
                <a:gd name="connsiteY10" fmla="*/ 304800 h 605074"/>
                <a:gd name="connsiteX11" fmla="*/ 70758 w 650422"/>
                <a:gd name="connsiteY11" fmla="*/ 342900 h 605074"/>
                <a:gd name="connsiteX12" fmla="*/ 0 w 650422"/>
                <a:gd name="connsiteY12" fmla="*/ 310243 h 605074"/>
                <a:gd name="connsiteX13" fmla="*/ 29936 w 650422"/>
                <a:gd name="connsiteY13" fmla="*/ 125185 h 605074"/>
                <a:gd name="connsiteX14" fmla="*/ 228600 w 650422"/>
                <a:gd name="connsiteY14" fmla="*/ 8164 h 60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0422" h="605074">
                  <a:moveTo>
                    <a:pt x="397329" y="0"/>
                  </a:moveTo>
                  <a:lnTo>
                    <a:pt x="541565" y="43543"/>
                  </a:lnTo>
                  <a:lnTo>
                    <a:pt x="579665" y="100693"/>
                  </a:lnTo>
                  <a:lnTo>
                    <a:pt x="636815" y="125185"/>
                  </a:lnTo>
                  <a:lnTo>
                    <a:pt x="650422" y="299357"/>
                  </a:lnTo>
                  <a:lnTo>
                    <a:pt x="606879" y="424543"/>
                  </a:lnTo>
                  <a:lnTo>
                    <a:pt x="476250" y="453822"/>
                  </a:lnTo>
                  <a:lnTo>
                    <a:pt x="476250" y="605074"/>
                  </a:lnTo>
                  <a:lnTo>
                    <a:pt x="367393" y="605074"/>
                  </a:lnTo>
                  <a:lnTo>
                    <a:pt x="367393" y="433300"/>
                  </a:lnTo>
                  <a:lnTo>
                    <a:pt x="234043" y="304800"/>
                  </a:lnTo>
                  <a:lnTo>
                    <a:pt x="70758" y="342900"/>
                  </a:lnTo>
                  <a:lnTo>
                    <a:pt x="0" y="310243"/>
                  </a:lnTo>
                  <a:lnTo>
                    <a:pt x="29936" y="125185"/>
                  </a:lnTo>
                  <a:lnTo>
                    <a:pt x="228600" y="816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Graphic 3" descr="Brain">
              <a:extLst>
                <a:ext uri="{FF2B5EF4-FFF2-40B4-BE49-F238E27FC236}">
                  <a16:creationId xmlns:a16="http://schemas.microsoft.com/office/drawing/2014/main" id="{90F44D77-E827-4EA1-87AF-2C8A9DDA583F}"/>
                </a:ext>
              </a:extLst>
            </p:cNvPr>
            <p:cNvSpPr/>
            <p:nvPr/>
          </p:nvSpPr>
          <p:spPr>
            <a:xfrm>
              <a:off x="8659722" y="4264035"/>
              <a:ext cx="771525" cy="657225"/>
            </a:xfrm>
            <a:custGeom>
              <a:avLst/>
              <a:gdLst>
                <a:gd name="connsiteX0" fmla="*/ 749390 w 771525"/>
                <a:gd name="connsiteY0" fmla="*/ 399794 h 657225"/>
                <a:gd name="connsiteX1" fmla="*/ 744628 w 771525"/>
                <a:gd name="connsiteY1" fmla="*/ 267397 h 657225"/>
                <a:gd name="connsiteX2" fmla="*/ 750343 w 771525"/>
                <a:gd name="connsiteY2" fmla="*/ 233107 h 657225"/>
                <a:gd name="connsiteX3" fmla="*/ 658903 w 771525"/>
                <a:gd name="connsiteY3" fmla="*/ 122617 h 657225"/>
                <a:gd name="connsiteX4" fmla="*/ 550318 w 771525"/>
                <a:gd name="connsiteY4" fmla="*/ 45464 h 657225"/>
                <a:gd name="connsiteX5" fmla="*/ 523648 w 771525"/>
                <a:gd name="connsiteY5" fmla="*/ 48322 h 657225"/>
                <a:gd name="connsiteX6" fmla="*/ 443638 w 771525"/>
                <a:gd name="connsiteY6" fmla="*/ 7364 h 657225"/>
                <a:gd name="connsiteX7" fmla="*/ 358865 w 771525"/>
                <a:gd name="connsiteY7" fmla="*/ 36892 h 657225"/>
                <a:gd name="connsiteX8" fmla="*/ 258853 w 771525"/>
                <a:gd name="connsiteY8" fmla="*/ 21652 h 657225"/>
                <a:gd name="connsiteX9" fmla="*/ 185510 w 771525"/>
                <a:gd name="connsiteY9" fmla="*/ 92137 h 657225"/>
                <a:gd name="connsiteX10" fmla="*/ 178843 w 771525"/>
                <a:gd name="connsiteY10" fmla="*/ 92137 h 657225"/>
                <a:gd name="connsiteX11" fmla="*/ 64543 w 771525"/>
                <a:gd name="connsiteY11" fmla="*/ 204532 h 657225"/>
                <a:gd name="connsiteX12" fmla="*/ 64543 w 771525"/>
                <a:gd name="connsiteY12" fmla="*/ 210247 h 657225"/>
                <a:gd name="connsiteX13" fmla="*/ 7393 w 771525"/>
                <a:gd name="connsiteY13" fmla="*/ 315974 h 657225"/>
                <a:gd name="connsiteX14" fmla="*/ 125503 w 771525"/>
                <a:gd name="connsiteY14" fmla="*/ 420749 h 657225"/>
                <a:gd name="connsiteX15" fmla="*/ 273140 w 771525"/>
                <a:gd name="connsiteY15" fmla="*/ 420749 h 657225"/>
                <a:gd name="connsiteX16" fmla="*/ 388393 w 771525"/>
                <a:gd name="connsiteY16" fmla="*/ 534097 h 657225"/>
                <a:gd name="connsiteX17" fmla="*/ 388393 w 771525"/>
                <a:gd name="connsiteY17" fmla="*/ 656017 h 657225"/>
                <a:gd name="connsiteX18" fmla="*/ 463640 w 771525"/>
                <a:gd name="connsiteY18" fmla="*/ 656017 h 657225"/>
                <a:gd name="connsiteX19" fmla="*/ 463640 w 771525"/>
                <a:gd name="connsiteY19" fmla="*/ 570292 h 657225"/>
                <a:gd name="connsiteX20" fmla="*/ 463640 w 771525"/>
                <a:gd name="connsiteY20" fmla="*/ 557909 h 657225"/>
                <a:gd name="connsiteX21" fmla="*/ 487453 w 771525"/>
                <a:gd name="connsiteY21" fmla="*/ 449324 h 657225"/>
                <a:gd name="connsiteX22" fmla="*/ 537935 w 771525"/>
                <a:gd name="connsiteY22" fmla="*/ 406462 h 657225"/>
                <a:gd name="connsiteX23" fmla="*/ 575083 w 771525"/>
                <a:gd name="connsiteY23" fmla="*/ 375029 h 657225"/>
                <a:gd name="connsiteX24" fmla="*/ 587465 w 771525"/>
                <a:gd name="connsiteY24" fmla="*/ 352169 h 657225"/>
                <a:gd name="connsiteX25" fmla="*/ 525553 w 771525"/>
                <a:gd name="connsiteY25" fmla="*/ 344549 h 657225"/>
                <a:gd name="connsiteX26" fmla="*/ 503645 w 771525"/>
                <a:gd name="connsiteY26" fmla="*/ 328357 h 657225"/>
                <a:gd name="connsiteX27" fmla="*/ 519838 w 771525"/>
                <a:gd name="connsiteY27" fmla="*/ 306449 h 657225"/>
                <a:gd name="connsiteX28" fmla="*/ 596038 w 771525"/>
                <a:gd name="connsiteY28" fmla="*/ 315022 h 657225"/>
                <a:gd name="connsiteX29" fmla="*/ 596990 w 771525"/>
                <a:gd name="connsiteY29" fmla="*/ 307402 h 657225"/>
                <a:gd name="connsiteX30" fmla="*/ 591275 w 771525"/>
                <a:gd name="connsiteY30" fmla="*/ 262634 h 657225"/>
                <a:gd name="connsiteX31" fmla="*/ 513170 w 771525"/>
                <a:gd name="connsiteY31" fmla="*/ 200722 h 657225"/>
                <a:gd name="connsiteX32" fmla="*/ 494120 w 771525"/>
                <a:gd name="connsiteY32" fmla="*/ 195007 h 657225"/>
                <a:gd name="connsiteX33" fmla="*/ 488405 w 771525"/>
                <a:gd name="connsiteY33" fmla="*/ 193102 h 657225"/>
                <a:gd name="connsiteX34" fmla="*/ 487453 w 771525"/>
                <a:gd name="connsiteY34" fmla="*/ 193102 h 657225"/>
                <a:gd name="connsiteX35" fmla="*/ 465545 w 771525"/>
                <a:gd name="connsiteY35" fmla="*/ 198817 h 657225"/>
                <a:gd name="connsiteX36" fmla="*/ 456973 w 771525"/>
                <a:gd name="connsiteY36" fmla="*/ 200722 h 657225"/>
                <a:gd name="connsiteX37" fmla="*/ 447448 w 771525"/>
                <a:gd name="connsiteY37" fmla="*/ 202627 h 657225"/>
                <a:gd name="connsiteX38" fmla="*/ 424588 w 771525"/>
                <a:gd name="connsiteY38" fmla="*/ 272159 h 657225"/>
                <a:gd name="connsiteX39" fmla="*/ 457925 w 771525"/>
                <a:gd name="connsiteY39" fmla="*/ 336929 h 657225"/>
                <a:gd name="connsiteX40" fmla="*/ 459830 w 771525"/>
                <a:gd name="connsiteY40" fmla="*/ 363599 h 657225"/>
                <a:gd name="connsiteX41" fmla="*/ 435065 w 771525"/>
                <a:gd name="connsiteY41" fmla="*/ 365504 h 657225"/>
                <a:gd name="connsiteX42" fmla="*/ 406490 w 771525"/>
                <a:gd name="connsiteY42" fmla="*/ 330262 h 657225"/>
                <a:gd name="connsiteX43" fmla="*/ 404585 w 771525"/>
                <a:gd name="connsiteY43" fmla="*/ 330262 h 657225"/>
                <a:gd name="connsiteX44" fmla="*/ 322670 w 771525"/>
                <a:gd name="connsiteY44" fmla="*/ 304544 h 657225"/>
                <a:gd name="connsiteX45" fmla="*/ 317908 w 771525"/>
                <a:gd name="connsiteY45" fmla="*/ 278827 h 657225"/>
                <a:gd name="connsiteX46" fmla="*/ 343625 w 771525"/>
                <a:gd name="connsiteY46" fmla="*/ 273112 h 657225"/>
                <a:gd name="connsiteX47" fmla="*/ 391250 w 771525"/>
                <a:gd name="connsiteY47" fmla="*/ 289304 h 657225"/>
                <a:gd name="connsiteX48" fmla="*/ 387440 w 771525"/>
                <a:gd name="connsiteY48" fmla="*/ 274064 h 657225"/>
                <a:gd name="connsiteX49" fmla="*/ 397918 w 771525"/>
                <a:gd name="connsiteY49" fmla="*/ 212152 h 657225"/>
                <a:gd name="connsiteX50" fmla="*/ 358865 w 771525"/>
                <a:gd name="connsiteY50" fmla="*/ 215009 h 657225"/>
                <a:gd name="connsiteX51" fmla="*/ 324575 w 771525"/>
                <a:gd name="connsiteY51" fmla="*/ 212152 h 657225"/>
                <a:gd name="connsiteX52" fmla="*/ 241708 w 771525"/>
                <a:gd name="connsiteY52" fmla="*/ 264539 h 657225"/>
                <a:gd name="connsiteX53" fmla="*/ 158840 w 771525"/>
                <a:gd name="connsiteY53" fmla="*/ 360742 h 657225"/>
                <a:gd name="connsiteX54" fmla="*/ 139790 w 771525"/>
                <a:gd name="connsiteY54" fmla="*/ 379792 h 657225"/>
                <a:gd name="connsiteX55" fmla="*/ 120740 w 771525"/>
                <a:gd name="connsiteY55" fmla="*/ 360742 h 657225"/>
                <a:gd name="connsiteX56" fmla="*/ 165508 w 771525"/>
                <a:gd name="connsiteY56" fmla="*/ 268349 h 657225"/>
                <a:gd name="connsiteX57" fmla="*/ 106453 w 771525"/>
                <a:gd name="connsiteY57" fmla="*/ 238822 h 657225"/>
                <a:gd name="connsiteX58" fmla="*/ 109310 w 771525"/>
                <a:gd name="connsiteY58" fmla="*/ 212152 h 657225"/>
                <a:gd name="connsiteX59" fmla="*/ 135980 w 771525"/>
                <a:gd name="connsiteY59" fmla="*/ 214057 h 657225"/>
                <a:gd name="connsiteX60" fmla="*/ 196940 w 771525"/>
                <a:gd name="connsiteY60" fmla="*/ 231202 h 657225"/>
                <a:gd name="connsiteX61" fmla="*/ 283618 w 771525"/>
                <a:gd name="connsiteY61" fmla="*/ 198817 h 657225"/>
                <a:gd name="connsiteX62" fmla="*/ 218848 w 771525"/>
                <a:gd name="connsiteY62" fmla="*/ 139762 h 657225"/>
                <a:gd name="connsiteX63" fmla="*/ 225515 w 771525"/>
                <a:gd name="connsiteY63" fmla="*/ 114044 h 657225"/>
                <a:gd name="connsiteX64" fmla="*/ 251233 w 771525"/>
                <a:gd name="connsiteY64" fmla="*/ 120712 h 657225"/>
                <a:gd name="connsiteX65" fmla="*/ 434113 w 771525"/>
                <a:gd name="connsiteY65" fmla="*/ 164527 h 657225"/>
                <a:gd name="connsiteX66" fmla="*/ 405538 w 771525"/>
                <a:gd name="connsiteY66" fmla="*/ 91184 h 657225"/>
                <a:gd name="connsiteX67" fmla="*/ 425540 w 771525"/>
                <a:gd name="connsiteY67" fmla="*/ 73087 h 657225"/>
                <a:gd name="connsiteX68" fmla="*/ 443638 w 771525"/>
                <a:gd name="connsiteY68" fmla="*/ 93089 h 657225"/>
                <a:gd name="connsiteX69" fmla="*/ 503645 w 771525"/>
                <a:gd name="connsiteY69" fmla="*/ 155954 h 657225"/>
                <a:gd name="connsiteX70" fmla="*/ 520790 w 771525"/>
                <a:gd name="connsiteY70" fmla="*/ 160717 h 657225"/>
                <a:gd name="connsiteX71" fmla="*/ 577940 w 771525"/>
                <a:gd name="connsiteY71" fmla="*/ 112139 h 657225"/>
                <a:gd name="connsiteX72" fmla="*/ 601753 w 771525"/>
                <a:gd name="connsiteY72" fmla="*/ 126427 h 657225"/>
                <a:gd name="connsiteX73" fmla="*/ 587465 w 771525"/>
                <a:gd name="connsiteY73" fmla="*/ 150239 h 657225"/>
                <a:gd name="connsiteX74" fmla="*/ 556985 w 771525"/>
                <a:gd name="connsiteY74" fmla="*/ 175004 h 657225"/>
                <a:gd name="connsiteX75" fmla="*/ 556985 w 771525"/>
                <a:gd name="connsiteY75" fmla="*/ 176909 h 657225"/>
                <a:gd name="connsiteX76" fmla="*/ 625565 w 771525"/>
                <a:gd name="connsiteY76" fmla="*/ 247394 h 657225"/>
                <a:gd name="connsiteX77" fmla="*/ 631280 w 771525"/>
                <a:gd name="connsiteY77" fmla="*/ 270254 h 657225"/>
                <a:gd name="connsiteX78" fmla="*/ 639853 w 771525"/>
                <a:gd name="connsiteY78" fmla="*/ 258824 h 657225"/>
                <a:gd name="connsiteX79" fmla="*/ 653188 w 771525"/>
                <a:gd name="connsiteY79" fmla="*/ 214057 h 657225"/>
                <a:gd name="connsiteX80" fmla="*/ 665570 w 771525"/>
                <a:gd name="connsiteY80" fmla="*/ 198817 h 657225"/>
                <a:gd name="connsiteX81" fmla="*/ 684620 w 771525"/>
                <a:gd name="connsiteY81" fmla="*/ 202627 h 657225"/>
                <a:gd name="connsiteX82" fmla="*/ 690335 w 771525"/>
                <a:gd name="connsiteY82" fmla="*/ 221677 h 657225"/>
                <a:gd name="connsiteX83" fmla="*/ 672238 w 771525"/>
                <a:gd name="connsiteY83" fmla="*/ 276922 h 657225"/>
                <a:gd name="connsiteX84" fmla="*/ 631280 w 771525"/>
                <a:gd name="connsiteY84" fmla="*/ 315974 h 657225"/>
                <a:gd name="connsiteX85" fmla="*/ 610325 w 771525"/>
                <a:gd name="connsiteY85" fmla="*/ 384554 h 657225"/>
                <a:gd name="connsiteX86" fmla="*/ 652235 w 771525"/>
                <a:gd name="connsiteY86" fmla="*/ 420749 h 657225"/>
                <a:gd name="connsiteX87" fmla="*/ 661760 w 771525"/>
                <a:gd name="connsiteY87" fmla="*/ 437894 h 657225"/>
                <a:gd name="connsiteX88" fmla="*/ 651283 w 771525"/>
                <a:gd name="connsiteY88" fmla="*/ 454087 h 657225"/>
                <a:gd name="connsiteX89" fmla="*/ 632233 w 771525"/>
                <a:gd name="connsiteY89" fmla="*/ 453134 h 657225"/>
                <a:gd name="connsiteX90" fmla="*/ 587465 w 771525"/>
                <a:gd name="connsiteY90" fmla="*/ 415034 h 657225"/>
                <a:gd name="connsiteX91" fmla="*/ 557938 w 771525"/>
                <a:gd name="connsiteY91" fmla="*/ 436942 h 657225"/>
                <a:gd name="connsiteX92" fmla="*/ 515075 w 771525"/>
                <a:gd name="connsiteY92" fmla="*/ 473137 h 657225"/>
                <a:gd name="connsiteX93" fmla="*/ 500788 w 771525"/>
                <a:gd name="connsiteY93" fmla="*/ 556957 h 657225"/>
                <a:gd name="connsiteX94" fmla="*/ 500788 w 771525"/>
                <a:gd name="connsiteY94" fmla="*/ 570292 h 657225"/>
                <a:gd name="connsiteX95" fmla="*/ 500788 w 771525"/>
                <a:gd name="connsiteY95" fmla="*/ 656017 h 657225"/>
                <a:gd name="connsiteX96" fmla="*/ 576988 w 771525"/>
                <a:gd name="connsiteY96" fmla="*/ 656017 h 657225"/>
                <a:gd name="connsiteX97" fmla="*/ 643663 w 771525"/>
                <a:gd name="connsiteY97" fmla="*/ 523619 h 657225"/>
                <a:gd name="connsiteX98" fmla="*/ 748438 w 771525"/>
                <a:gd name="connsiteY98" fmla="*/ 412177 h 657225"/>
                <a:gd name="connsiteX99" fmla="*/ 749390 w 771525"/>
                <a:gd name="connsiteY99" fmla="*/ 399794 h 657225"/>
                <a:gd name="connsiteX100" fmla="*/ 749390 w 771525"/>
                <a:gd name="connsiteY100" fmla="*/ 399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771525" h="657225">
                  <a:moveTo>
                    <a:pt x="749390" y="399794"/>
                  </a:moveTo>
                  <a:cubicBezTo>
                    <a:pt x="777013" y="359789"/>
                    <a:pt x="775108" y="305497"/>
                    <a:pt x="744628" y="267397"/>
                  </a:cubicBezTo>
                  <a:cubicBezTo>
                    <a:pt x="748438" y="255967"/>
                    <a:pt x="750343" y="244537"/>
                    <a:pt x="750343" y="233107"/>
                  </a:cubicBezTo>
                  <a:cubicBezTo>
                    <a:pt x="750343" y="178814"/>
                    <a:pt x="711290" y="133094"/>
                    <a:pt x="658903" y="122617"/>
                  </a:cubicBezTo>
                  <a:cubicBezTo>
                    <a:pt x="642710" y="75944"/>
                    <a:pt x="599848" y="45464"/>
                    <a:pt x="550318" y="45464"/>
                  </a:cubicBezTo>
                  <a:cubicBezTo>
                    <a:pt x="541745" y="45464"/>
                    <a:pt x="532220" y="46417"/>
                    <a:pt x="523648" y="48322"/>
                  </a:cubicBezTo>
                  <a:cubicBezTo>
                    <a:pt x="503645" y="24509"/>
                    <a:pt x="474118" y="10222"/>
                    <a:pt x="443638" y="7364"/>
                  </a:cubicBezTo>
                  <a:cubicBezTo>
                    <a:pt x="412205" y="5459"/>
                    <a:pt x="381725" y="15937"/>
                    <a:pt x="358865" y="36892"/>
                  </a:cubicBezTo>
                  <a:cubicBezTo>
                    <a:pt x="329338" y="16889"/>
                    <a:pt x="292190" y="11174"/>
                    <a:pt x="258853" y="21652"/>
                  </a:cubicBezTo>
                  <a:cubicBezTo>
                    <a:pt x="224563" y="32129"/>
                    <a:pt x="197893" y="57847"/>
                    <a:pt x="185510" y="92137"/>
                  </a:cubicBezTo>
                  <a:cubicBezTo>
                    <a:pt x="183605" y="92137"/>
                    <a:pt x="180748" y="92137"/>
                    <a:pt x="178843" y="92137"/>
                  </a:cubicBezTo>
                  <a:cubicBezTo>
                    <a:pt x="115978" y="92137"/>
                    <a:pt x="65495" y="141667"/>
                    <a:pt x="64543" y="204532"/>
                  </a:cubicBezTo>
                  <a:cubicBezTo>
                    <a:pt x="64543" y="206437"/>
                    <a:pt x="64543" y="208342"/>
                    <a:pt x="64543" y="210247"/>
                  </a:cubicBezTo>
                  <a:cubicBezTo>
                    <a:pt x="26443" y="231202"/>
                    <a:pt x="4535" y="272159"/>
                    <a:pt x="7393" y="315974"/>
                  </a:cubicBezTo>
                  <a:cubicBezTo>
                    <a:pt x="11203" y="375982"/>
                    <a:pt x="64543" y="420749"/>
                    <a:pt x="125503" y="420749"/>
                  </a:cubicBezTo>
                  <a:lnTo>
                    <a:pt x="273140" y="420749"/>
                  </a:lnTo>
                  <a:cubicBezTo>
                    <a:pt x="336005" y="420749"/>
                    <a:pt x="387440" y="471232"/>
                    <a:pt x="388393" y="534097"/>
                  </a:cubicBezTo>
                  <a:lnTo>
                    <a:pt x="388393" y="656017"/>
                  </a:lnTo>
                  <a:lnTo>
                    <a:pt x="463640" y="656017"/>
                  </a:lnTo>
                  <a:lnTo>
                    <a:pt x="463640" y="570292"/>
                  </a:lnTo>
                  <a:cubicBezTo>
                    <a:pt x="463640" y="566482"/>
                    <a:pt x="463640" y="561719"/>
                    <a:pt x="463640" y="557909"/>
                  </a:cubicBezTo>
                  <a:cubicBezTo>
                    <a:pt x="463640" y="522667"/>
                    <a:pt x="462688" y="477899"/>
                    <a:pt x="487453" y="449324"/>
                  </a:cubicBezTo>
                  <a:cubicBezTo>
                    <a:pt x="502693" y="433132"/>
                    <a:pt x="519838" y="418844"/>
                    <a:pt x="537935" y="406462"/>
                  </a:cubicBezTo>
                  <a:cubicBezTo>
                    <a:pt x="552223" y="397889"/>
                    <a:pt x="564605" y="387412"/>
                    <a:pt x="575083" y="375029"/>
                  </a:cubicBezTo>
                  <a:cubicBezTo>
                    <a:pt x="579845" y="367409"/>
                    <a:pt x="584608" y="359789"/>
                    <a:pt x="587465" y="352169"/>
                  </a:cubicBezTo>
                  <a:cubicBezTo>
                    <a:pt x="567463" y="344549"/>
                    <a:pt x="546508" y="341692"/>
                    <a:pt x="525553" y="344549"/>
                  </a:cubicBezTo>
                  <a:cubicBezTo>
                    <a:pt x="515075" y="345502"/>
                    <a:pt x="505550" y="338834"/>
                    <a:pt x="503645" y="328357"/>
                  </a:cubicBezTo>
                  <a:cubicBezTo>
                    <a:pt x="502693" y="317879"/>
                    <a:pt x="509360" y="308354"/>
                    <a:pt x="519838" y="306449"/>
                  </a:cubicBezTo>
                  <a:cubicBezTo>
                    <a:pt x="545555" y="302639"/>
                    <a:pt x="571273" y="305497"/>
                    <a:pt x="596038" y="315022"/>
                  </a:cubicBezTo>
                  <a:cubicBezTo>
                    <a:pt x="596038" y="312164"/>
                    <a:pt x="596038" y="310259"/>
                    <a:pt x="596990" y="307402"/>
                  </a:cubicBezTo>
                  <a:cubicBezTo>
                    <a:pt x="597943" y="292162"/>
                    <a:pt x="596038" y="276922"/>
                    <a:pt x="591275" y="262634"/>
                  </a:cubicBezTo>
                  <a:cubicBezTo>
                    <a:pt x="577940" y="228344"/>
                    <a:pt x="544603" y="213104"/>
                    <a:pt x="513170" y="200722"/>
                  </a:cubicBezTo>
                  <a:cubicBezTo>
                    <a:pt x="507455" y="198817"/>
                    <a:pt x="501740" y="196912"/>
                    <a:pt x="494120" y="195007"/>
                  </a:cubicBezTo>
                  <a:lnTo>
                    <a:pt x="488405" y="193102"/>
                  </a:lnTo>
                  <a:lnTo>
                    <a:pt x="487453" y="193102"/>
                  </a:lnTo>
                  <a:cubicBezTo>
                    <a:pt x="479833" y="194054"/>
                    <a:pt x="473165" y="195959"/>
                    <a:pt x="465545" y="198817"/>
                  </a:cubicBezTo>
                  <a:lnTo>
                    <a:pt x="456973" y="200722"/>
                  </a:lnTo>
                  <a:lnTo>
                    <a:pt x="447448" y="202627"/>
                  </a:lnTo>
                  <a:cubicBezTo>
                    <a:pt x="431255" y="221677"/>
                    <a:pt x="422683" y="246442"/>
                    <a:pt x="424588" y="272159"/>
                  </a:cubicBezTo>
                  <a:cubicBezTo>
                    <a:pt x="426493" y="297877"/>
                    <a:pt x="438875" y="320737"/>
                    <a:pt x="457925" y="336929"/>
                  </a:cubicBezTo>
                  <a:cubicBezTo>
                    <a:pt x="465545" y="343597"/>
                    <a:pt x="465545" y="355027"/>
                    <a:pt x="459830" y="363599"/>
                  </a:cubicBezTo>
                  <a:cubicBezTo>
                    <a:pt x="454115" y="370267"/>
                    <a:pt x="442685" y="371219"/>
                    <a:pt x="435065" y="365504"/>
                  </a:cubicBezTo>
                  <a:cubicBezTo>
                    <a:pt x="423635" y="355979"/>
                    <a:pt x="414110" y="343597"/>
                    <a:pt x="406490" y="330262"/>
                  </a:cubicBezTo>
                  <a:lnTo>
                    <a:pt x="404585" y="330262"/>
                  </a:lnTo>
                  <a:cubicBezTo>
                    <a:pt x="377915" y="325499"/>
                    <a:pt x="347435" y="320737"/>
                    <a:pt x="322670" y="304544"/>
                  </a:cubicBezTo>
                  <a:cubicBezTo>
                    <a:pt x="314098" y="298829"/>
                    <a:pt x="312193" y="287399"/>
                    <a:pt x="317908" y="278827"/>
                  </a:cubicBezTo>
                  <a:cubicBezTo>
                    <a:pt x="323623" y="270254"/>
                    <a:pt x="335053" y="267397"/>
                    <a:pt x="343625" y="273112"/>
                  </a:cubicBezTo>
                  <a:cubicBezTo>
                    <a:pt x="357913" y="281684"/>
                    <a:pt x="374105" y="287399"/>
                    <a:pt x="391250" y="289304"/>
                  </a:cubicBezTo>
                  <a:cubicBezTo>
                    <a:pt x="389345" y="284542"/>
                    <a:pt x="388393" y="279779"/>
                    <a:pt x="387440" y="274064"/>
                  </a:cubicBezTo>
                  <a:cubicBezTo>
                    <a:pt x="385535" y="253109"/>
                    <a:pt x="389345" y="231202"/>
                    <a:pt x="397918" y="212152"/>
                  </a:cubicBezTo>
                  <a:cubicBezTo>
                    <a:pt x="384583" y="214057"/>
                    <a:pt x="372200" y="215009"/>
                    <a:pt x="358865" y="215009"/>
                  </a:cubicBezTo>
                  <a:cubicBezTo>
                    <a:pt x="347435" y="215009"/>
                    <a:pt x="336005" y="214057"/>
                    <a:pt x="324575" y="212152"/>
                  </a:cubicBezTo>
                  <a:cubicBezTo>
                    <a:pt x="303620" y="237869"/>
                    <a:pt x="274093" y="256919"/>
                    <a:pt x="241708" y="264539"/>
                  </a:cubicBezTo>
                  <a:cubicBezTo>
                    <a:pt x="198845" y="286447"/>
                    <a:pt x="158840" y="314069"/>
                    <a:pt x="158840" y="360742"/>
                  </a:cubicBezTo>
                  <a:cubicBezTo>
                    <a:pt x="158840" y="371219"/>
                    <a:pt x="150268" y="379792"/>
                    <a:pt x="139790" y="379792"/>
                  </a:cubicBezTo>
                  <a:cubicBezTo>
                    <a:pt x="129313" y="379792"/>
                    <a:pt x="120740" y="371219"/>
                    <a:pt x="120740" y="360742"/>
                  </a:cubicBezTo>
                  <a:cubicBezTo>
                    <a:pt x="121693" y="324547"/>
                    <a:pt x="137885" y="291209"/>
                    <a:pt x="165508" y="268349"/>
                  </a:cubicBezTo>
                  <a:cubicBezTo>
                    <a:pt x="142648" y="265492"/>
                    <a:pt x="121693" y="255967"/>
                    <a:pt x="106453" y="238822"/>
                  </a:cubicBezTo>
                  <a:cubicBezTo>
                    <a:pt x="99785" y="230249"/>
                    <a:pt x="101690" y="218819"/>
                    <a:pt x="109310" y="212152"/>
                  </a:cubicBezTo>
                  <a:cubicBezTo>
                    <a:pt x="116930" y="205484"/>
                    <a:pt x="129313" y="206437"/>
                    <a:pt x="135980" y="214057"/>
                  </a:cubicBezTo>
                  <a:cubicBezTo>
                    <a:pt x="143600" y="223582"/>
                    <a:pt x="165508" y="232154"/>
                    <a:pt x="196940" y="231202"/>
                  </a:cubicBezTo>
                  <a:cubicBezTo>
                    <a:pt x="228373" y="231202"/>
                    <a:pt x="259805" y="219772"/>
                    <a:pt x="283618" y="198817"/>
                  </a:cubicBezTo>
                  <a:cubicBezTo>
                    <a:pt x="255995" y="187387"/>
                    <a:pt x="233135" y="166432"/>
                    <a:pt x="218848" y="139762"/>
                  </a:cubicBezTo>
                  <a:cubicBezTo>
                    <a:pt x="213133" y="130237"/>
                    <a:pt x="216943" y="118807"/>
                    <a:pt x="225515" y="114044"/>
                  </a:cubicBezTo>
                  <a:cubicBezTo>
                    <a:pt x="235040" y="108329"/>
                    <a:pt x="246470" y="112139"/>
                    <a:pt x="251233" y="120712"/>
                  </a:cubicBezTo>
                  <a:cubicBezTo>
                    <a:pt x="279808" y="172147"/>
                    <a:pt x="339815" y="186434"/>
                    <a:pt x="434113" y="164527"/>
                  </a:cubicBezTo>
                  <a:cubicBezTo>
                    <a:pt x="416968" y="150239"/>
                    <a:pt x="404585" y="127379"/>
                    <a:pt x="405538" y="91184"/>
                  </a:cubicBezTo>
                  <a:cubicBezTo>
                    <a:pt x="405538" y="80707"/>
                    <a:pt x="415063" y="72134"/>
                    <a:pt x="425540" y="73087"/>
                  </a:cubicBezTo>
                  <a:cubicBezTo>
                    <a:pt x="436018" y="73087"/>
                    <a:pt x="444590" y="82612"/>
                    <a:pt x="443638" y="93089"/>
                  </a:cubicBezTo>
                  <a:cubicBezTo>
                    <a:pt x="441733" y="135952"/>
                    <a:pt x="465545" y="144524"/>
                    <a:pt x="503645" y="155954"/>
                  </a:cubicBezTo>
                  <a:cubicBezTo>
                    <a:pt x="509360" y="157859"/>
                    <a:pt x="515075" y="158812"/>
                    <a:pt x="520790" y="160717"/>
                  </a:cubicBezTo>
                  <a:cubicBezTo>
                    <a:pt x="531268" y="136904"/>
                    <a:pt x="552223" y="118807"/>
                    <a:pt x="577940" y="112139"/>
                  </a:cubicBezTo>
                  <a:cubicBezTo>
                    <a:pt x="588418" y="109282"/>
                    <a:pt x="598895" y="115949"/>
                    <a:pt x="601753" y="126427"/>
                  </a:cubicBezTo>
                  <a:cubicBezTo>
                    <a:pt x="604610" y="136904"/>
                    <a:pt x="597943" y="147382"/>
                    <a:pt x="587465" y="150239"/>
                  </a:cubicBezTo>
                  <a:cubicBezTo>
                    <a:pt x="574130" y="154049"/>
                    <a:pt x="563653" y="162622"/>
                    <a:pt x="556985" y="175004"/>
                  </a:cubicBezTo>
                  <a:cubicBezTo>
                    <a:pt x="556985" y="175957"/>
                    <a:pt x="556985" y="175957"/>
                    <a:pt x="556985" y="176909"/>
                  </a:cubicBezTo>
                  <a:cubicBezTo>
                    <a:pt x="586513" y="191197"/>
                    <a:pt x="612230" y="212152"/>
                    <a:pt x="625565" y="247394"/>
                  </a:cubicBezTo>
                  <a:cubicBezTo>
                    <a:pt x="628423" y="255014"/>
                    <a:pt x="630328" y="262634"/>
                    <a:pt x="631280" y="270254"/>
                  </a:cubicBezTo>
                  <a:cubicBezTo>
                    <a:pt x="635090" y="267397"/>
                    <a:pt x="637948" y="263587"/>
                    <a:pt x="639853" y="258824"/>
                  </a:cubicBezTo>
                  <a:cubicBezTo>
                    <a:pt x="646520" y="244537"/>
                    <a:pt x="651283" y="230249"/>
                    <a:pt x="653188" y="214057"/>
                  </a:cubicBezTo>
                  <a:cubicBezTo>
                    <a:pt x="654140" y="207389"/>
                    <a:pt x="658903" y="201674"/>
                    <a:pt x="665570" y="198817"/>
                  </a:cubicBezTo>
                  <a:cubicBezTo>
                    <a:pt x="672238" y="195959"/>
                    <a:pt x="679858" y="197864"/>
                    <a:pt x="684620" y="202627"/>
                  </a:cubicBezTo>
                  <a:cubicBezTo>
                    <a:pt x="690335" y="207389"/>
                    <a:pt x="692240" y="214057"/>
                    <a:pt x="690335" y="221677"/>
                  </a:cubicBezTo>
                  <a:cubicBezTo>
                    <a:pt x="687478" y="240727"/>
                    <a:pt x="681763" y="259777"/>
                    <a:pt x="672238" y="276922"/>
                  </a:cubicBezTo>
                  <a:cubicBezTo>
                    <a:pt x="662713" y="293114"/>
                    <a:pt x="648425" y="306449"/>
                    <a:pt x="631280" y="315974"/>
                  </a:cubicBezTo>
                  <a:cubicBezTo>
                    <a:pt x="629375" y="339787"/>
                    <a:pt x="621755" y="363599"/>
                    <a:pt x="610325" y="384554"/>
                  </a:cubicBezTo>
                  <a:cubicBezTo>
                    <a:pt x="622708" y="398842"/>
                    <a:pt x="636043" y="411224"/>
                    <a:pt x="652235" y="420749"/>
                  </a:cubicBezTo>
                  <a:cubicBezTo>
                    <a:pt x="657950" y="424559"/>
                    <a:pt x="661760" y="431227"/>
                    <a:pt x="661760" y="437894"/>
                  </a:cubicBezTo>
                  <a:cubicBezTo>
                    <a:pt x="661760" y="444562"/>
                    <a:pt x="657950" y="451229"/>
                    <a:pt x="651283" y="454087"/>
                  </a:cubicBezTo>
                  <a:cubicBezTo>
                    <a:pt x="644615" y="456944"/>
                    <a:pt x="637948" y="456944"/>
                    <a:pt x="632233" y="453134"/>
                  </a:cubicBezTo>
                  <a:cubicBezTo>
                    <a:pt x="616040" y="442657"/>
                    <a:pt x="600800" y="429322"/>
                    <a:pt x="587465" y="415034"/>
                  </a:cubicBezTo>
                  <a:cubicBezTo>
                    <a:pt x="577940" y="422654"/>
                    <a:pt x="567463" y="430274"/>
                    <a:pt x="557938" y="436942"/>
                  </a:cubicBezTo>
                  <a:cubicBezTo>
                    <a:pt x="541745" y="447419"/>
                    <a:pt x="527458" y="458849"/>
                    <a:pt x="515075" y="473137"/>
                  </a:cubicBezTo>
                  <a:cubicBezTo>
                    <a:pt x="499835" y="491234"/>
                    <a:pt x="500788" y="526477"/>
                    <a:pt x="500788" y="556957"/>
                  </a:cubicBezTo>
                  <a:cubicBezTo>
                    <a:pt x="500788" y="561719"/>
                    <a:pt x="500788" y="565529"/>
                    <a:pt x="500788" y="570292"/>
                  </a:cubicBezTo>
                  <a:lnTo>
                    <a:pt x="500788" y="656017"/>
                  </a:lnTo>
                  <a:lnTo>
                    <a:pt x="576988" y="656017"/>
                  </a:lnTo>
                  <a:cubicBezTo>
                    <a:pt x="576988" y="532192"/>
                    <a:pt x="636043" y="525524"/>
                    <a:pt x="643663" y="523619"/>
                  </a:cubicBezTo>
                  <a:cubicBezTo>
                    <a:pt x="668428" y="516952"/>
                    <a:pt x="734150" y="482662"/>
                    <a:pt x="748438" y="412177"/>
                  </a:cubicBezTo>
                  <a:cubicBezTo>
                    <a:pt x="750343" y="408367"/>
                    <a:pt x="749390" y="403604"/>
                    <a:pt x="749390" y="399794"/>
                  </a:cubicBezTo>
                  <a:cubicBezTo>
                    <a:pt x="748438" y="399794"/>
                    <a:pt x="748438" y="399794"/>
                    <a:pt x="749390" y="399794"/>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31E22BBF-1575-44E8-B80A-A26A104FC6B8}"/>
              </a:ext>
            </a:extLst>
          </p:cNvPr>
          <p:cNvGrpSpPr/>
          <p:nvPr/>
        </p:nvGrpSpPr>
        <p:grpSpPr>
          <a:xfrm>
            <a:off x="7971787" y="3075882"/>
            <a:ext cx="861012" cy="1131782"/>
            <a:chOff x="4373323" y="1855264"/>
            <a:chExt cx="2771333" cy="3642856"/>
          </a:xfrm>
        </p:grpSpPr>
        <p:sp>
          <p:nvSpPr>
            <p:cNvPr id="55" name="Freeform: Shape 54">
              <a:extLst>
                <a:ext uri="{FF2B5EF4-FFF2-40B4-BE49-F238E27FC236}">
                  <a16:creationId xmlns:a16="http://schemas.microsoft.com/office/drawing/2014/main" id="{EC362719-9AC1-4C07-B8D0-D116FDB501C9}"/>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817421CB-1EDB-4255-BE65-F5A0BA8AA35D}"/>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57" name="Group 56">
            <a:extLst>
              <a:ext uri="{FF2B5EF4-FFF2-40B4-BE49-F238E27FC236}">
                <a16:creationId xmlns:a16="http://schemas.microsoft.com/office/drawing/2014/main" id="{6E7CA053-81AC-4ED1-844F-A95476C43733}"/>
              </a:ext>
            </a:extLst>
          </p:cNvPr>
          <p:cNvGrpSpPr/>
          <p:nvPr/>
        </p:nvGrpSpPr>
        <p:grpSpPr>
          <a:xfrm>
            <a:off x="3278067" y="3037075"/>
            <a:ext cx="1041790" cy="1209396"/>
            <a:chOff x="4972405" y="5350247"/>
            <a:chExt cx="570148" cy="661875"/>
          </a:xfrm>
        </p:grpSpPr>
        <p:sp>
          <p:nvSpPr>
            <p:cNvPr id="58" name="Rectangle 57">
              <a:extLst>
                <a:ext uri="{FF2B5EF4-FFF2-40B4-BE49-F238E27FC236}">
                  <a16:creationId xmlns:a16="http://schemas.microsoft.com/office/drawing/2014/main" id="{0D151E9A-A407-4DBB-A301-1EF7C041256E}"/>
                </a:ext>
              </a:extLst>
            </p:cNvPr>
            <p:cNvSpPr/>
            <p:nvPr/>
          </p:nvSpPr>
          <p:spPr>
            <a:xfrm rot="18000000">
              <a:off x="4991265" y="5570425"/>
              <a:ext cx="556178" cy="230415"/>
            </a:xfrm>
            <a:prstGeom prst="rect">
              <a:avLst/>
            </a:prstGeom>
            <a:solidFill>
              <a:schemeClr val="bg1"/>
            </a:solidFill>
            <a:ln w="67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4E51BA7-B715-4106-BC7F-B9CE6B7B373E}"/>
                </a:ext>
              </a:extLst>
            </p:cNvPr>
            <p:cNvSpPr/>
            <p:nvPr/>
          </p:nvSpPr>
          <p:spPr>
            <a:xfrm rot="18000000">
              <a:off x="4849295" y="5505564"/>
              <a:ext cx="396690" cy="150469"/>
            </a:xfrm>
            <a:custGeom>
              <a:avLst/>
              <a:gdLst>
                <a:gd name="connsiteX0" fmla="*/ 349027 w 403529"/>
                <a:gd name="connsiteY0" fmla="*/ 57665 h 157308"/>
                <a:gd name="connsiteX1" fmla="*/ 359286 w 403529"/>
                <a:gd name="connsiteY1" fmla="*/ 83655 h 157308"/>
                <a:gd name="connsiteX2" fmla="*/ 400323 w 403529"/>
                <a:gd name="connsiteY2" fmla="*/ 75448 h 157308"/>
                <a:gd name="connsiteX3" fmla="*/ 371597 w 403529"/>
                <a:gd name="connsiteY3" fmla="*/ 3633 h 157308"/>
                <a:gd name="connsiteX4" fmla="*/ 3633 w 403529"/>
                <a:gd name="connsiteY4" fmla="*/ 154102 h 157308"/>
                <a:gd name="connsiteX5" fmla="*/ 214289 w 403529"/>
                <a:gd name="connsiteY5" fmla="*/ 112381 h 157308"/>
                <a:gd name="connsiteX0" fmla="*/ 210656 w 396690"/>
                <a:gd name="connsiteY0" fmla="*/ 108748 h 150469"/>
                <a:gd name="connsiteX1" fmla="*/ 355653 w 396690"/>
                <a:gd name="connsiteY1" fmla="*/ 80022 h 150469"/>
                <a:gd name="connsiteX2" fmla="*/ 396690 w 396690"/>
                <a:gd name="connsiteY2" fmla="*/ 71815 h 150469"/>
                <a:gd name="connsiteX3" fmla="*/ 367964 w 396690"/>
                <a:gd name="connsiteY3" fmla="*/ 0 h 150469"/>
                <a:gd name="connsiteX4" fmla="*/ 0 w 396690"/>
                <a:gd name="connsiteY4" fmla="*/ 150469 h 150469"/>
                <a:gd name="connsiteX5" fmla="*/ 210656 w 396690"/>
                <a:gd name="connsiteY5" fmla="*/ 108748 h 150469"/>
                <a:gd name="connsiteX0" fmla="*/ 0 w 396690"/>
                <a:gd name="connsiteY0" fmla="*/ 150469 h 150469"/>
                <a:gd name="connsiteX1" fmla="*/ 355653 w 396690"/>
                <a:gd name="connsiteY1" fmla="*/ 80022 h 150469"/>
                <a:gd name="connsiteX2" fmla="*/ 396690 w 396690"/>
                <a:gd name="connsiteY2" fmla="*/ 71815 h 150469"/>
                <a:gd name="connsiteX3" fmla="*/ 367964 w 396690"/>
                <a:gd name="connsiteY3" fmla="*/ 0 h 150469"/>
                <a:gd name="connsiteX4" fmla="*/ 0 w 396690"/>
                <a:gd name="connsiteY4" fmla="*/ 150469 h 150469"/>
                <a:gd name="connsiteX0" fmla="*/ 0 w 396690"/>
                <a:gd name="connsiteY0" fmla="*/ 150469 h 150469"/>
                <a:gd name="connsiteX1" fmla="*/ 396690 w 396690"/>
                <a:gd name="connsiteY1" fmla="*/ 71815 h 150469"/>
                <a:gd name="connsiteX2" fmla="*/ 367964 w 396690"/>
                <a:gd name="connsiteY2" fmla="*/ 0 h 150469"/>
                <a:gd name="connsiteX3" fmla="*/ 0 w 396690"/>
                <a:gd name="connsiteY3" fmla="*/ 150469 h 150469"/>
              </a:gdLst>
              <a:ahLst/>
              <a:cxnLst>
                <a:cxn ang="0">
                  <a:pos x="connsiteX0" y="connsiteY0"/>
                </a:cxn>
                <a:cxn ang="0">
                  <a:pos x="connsiteX1" y="connsiteY1"/>
                </a:cxn>
                <a:cxn ang="0">
                  <a:pos x="connsiteX2" y="connsiteY2"/>
                </a:cxn>
                <a:cxn ang="0">
                  <a:pos x="connsiteX3" y="connsiteY3"/>
                </a:cxn>
              </a:cxnLst>
              <a:rect l="l" t="t" r="r" b="b"/>
              <a:pathLst>
                <a:path w="396690" h="150469">
                  <a:moveTo>
                    <a:pt x="0" y="150469"/>
                  </a:moveTo>
                  <a:lnTo>
                    <a:pt x="396690" y="71815"/>
                  </a:lnTo>
                  <a:lnTo>
                    <a:pt x="367964" y="0"/>
                  </a:lnTo>
                  <a:lnTo>
                    <a:pt x="0" y="150469"/>
                  </a:lnTo>
                  <a:close/>
                </a:path>
              </a:pathLst>
            </a:custGeom>
            <a:solidFill>
              <a:schemeClr val="bg1"/>
            </a:solidFill>
            <a:ln w="67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E2C1F15C-ECD9-4318-AE1B-7AD3F6807882}"/>
                </a:ext>
              </a:extLst>
            </p:cNvPr>
            <p:cNvSpPr/>
            <p:nvPr/>
          </p:nvSpPr>
          <p:spPr>
            <a:xfrm rot="18000000">
              <a:off x="4949313" y="5497638"/>
              <a:ext cx="364546" cy="69763"/>
            </a:xfrm>
            <a:custGeom>
              <a:avLst/>
              <a:gdLst>
                <a:gd name="connsiteX0" fmla="*/ 213605 w 369331"/>
                <a:gd name="connsiteY0" fmla="*/ 73396 h 75234"/>
                <a:gd name="connsiteX1" fmla="*/ 321669 w 369331"/>
                <a:gd name="connsiteY1" fmla="*/ 52194 h 75234"/>
                <a:gd name="connsiteX2" fmla="*/ 326457 w 369331"/>
                <a:gd name="connsiteY2" fmla="*/ 73396 h 75234"/>
                <a:gd name="connsiteX3" fmla="*/ 368178 w 369331"/>
                <a:gd name="connsiteY3" fmla="*/ 73396 h 75234"/>
                <a:gd name="connsiteX4" fmla="*/ 354499 w 369331"/>
                <a:gd name="connsiteY4" fmla="*/ 3633 h 75234"/>
                <a:gd name="connsiteX5" fmla="*/ 3633 w 369331"/>
                <a:gd name="connsiteY5" fmla="*/ 73396 h 75234"/>
                <a:gd name="connsiteX0" fmla="*/ 209972 w 364545"/>
                <a:gd name="connsiteY0" fmla="*/ 69763 h 69763"/>
                <a:gd name="connsiteX1" fmla="*/ 322824 w 364545"/>
                <a:gd name="connsiteY1" fmla="*/ 69763 h 69763"/>
                <a:gd name="connsiteX2" fmla="*/ 364545 w 364545"/>
                <a:gd name="connsiteY2" fmla="*/ 69763 h 69763"/>
                <a:gd name="connsiteX3" fmla="*/ 350866 w 364545"/>
                <a:gd name="connsiteY3" fmla="*/ 0 h 69763"/>
                <a:gd name="connsiteX4" fmla="*/ 0 w 364545"/>
                <a:gd name="connsiteY4" fmla="*/ 69763 h 69763"/>
                <a:gd name="connsiteX5" fmla="*/ 209972 w 364545"/>
                <a:gd name="connsiteY5" fmla="*/ 69763 h 69763"/>
                <a:gd name="connsiteX0" fmla="*/ 209972 w 364545"/>
                <a:gd name="connsiteY0" fmla="*/ 69763 h 69763"/>
                <a:gd name="connsiteX1" fmla="*/ 364545 w 364545"/>
                <a:gd name="connsiteY1" fmla="*/ 69763 h 69763"/>
                <a:gd name="connsiteX2" fmla="*/ 350866 w 364545"/>
                <a:gd name="connsiteY2" fmla="*/ 0 h 69763"/>
                <a:gd name="connsiteX3" fmla="*/ 0 w 364545"/>
                <a:gd name="connsiteY3" fmla="*/ 69763 h 69763"/>
                <a:gd name="connsiteX4" fmla="*/ 209972 w 364545"/>
                <a:gd name="connsiteY4" fmla="*/ 69763 h 69763"/>
                <a:gd name="connsiteX0" fmla="*/ 0 w 364545"/>
                <a:gd name="connsiteY0" fmla="*/ 69763 h 69763"/>
                <a:gd name="connsiteX1" fmla="*/ 364545 w 364545"/>
                <a:gd name="connsiteY1" fmla="*/ 69763 h 69763"/>
                <a:gd name="connsiteX2" fmla="*/ 350866 w 364545"/>
                <a:gd name="connsiteY2" fmla="*/ 0 h 69763"/>
                <a:gd name="connsiteX3" fmla="*/ 0 w 364545"/>
                <a:gd name="connsiteY3" fmla="*/ 69763 h 69763"/>
              </a:gdLst>
              <a:ahLst/>
              <a:cxnLst>
                <a:cxn ang="0">
                  <a:pos x="connsiteX0" y="connsiteY0"/>
                </a:cxn>
                <a:cxn ang="0">
                  <a:pos x="connsiteX1" y="connsiteY1"/>
                </a:cxn>
                <a:cxn ang="0">
                  <a:pos x="connsiteX2" y="connsiteY2"/>
                </a:cxn>
                <a:cxn ang="0">
                  <a:pos x="connsiteX3" y="connsiteY3"/>
                </a:cxn>
              </a:cxnLst>
              <a:rect l="l" t="t" r="r" b="b"/>
              <a:pathLst>
                <a:path w="364545" h="69763">
                  <a:moveTo>
                    <a:pt x="0" y="69763"/>
                  </a:moveTo>
                  <a:lnTo>
                    <a:pt x="364545" y="69763"/>
                  </a:lnTo>
                  <a:lnTo>
                    <a:pt x="350866" y="0"/>
                  </a:lnTo>
                  <a:lnTo>
                    <a:pt x="0" y="69763"/>
                  </a:lnTo>
                  <a:close/>
                </a:path>
              </a:pathLst>
            </a:custGeom>
            <a:solidFill>
              <a:schemeClr val="accent2"/>
            </a:solidFill>
            <a:ln w="67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C062AF0E-83D9-4AB1-B2AB-1CA96820F163}"/>
                </a:ext>
              </a:extLst>
            </p:cNvPr>
            <p:cNvSpPr/>
            <p:nvPr/>
          </p:nvSpPr>
          <p:spPr bwMode="auto">
            <a:xfrm>
              <a:off x="5004687" y="5354091"/>
              <a:ext cx="537866" cy="658031"/>
            </a:xfrm>
            <a:custGeom>
              <a:avLst/>
              <a:gdLst>
                <a:gd name="connsiteX0" fmla="*/ 300938 w 537866"/>
                <a:gd name="connsiteY0" fmla="*/ 0 h 658031"/>
                <a:gd name="connsiteX1" fmla="*/ 537866 w 537866"/>
                <a:gd name="connsiteY1" fmla="*/ 136791 h 658031"/>
                <a:gd name="connsiteX2" fmla="*/ 236928 w 537866"/>
                <a:gd name="connsiteY2" fmla="*/ 658031 h 658031"/>
                <a:gd name="connsiteX3" fmla="*/ 0 w 537866"/>
                <a:gd name="connsiteY3" fmla="*/ 521240 h 658031"/>
                <a:gd name="connsiteX4" fmla="*/ 300938 w 537866"/>
                <a:gd name="connsiteY4" fmla="*/ 0 h 658031"/>
                <a:gd name="connsiteX5" fmla="*/ 333728 w 537866"/>
                <a:gd name="connsiteY5" fmla="*/ 66317 h 658031"/>
                <a:gd name="connsiteX6" fmla="*/ 305699 w 537866"/>
                <a:gd name="connsiteY6" fmla="*/ 73828 h 658031"/>
                <a:gd name="connsiteX7" fmla="*/ 69736 w 537866"/>
                <a:gd name="connsiteY7" fmla="*/ 482527 h 658031"/>
                <a:gd name="connsiteX8" fmla="*/ 79750 w 537866"/>
                <a:gd name="connsiteY8" fmla="*/ 519899 h 658031"/>
                <a:gd name="connsiteX9" fmla="*/ 198214 w 537866"/>
                <a:gd name="connsiteY9" fmla="*/ 588294 h 658031"/>
                <a:gd name="connsiteX10" fmla="*/ 235586 w 537866"/>
                <a:gd name="connsiteY10" fmla="*/ 578280 h 658031"/>
                <a:gd name="connsiteX11" fmla="*/ 471548 w 537866"/>
                <a:gd name="connsiteY11" fmla="*/ 169581 h 658031"/>
                <a:gd name="connsiteX12" fmla="*/ 464038 w 537866"/>
                <a:gd name="connsiteY12" fmla="*/ 141552 h 658031"/>
                <a:gd name="connsiteX13" fmla="*/ 333728 w 537866"/>
                <a:gd name="connsiteY13" fmla="*/ 66317 h 65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7866" h="658031">
                  <a:moveTo>
                    <a:pt x="300938" y="0"/>
                  </a:moveTo>
                  <a:lnTo>
                    <a:pt x="537866" y="136791"/>
                  </a:lnTo>
                  <a:lnTo>
                    <a:pt x="236928" y="658031"/>
                  </a:lnTo>
                  <a:lnTo>
                    <a:pt x="0" y="521240"/>
                  </a:lnTo>
                  <a:lnTo>
                    <a:pt x="300938" y="0"/>
                  </a:lnTo>
                  <a:close/>
                  <a:moveTo>
                    <a:pt x="333728" y="66317"/>
                  </a:moveTo>
                  <a:lnTo>
                    <a:pt x="305699" y="73828"/>
                  </a:lnTo>
                  <a:lnTo>
                    <a:pt x="69736" y="482527"/>
                  </a:lnTo>
                  <a:lnTo>
                    <a:pt x="79750" y="519899"/>
                  </a:lnTo>
                  <a:lnTo>
                    <a:pt x="198214" y="588294"/>
                  </a:lnTo>
                  <a:lnTo>
                    <a:pt x="235586" y="578280"/>
                  </a:lnTo>
                  <a:lnTo>
                    <a:pt x="471548" y="169581"/>
                  </a:lnTo>
                  <a:lnTo>
                    <a:pt x="464038" y="141552"/>
                  </a:lnTo>
                  <a:lnTo>
                    <a:pt x="333728" y="66317"/>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2" name="Freeform: Shape 61">
              <a:extLst>
                <a:ext uri="{FF2B5EF4-FFF2-40B4-BE49-F238E27FC236}">
                  <a16:creationId xmlns:a16="http://schemas.microsoft.com/office/drawing/2014/main" id="{4B7B5E9A-85C4-4A69-A2DF-29FB6D135BF7}"/>
                </a:ext>
              </a:extLst>
            </p:cNvPr>
            <p:cNvSpPr/>
            <p:nvPr/>
          </p:nvSpPr>
          <p:spPr bwMode="auto">
            <a:xfrm>
              <a:off x="5069908" y="5368909"/>
              <a:ext cx="182273" cy="338741"/>
            </a:xfrm>
            <a:custGeom>
              <a:avLst/>
              <a:gdLst>
                <a:gd name="connsiteX0" fmla="*/ 115017 w 182273"/>
                <a:gd name="connsiteY0" fmla="*/ 0 h 338741"/>
                <a:gd name="connsiteX1" fmla="*/ 182273 w 182273"/>
                <a:gd name="connsiteY1" fmla="*/ 23035 h 338741"/>
                <a:gd name="connsiteX2" fmla="*/ 161413 w 182273"/>
                <a:gd name="connsiteY2" fmla="*/ 59166 h 338741"/>
                <a:gd name="connsiteX3" fmla="*/ 140657 w 182273"/>
                <a:gd name="connsiteY3" fmla="*/ 52712 h 338741"/>
                <a:gd name="connsiteX4" fmla="*/ 104987 w 182273"/>
                <a:gd name="connsiteY4" fmla="*/ 156899 h 338741"/>
                <a:gd name="connsiteX5" fmla="*/ 0 w 182273"/>
                <a:gd name="connsiteY5" fmla="*/ 338741 h 338741"/>
                <a:gd name="connsiteX6" fmla="*/ 115017 w 182273"/>
                <a:gd name="connsiteY6" fmla="*/ 0 h 33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273" h="338741">
                  <a:moveTo>
                    <a:pt x="115017" y="0"/>
                  </a:moveTo>
                  <a:lnTo>
                    <a:pt x="182273" y="23035"/>
                  </a:lnTo>
                  <a:lnTo>
                    <a:pt x="161413" y="59166"/>
                  </a:lnTo>
                  <a:lnTo>
                    <a:pt x="140657" y="52712"/>
                  </a:lnTo>
                  <a:lnTo>
                    <a:pt x="104987" y="156899"/>
                  </a:lnTo>
                  <a:lnTo>
                    <a:pt x="0" y="338741"/>
                  </a:lnTo>
                  <a:lnTo>
                    <a:pt x="115017" y="0"/>
                  </a:lnTo>
                  <a:close/>
                </a:path>
              </a:pathLst>
            </a:custGeom>
            <a:solidFill>
              <a:schemeClr val="bg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3" name="Freeform: Shape 62">
              <a:extLst>
                <a:ext uri="{FF2B5EF4-FFF2-40B4-BE49-F238E27FC236}">
                  <a16:creationId xmlns:a16="http://schemas.microsoft.com/office/drawing/2014/main" id="{9B4BF538-1AF8-401A-8F12-A449D25DB2A6}"/>
                </a:ext>
              </a:extLst>
            </p:cNvPr>
            <p:cNvSpPr/>
            <p:nvPr/>
          </p:nvSpPr>
          <p:spPr bwMode="auto">
            <a:xfrm>
              <a:off x="5012873" y="5396123"/>
              <a:ext cx="130229" cy="393901"/>
            </a:xfrm>
            <a:custGeom>
              <a:avLst/>
              <a:gdLst>
                <a:gd name="connsiteX0" fmla="*/ 53672 w 130229"/>
                <a:gd name="connsiteY0" fmla="*/ 0 h 393901"/>
                <a:gd name="connsiteX1" fmla="*/ 130229 w 130229"/>
                <a:gd name="connsiteY1" fmla="*/ 11031 h 393901"/>
                <a:gd name="connsiteX2" fmla="*/ 116817 w 130229"/>
                <a:gd name="connsiteY2" fmla="*/ 50673 h 393901"/>
                <a:gd name="connsiteX3" fmla="*/ 89180 w 130229"/>
                <a:gd name="connsiteY3" fmla="*/ 46563 h 393901"/>
                <a:gd name="connsiteX4" fmla="*/ 69196 w 130229"/>
                <a:gd name="connsiteY4" fmla="*/ 190607 h 393901"/>
                <a:gd name="connsiteX5" fmla="*/ 0 w 130229"/>
                <a:gd name="connsiteY5" fmla="*/ 393901 h 393901"/>
                <a:gd name="connsiteX6" fmla="*/ 53672 w 130229"/>
                <a:gd name="connsiteY6" fmla="*/ 0 h 39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229" h="393901">
                  <a:moveTo>
                    <a:pt x="53672" y="0"/>
                  </a:moveTo>
                  <a:lnTo>
                    <a:pt x="130229" y="11031"/>
                  </a:lnTo>
                  <a:lnTo>
                    <a:pt x="116817" y="50673"/>
                  </a:lnTo>
                  <a:lnTo>
                    <a:pt x="89180" y="46563"/>
                  </a:lnTo>
                  <a:lnTo>
                    <a:pt x="69196" y="190607"/>
                  </a:lnTo>
                  <a:lnTo>
                    <a:pt x="0" y="393901"/>
                  </a:lnTo>
                  <a:lnTo>
                    <a:pt x="53672"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4" name="Freeform: Shape 63">
              <a:extLst>
                <a:ext uri="{FF2B5EF4-FFF2-40B4-BE49-F238E27FC236}">
                  <a16:creationId xmlns:a16="http://schemas.microsoft.com/office/drawing/2014/main" id="{D5E05CD3-6189-44FE-B15E-FAFE4CF90FB1}"/>
                </a:ext>
              </a:extLst>
            </p:cNvPr>
            <p:cNvSpPr/>
            <p:nvPr/>
          </p:nvSpPr>
          <p:spPr bwMode="auto">
            <a:xfrm>
              <a:off x="5338590" y="5514504"/>
              <a:ext cx="41044" cy="41044"/>
            </a:xfrm>
            <a:custGeom>
              <a:avLst/>
              <a:gdLst>
                <a:gd name="connsiteX0" fmla="*/ 15212 w 41044"/>
                <a:gd name="connsiteY0" fmla="*/ 703 h 41044"/>
                <a:gd name="connsiteX1" fmla="*/ 30782 w 41044"/>
                <a:gd name="connsiteY1" fmla="*/ 2753 h 41044"/>
                <a:gd name="connsiteX2" fmla="*/ 38292 w 41044"/>
                <a:gd name="connsiteY2" fmla="*/ 30781 h 41044"/>
                <a:gd name="connsiteX3" fmla="*/ 10263 w 41044"/>
                <a:gd name="connsiteY3" fmla="*/ 38292 h 41044"/>
                <a:gd name="connsiteX4" fmla="*/ 2753 w 41044"/>
                <a:gd name="connsiteY4" fmla="*/ 10262 h 41044"/>
                <a:gd name="connsiteX5" fmla="*/ 15212 w 41044"/>
                <a:gd name="connsiteY5" fmla="*/ 703 h 4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 h="41044">
                  <a:moveTo>
                    <a:pt x="15212" y="703"/>
                  </a:moveTo>
                  <a:cubicBezTo>
                    <a:pt x="20284" y="-656"/>
                    <a:pt x="25875" y="-80"/>
                    <a:pt x="30782" y="2753"/>
                  </a:cubicBezTo>
                  <a:cubicBezTo>
                    <a:pt x="40595" y="8419"/>
                    <a:pt x="43958" y="20967"/>
                    <a:pt x="38292" y="30781"/>
                  </a:cubicBezTo>
                  <a:cubicBezTo>
                    <a:pt x="32626" y="40595"/>
                    <a:pt x="20077" y="43958"/>
                    <a:pt x="10263" y="38292"/>
                  </a:cubicBezTo>
                  <a:cubicBezTo>
                    <a:pt x="449" y="32626"/>
                    <a:pt x="-2913" y="20076"/>
                    <a:pt x="2753" y="10262"/>
                  </a:cubicBezTo>
                  <a:cubicBezTo>
                    <a:pt x="5586" y="5356"/>
                    <a:pt x="10140" y="2062"/>
                    <a:pt x="15212" y="703"/>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5" name="Freeform: Shape 64">
              <a:extLst>
                <a:ext uri="{FF2B5EF4-FFF2-40B4-BE49-F238E27FC236}">
                  <a16:creationId xmlns:a16="http://schemas.microsoft.com/office/drawing/2014/main" id="{E32AF856-E597-4AAD-9587-94CAEC0FF6C5}"/>
                </a:ext>
              </a:extLst>
            </p:cNvPr>
            <p:cNvSpPr/>
            <p:nvPr/>
          </p:nvSpPr>
          <p:spPr bwMode="auto">
            <a:xfrm>
              <a:off x="5208358" y="5624665"/>
              <a:ext cx="130520" cy="116881"/>
            </a:xfrm>
            <a:custGeom>
              <a:avLst/>
              <a:gdLst>
                <a:gd name="connsiteX0" fmla="*/ 42722 w 130520"/>
                <a:gd name="connsiteY0" fmla="*/ 753 h 116881"/>
                <a:gd name="connsiteX1" fmla="*/ 92618 w 130520"/>
                <a:gd name="connsiteY1" fmla="*/ 11055 h 116881"/>
                <a:gd name="connsiteX2" fmla="*/ 124492 w 130520"/>
                <a:gd name="connsiteY2" fmla="*/ 92638 h 116881"/>
                <a:gd name="connsiteX3" fmla="*/ 37902 w 130520"/>
                <a:gd name="connsiteY3" fmla="*/ 105826 h 116881"/>
                <a:gd name="connsiteX4" fmla="*/ 6029 w 130520"/>
                <a:gd name="connsiteY4" fmla="*/ 24243 h 116881"/>
                <a:gd name="connsiteX5" fmla="*/ 42722 w 130520"/>
                <a:gd name="connsiteY5" fmla="*/ 753 h 116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520" h="116881">
                  <a:moveTo>
                    <a:pt x="42722" y="753"/>
                  </a:moveTo>
                  <a:cubicBezTo>
                    <a:pt x="58392" y="-1633"/>
                    <a:pt x="76262" y="1612"/>
                    <a:pt x="92618" y="11055"/>
                  </a:cubicBezTo>
                  <a:cubicBezTo>
                    <a:pt x="125332" y="29942"/>
                    <a:pt x="139602" y="66468"/>
                    <a:pt x="124492" y="92638"/>
                  </a:cubicBezTo>
                  <a:cubicBezTo>
                    <a:pt x="109383" y="118808"/>
                    <a:pt x="70616" y="124713"/>
                    <a:pt x="37902" y="105826"/>
                  </a:cubicBezTo>
                  <a:cubicBezTo>
                    <a:pt x="5190" y="86940"/>
                    <a:pt x="-9080" y="50413"/>
                    <a:pt x="6029" y="24243"/>
                  </a:cubicBezTo>
                  <a:cubicBezTo>
                    <a:pt x="13584" y="11158"/>
                    <a:pt x="27053" y="3140"/>
                    <a:pt x="42722" y="753"/>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6" name="Freeform: Shape 65">
              <a:extLst>
                <a:ext uri="{FF2B5EF4-FFF2-40B4-BE49-F238E27FC236}">
                  <a16:creationId xmlns:a16="http://schemas.microsoft.com/office/drawing/2014/main" id="{8562D8FA-25D1-4555-B1C1-0650D17FA7EC}"/>
                </a:ext>
              </a:extLst>
            </p:cNvPr>
            <p:cNvSpPr/>
            <p:nvPr/>
          </p:nvSpPr>
          <p:spPr bwMode="auto">
            <a:xfrm>
              <a:off x="5167603" y="5810662"/>
              <a:ext cx="41044" cy="41044"/>
            </a:xfrm>
            <a:custGeom>
              <a:avLst/>
              <a:gdLst>
                <a:gd name="connsiteX0" fmla="*/ 15212 w 41044"/>
                <a:gd name="connsiteY0" fmla="*/ 703 h 41044"/>
                <a:gd name="connsiteX1" fmla="*/ 30782 w 41044"/>
                <a:gd name="connsiteY1" fmla="*/ 2753 h 41044"/>
                <a:gd name="connsiteX2" fmla="*/ 38292 w 41044"/>
                <a:gd name="connsiteY2" fmla="*/ 30781 h 41044"/>
                <a:gd name="connsiteX3" fmla="*/ 10263 w 41044"/>
                <a:gd name="connsiteY3" fmla="*/ 38292 h 41044"/>
                <a:gd name="connsiteX4" fmla="*/ 2753 w 41044"/>
                <a:gd name="connsiteY4" fmla="*/ 10262 h 41044"/>
                <a:gd name="connsiteX5" fmla="*/ 15212 w 41044"/>
                <a:gd name="connsiteY5" fmla="*/ 703 h 4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 h="41044">
                  <a:moveTo>
                    <a:pt x="15212" y="703"/>
                  </a:moveTo>
                  <a:cubicBezTo>
                    <a:pt x="20284" y="-656"/>
                    <a:pt x="25875" y="-80"/>
                    <a:pt x="30782" y="2753"/>
                  </a:cubicBezTo>
                  <a:cubicBezTo>
                    <a:pt x="40595" y="8419"/>
                    <a:pt x="43958" y="20967"/>
                    <a:pt x="38292" y="30781"/>
                  </a:cubicBezTo>
                  <a:cubicBezTo>
                    <a:pt x="32626" y="40595"/>
                    <a:pt x="20077" y="43958"/>
                    <a:pt x="10263" y="38292"/>
                  </a:cubicBezTo>
                  <a:cubicBezTo>
                    <a:pt x="449" y="32626"/>
                    <a:pt x="-2913" y="20076"/>
                    <a:pt x="2753" y="10262"/>
                  </a:cubicBezTo>
                  <a:cubicBezTo>
                    <a:pt x="5586" y="5356"/>
                    <a:pt x="10140" y="2062"/>
                    <a:pt x="15212" y="703"/>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nvGrpSpPr>
          <p:cNvPr id="16" name="Group 15">
            <a:extLst>
              <a:ext uri="{FF2B5EF4-FFF2-40B4-BE49-F238E27FC236}">
                <a16:creationId xmlns:a16="http://schemas.microsoft.com/office/drawing/2014/main" id="{FCEFD313-588C-40E6-AE97-51DE9C8981D3}"/>
              </a:ext>
            </a:extLst>
          </p:cNvPr>
          <p:cNvGrpSpPr/>
          <p:nvPr/>
        </p:nvGrpSpPr>
        <p:grpSpPr>
          <a:xfrm>
            <a:off x="5559300" y="3111643"/>
            <a:ext cx="1073399" cy="1060260"/>
            <a:chOff x="5316609" y="3216883"/>
            <a:chExt cx="1073399" cy="1060260"/>
          </a:xfrm>
        </p:grpSpPr>
        <p:sp>
          <p:nvSpPr>
            <p:cNvPr id="47" name="Rectangle 46">
              <a:extLst>
                <a:ext uri="{FF2B5EF4-FFF2-40B4-BE49-F238E27FC236}">
                  <a16:creationId xmlns:a16="http://schemas.microsoft.com/office/drawing/2014/main" id="{53698AE2-1629-4E73-822A-1255AB5D9E49}"/>
                </a:ext>
              </a:extLst>
            </p:cNvPr>
            <p:cNvSpPr/>
            <p:nvPr/>
          </p:nvSpPr>
          <p:spPr bwMode="auto">
            <a:xfrm>
              <a:off x="5316609" y="3453633"/>
              <a:ext cx="823510" cy="823510"/>
            </a:xfrm>
            <a:prstGeom prst="rect">
              <a:avLst/>
            </a:prstGeom>
            <a:solidFill>
              <a:schemeClr val="bg1"/>
            </a:solidFill>
            <a:ln w="15875">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6767FBC3-33DA-4013-A5BA-34DC56671701}"/>
                </a:ext>
              </a:extLst>
            </p:cNvPr>
            <p:cNvSpPr/>
            <p:nvPr/>
          </p:nvSpPr>
          <p:spPr bwMode="auto">
            <a:xfrm>
              <a:off x="5316609" y="3216883"/>
              <a:ext cx="1073399" cy="1060260"/>
            </a:xfrm>
            <a:custGeom>
              <a:avLst/>
              <a:gdLst>
                <a:gd name="connsiteX0" fmla="*/ 1073399 w 1073399"/>
                <a:gd name="connsiteY0" fmla="*/ 0 h 1060260"/>
                <a:gd name="connsiteX1" fmla="*/ 1036388 w 1073399"/>
                <a:gd name="connsiteY1" fmla="*/ 355572 h 1060260"/>
                <a:gd name="connsiteX2" fmla="*/ 956748 w 1073399"/>
                <a:gd name="connsiteY2" fmla="*/ 275931 h 1060260"/>
                <a:gd name="connsiteX3" fmla="*/ 172419 w 1073399"/>
                <a:gd name="connsiteY3" fmla="*/ 1060260 h 1060260"/>
                <a:gd name="connsiteX4" fmla="*/ 0 w 1073399"/>
                <a:gd name="connsiteY4" fmla="*/ 1060260 h 1060260"/>
                <a:gd name="connsiteX5" fmla="*/ 0 w 1073399"/>
                <a:gd name="connsiteY5" fmla="*/ 914117 h 1060260"/>
                <a:gd name="connsiteX6" fmla="*/ 797467 w 1073399"/>
                <a:gd name="connsiteY6" fmla="*/ 116651 h 1060260"/>
                <a:gd name="connsiteX7" fmla="*/ 717826 w 1073399"/>
                <a:gd name="connsiteY7" fmla="*/ 37010 h 10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3399" h="1060260">
                  <a:moveTo>
                    <a:pt x="1073399" y="0"/>
                  </a:moveTo>
                  <a:lnTo>
                    <a:pt x="1036388" y="355572"/>
                  </a:lnTo>
                  <a:lnTo>
                    <a:pt x="956748" y="275931"/>
                  </a:lnTo>
                  <a:lnTo>
                    <a:pt x="172419" y="1060260"/>
                  </a:lnTo>
                  <a:lnTo>
                    <a:pt x="0" y="1060260"/>
                  </a:lnTo>
                  <a:lnTo>
                    <a:pt x="0" y="914117"/>
                  </a:lnTo>
                  <a:lnTo>
                    <a:pt x="797467" y="116651"/>
                  </a:lnTo>
                  <a:lnTo>
                    <a:pt x="717826" y="37010"/>
                  </a:lnTo>
                  <a:close/>
                </a:path>
              </a:pathLst>
            </a:custGeom>
            <a:solidFill>
              <a:schemeClr val="accent1"/>
            </a:solidFill>
            <a:ln w="15875">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cxnSp>
        <p:nvCxnSpPr>
          <p:cNvPr id="19" name="Straight Connector 18">
            <a:extLst>
              <a:ext uri="{FF2B5EF4-FFF2-40B4-BE49-F238E27FC236}">
                <a16:creationId xmlns:a16="http://schemas.microsoft.com/office/drawing/2014/main" id="{5AE0978A-771F-4836-B7EE-E0E215DDE059}"/>
              </a:ext>
            </a:extLst>
          </p:cNvPr>
          <p:cNvCxnSpPr/>
          <p:nvPr/>
        </p:nvCxnSpPr>
        <p:spPr>
          <a:xfrm>
            <a:off x="2640366" y="1775230"/>
            <a:ext cx="0" cy="3226525"/>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10901B6C-3FDC-4A31-987D-23039D8D4538}"/>
              </a:ext>
            </a:extLst>
          </p:cNvPr>
          <p:cNvCxnSpPr/>
          <p:nvPr/>
        </p:nvCxnSpPr>
        <p:spPr>
          <a:xfrm>
            <a:off x="4945138" y="1775230"/>
            <a:ext cx="0" cy="3226525"/>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76C82B7-C43C-42D6-B484-523510F15593}"/>
              </a:ext>
            </a:extLst>
          </p:cNvPr>
          <p:cNvCxnSpPr/>
          <p:nvPr/>
        </p:nvCxnSpPr>
        <p:spPr>
          <a:xfrm>
            <a:off x="7249910" y="1775230"/>
            <a:ext cx="0" cy="3226525"/>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4C8E701A-1D36-4B0D-A789-1D5E37A17C6C}"/>
              </a:ext>
            </a:extLst>
          </p:cNvPr>
          <p:cNvCxnSpPr/>
          <p:nvPr/>
        </p:nvCxnSpPr>
        <p:spPr>
          <a:xfrm>
            <a:off x="9554681" y="1775230"/>
            <a:ext cx="0" cy="3226525"/>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645F531-B328-42EA-8C2E-B0A4CF307B68}"/>
              </a:ext>
            </a:extLst>
          </p:cNvPr>
          <p:cNvSpPr txBox="1"/>
          <p:nvPr/>
        </p:nvSpPr>
        <p:spPr>
          <a:xfrm>
            <a:off x="573581" y="4400695"/>
            <a:ext cx="1828800" cy="646331"/>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The broadest SQL Server compatibility and VNET support</a:t>
            </a:r>
          </a:p>
        </p:txBody>
      </p:sp>
      <p:sp>
        <p:nvSpPr>
          <p:cNvPr id="37" name="TextBox 36">
            <a:extLst>
              <a:ext uri="{FF2B5EF4-FFF2-40B4-BE49-F238E27FC236}">
                <a16:creationId xmlns:a16="http://schemas.microsoft.com/office/drawing/2014/main" id="{B8518AC2-F406-4F42-B387-0F0C0FEACD54}"/>
              </a:ext>
            </a:extLst>
          </p:cNvPr>
          <p:cNvSpPr txBox="1"/>
          <p:nvPr/>
        </p:nvSpPr>
        <p:spPr>
          <a:xfrm>
            <a:off x="2878352" y="4396341"/>
            <a:ext cx="1828800" cy="646331"/>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Up to 80% savings with Azure Hybrid Benefit and reserved capacity </a:t>
            </a:r>
          </a:p>
        </p:txBody>
      </p:sp>
      <p:sp>
        <p:nvSpPr>
          <p:cNvPr id="38" name="TextBox 37">
            <a:extLst>
              <a:ext uri="{FF2B5EF4-FFF2-40B4-BE49-F238E27FC236}">
                <a16:creationId xmlns:a16="http://schemas.microsoft.com/office/drawing/2014/main" id="{E35200FE-941E-4F36-9864-E5F27FEB8471}"/>
              </a:ext>
            </a:extLst>
          </p:cNvPr>
          <p:cNvSpPr txBox="1"/>
          <p:nvPr/>
        </p:nvSpPr>
        <p:spPr>
          <a:xfrm>
            <a:off x="5183124" y="4396341"/>
            <a:ext cx="1828800" cy="646331"/>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Up to 100 TB of on-demand scalable</a:t>
            </a:r>
            <a:b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storage per DB </a:t>
            </a:r>
          </a:p>
        </p:txBody>
      </p:sp>
      <p:sp>
        <p:nvSpPr>
          <p:cNvPr id="40" name="TextBox 39">
            <a:extLst>
              <a:ext uri="{FF2B5EF4-FFF2-40B4-BE49-F238E27FC236}">
                <a16:creationId xmlns:a16="http://schemas.microsoft.com/office/drawing/2014/main" id="{F77F9A81-4F8C-4FF1-91F9-48E02403D7EE}"/>
              </a:ext>
            </a:extLst>
          </p:cNvPr>
          <p:cNvSpPr txBox="1"/>
          <p:nvPr/>
        </p:nvSpPr>
        <p:spPr>
          <a:xfrm>
            <a:off x="7487896" y="4380225"/>
            <a:ext cx="1828800" cy="646331"/>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Layers of security and 99.99 percent availability SLA </a:t>
            </a:r>
          </a:p>
        </p:txBody>
      </p:sp>
      <p:sp>
        <p:nvSpPr>
          <p:cNvPr id="41" name="TextBox 40">
            <a:extLst>
              <a:ext uri="{FF2B5EF4-FFF2-40B4-BE49-F238E27FC236}">
                <a16:creationId xmlns:a16="http://schemas.microsoft.com/office/drawing/2014/main" id="{93B0571B-1563-47BD-B319-1782F71BF8C6}"/>
              </a:ext>
            </a:extLst>
          </p:cNvPr>
          <p:cNvSpPr txBox="1"/>
          <p:nvPr/>
        </p:nvSpPr>
        <p:spPr>
          <a:xfrm>
            <a:off x="9792663" y="4355424"/>
            <a:ext cx="1828800" cy="646331"/>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Intelligent performance tuning and intelligent protection </a:t>
            </a:r>
          </a:p>
        </p:txBody>
      </p:sp>
      <p:sp>
        <p:nvSpPr>
          <p:cNvPr id="42" name="Text Placeholder 2">
            <a:extLst>
              <a:ext uri="{FF2B5EF4-FFF2-40B4-BE49-F238E27FC236}">
                <a16:creationId xmlns:a16="http://schemas.microsoft.com/office/drawing/2014/main" id="{5B1C37A2-4C04-4338-BCF6-BA8B904D62D2}"/>
              </a:ext>
            </a:extLst>
          </p:cNvPr>
          <p:cNvSpPr txBox="1">
            <a:spLocks/>
          </p:cNvSpPr>
          <p:nvPr/>
        </p:nvSpPr>
        <p:spPr>
          <a:xfrm>
            <a:off x="586174" y="1040614"/>
            <a:ext cx="11339512" cy="30777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The best and most economical cloud destination for your SQL Server</a:t>
            </a:r>
          </a:p>
        </p:txBody>
      </p:sp>
    </p:spTree>
    <p:extLst>
      <p:ext uri="{BB962C8B-B14F-4D97-AF65-F5344CB8AC3E}">
        <p14:creationId xmlns:p14="http://schemas.microsoft.com/office/powerpoint/2010/main" val="896082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CDAD9DB7-3ECE-4141-B0C5-5152B51D3E24}"/>
              </a:ext>
            </a:extLst>
          </p:cNvPr>
          <p:cNvSpPr/>
          <p:nvPr/>
        </p:nvSpPr>
        <p:spPr>
          <a:xfrm>
            <a:off x="359037" y="1152229"/>
            <a:ext cx="2701475" cy="384721"/>
          </a:xfrm>
          <a:prstGeom prst="rect">
            <a:avLst/>
          </a:prstGeom>
        </p:spPr>
        <p:txBody>
          <a:bodyPr wrap="square" lIns="91440">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virtual machines</a:t>
            </a:r>
          </a:p>
        </p:txBody>
      </p:sp>
      <p:sp>
        <p:nvSpPr>
          <p:cNvPr id="86" name="Rectangle 85">
            <a:extLst>
              <a:ext uri="{FF2B5EF4-FFF2-40B4-BE49-F238E27FC236}">
                <a16:creationId xmlns:a16="http://schemas.microsoft.com/office/drawing/2014/main" id="{9FC615A4-6FC5-9E49-9C88-117692FD4D78}"/>
              </a:ext>
            </a:extLst>
          </p:cNvPr>
          <p:cNvSpPr/>
          <p:nvPr/>
        </p:nvSpPr>
        <p:spPr>
          <a:xfrm>
            <a:off x="3493937" y="1154037"/>
            <a:ext cx="2853557" cy="384721"/>
          </a:xfrm>
          <a:prstGeom prst="rect">
            <a:avLst/>
          </a:prstGeom>
        </p:spPr>
        <p:txBody>
          <a:bodyPr wrap="square" lIns="91440">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Managed instances</a:t>
            </a:r>
            <a:endParaRPr kumimoji="0" lang="en-US" sz="2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sp>
        <p:nvSpPr>
          <p:cNvPr id="2" name="Title 1">
            <a:extLst>
              <a:ext uri="{FF2B5EF4-FFF2-40B4-BE49-F238E27FC236}">
                <a16:creationId xmlns:a16="http://schemas.microsoft.com/office/drawing/2014/main" id="{92AD216C-4109-46DF-A51A-B30113BFAFB5}"/>
              </a:ext>
            </a:extLst>
          </p:cNvPr>
          <p:cNvSpPr>
            <a:spLocks noGrp="1"/>
          </p:cNvSpPr>
          <p:nvPr>
            <p:ph type="title"/>
          </p:nvPr>
        </p:nvSpPr>
        <p:spPr>
          <a:xfrm>
            <a:off x="418476" y="319565"/>
            <a:ext cx="11288842" cy="676692"/>
          </a:xfrm>
        </p:spPr>
        <p:txBody>
          <a:bodyPr>
            <a:normAutofit fontScale="90000"/>
          </a:bodyPr>
          <a:lstStyle/>
          <a:p>
            <a:pPr algn="ctr"/>
            <a:r>
              <a:rPr lang="en-GB" dirty="0"/>
              <a:t>Azure SQL  </a:t>
            </a:r>
            <a:endParaRPr lang="en-US" dirty="0"/>
          </a:p>
        </p:txBody>
      </p:sp>
      <p:sp>
        <p:nvSpPr>
          <p:cNvPr id="9" name="Text Placeholder 8">
            <a:extLst>
              <a:ext uri="{FF2B5EF4-FFF2-40B4-BE49-F238E27FC236}">
                <a16:creationId xmlns:a16="http://schemas.microsoft.com/office/drawing/2014/main" id="{E134618D-12A3-4235-AEFD-E193F4C64699}"/>
              </a:ext>
            </a:extLst>
          </p:cNvPr>
          <p:cNvSpPr>
            <a:spLocks noGrp="1"/>
          </p:cNvSpPr>
          <p:nvPr>
            <p:ph type="body" sz="quarter" idx="4294967295"/>
          </p:nvPr>
        </p:nvSpPr>
        <p:spPr>
          <a:xfrm>
            <a:off x="3596361" y="2941920"/>
            <a:ext cx="2516188" cy="1116203"/>
          </a:xfrm>
        </p:spPr>
        <p:txBody>
          <a:bodyPr wrap="square" lIns="91440" tIns="45720" rIns="91440" bIns="45720">
            <a:spAutoFit/>
          </a:bodyPr>
          <a:lstStyle/>
          <a:p>
            <a:pPr marL="0" indent="0" algn="ctr">
              <a:lnSpc>
                <a:spcPct val="100000"/>
              </a:lnSpc>
              <a:spcBef>
                <a:spcPts val="0"/>
              </a:spcBef>
              <a:spcAft>
                <a:spcPts val="800"/>
              </a:spcAft>
              <a:buNone/>
              <a:defRPr/>
            </a:pPr>
            <a:r>
              <a:rPr lang="en-US" sz="1400" kern="0" dirty="0">
                <a:gradFill>
                  <a:gsLst>
                    <a:gs pos="1770">
                      <a:srgbClr val="1A1A1A"/>
                    </a:gs>
                    <a:gs pos="16000">
                      <a:srgbClr val="1A1A1A"/>
                    </a:gs>
                  </a:gsLst>
                  <a:lin ang="0" scaled="0"/>
                </a:gradFill>
                <a:latin typeface="Segoe UI Semibold"/>
              </a:rPr>
              <a:t>Best for most lift-and-shift migrations to the cloud</a:t>
            </a:r>
          </a:p>
          <a:p>
            <a:pPr marL="0" indent="0" algn="ctr" defTabSz="914400">
              <a:spcBef>
                <a:spcPts val="0"/>
              </a:spcBef>
              <a:spcAft>
                <a:spcPts val="800"/>
              </a:spcAft>
              <a:buSzTx/>
              <a:buNone/>
            </a:pPr>
            <a:r>
              <a:rPr lang="en-US" sz="1400" b="1" kern="0" dirty="0">
                <a:gradFill>
                  <a:gsLst>
                    <a:gs pos="1770">
                      <a:schemeClr val="tx1"/>
                    </a:gs>
                    <a:gs pos="16000">
                      <a:schemeClr val="tx1"/>
                    </a:gs>
                  </a:gsLst>
                  <a:lin ang="0" scaled="0"/>
                </a:gradFill>
                <a:latin typeface="+mj-lt"/>
                <a:cs typeface="+mn-cs"/>
              </a:rPr>
              <a:t> </a:t>
            </a:r>
          </a:p>
          <a:p>
            <a:pPr marL="0" indent="0" algn="ctr" defTabSz="914400">
              <a:spcBef>
                <a:spcPts val="0"/>
              </a:spcBef>
              <a:spcAft>
                <a:spcPts val="800"/>
              </a:spcAft>
              <a:buSzTx/>
              <a:buNone/>
            </a:pPr>
            <a:endParaRPr lang="en-US" sz="1400" b="1" kern="0" dirty="0">
              <a:gradFill>
                <a:gsLst>
                  <a:gs pos="1770">
                    <a:schemeClr val="tx1"/>
                  </a:gs>
                  <a:gs pos="16000">
                    <a:schemeClr val="tx1"/>
                  </a:gs>
                </a:gsLst>
                <a:lin ang="0" scaled="0"/>
              </a:gradFill>
              <a:latin typeface="+mj-lt"/>
              <a:cs typeface="+mn-cs"/>
            </a:endParaRPr>
          </a:p>
        </p:txBody>
      </p:sp>
      <p:sp>
        <p:nvSpPr>
          <p:cNvPr id="39" name="Rectangle 38">
            <a:extLst>
              <a:ext uri="{FF2B5EF4-FFF2-40B4-BE49-F238E27FC236}">
                <a16:creationId xmlns:a16="http://schemas.microsoft.com/office/drawing/2014/main" id="{1BC88B79-87FD-4949-B38D-B84A04A3688D}"/>
              </a:ext>
            </a:extLst>
          </p:cNvPr>
          <p:cNvSpPr/>
          <p:nvPr/>
        </p:nvSpPr>
        <p:spPr>
          <a:xfrm>
            <a:off x="535972" y="2943730"/>
            <a:ext cx="2347605" cy="738664"/>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400" b="0" i="0" u="none" strike="noStrike" kern="0" cap="none" spc="0" normalizeH="0" baseline="0" noProof="0" dirty="0">
                <a:ln>
                  <a:noFill/>
                </a:ln>
                <a:gradFill>
                  <a:gsLst>
                    <a:gs pos="1770">
                      <a:srgbClr val="1A1A1A"/>
                    </a:gs>
                    <a:gs pos="16000">
                      <a:srgbClr val="1A1A1A"/>
                    </a:gs>
                  </a:gsLst>
                  <a:lin ang="0" scaled="0"/>
                </a:gradFill>
                <a:effectLst/>
                <a:uLnTx/>
                <a:uFillTx/>
                <a:latin typeface="Segoe UI Semibold"/>
                <a:ea typeface="+mn-ea"/>
                <a:cs typeface="+mn-cs"/>
              </a:rPr>
              <a:t>Best for migrations and applications requiring OS-level access</a:t>
            </a:r>
            <a:endParaRPr kumimoji="0" lang="en-US" sz="1400" b="0" i="0" u="none" strike="noStrike" kern="0" cap="none" spc="0" normalizeH="0" baseline="0" noProof="0" dirty="0">
              <a:ln>
                <a:noFill/>
              </a:ln>
              <a:gradFill>
                <a:gsLst>
                  <a:gs pos="1770">
                    <a:srgbClr val="1A1A1A"/>
                  </a:gs>
                  <a:gs pos="16000">
                    <a:srgbClr val="1A1A1A"/>
                  </a:gs>
                </a:gsLst>
                <a:lin ang="0" scaled="0"/>
              </a:gradFill>
              <a:effectLst/>
              <a:uLnTx/>
              <a:uFillTx/>
              <a:latin typeface="Segoe UI Semibold"/>
              <a:ea typeface="+mn-ea"/>
              <a:cs typeface="Segoe UI Semibold"/>
            </a:endParaRPr>
          </a:p>
        </p:txBody>
      </p:sp>
      <p:grpSp>
        <p:nvGrpSpPr>
          <p:cNvPr id="4" name="Group 3">
            <a:extLst>
              <a:ext uri="{FF2B5EF4-FFF2-40B4-BE49-F238E27FC236}">
                <a16:creationId xmlns:a16="http://schemas.microsoft.com/office/drawing/2014/main" id="{B3137318-CA62-4F7F-A2F7-71539F7040B2}"/>
              </a:ext>
            </a:extLst>
          </p:cNvPr>
          <p:cNvGrpSpPr/>
          <p:nvPr/>
        </p:nvGrpSpPr>
        <p:grpSpPr>
          <a:xfrm>
            <a:off x="1005686" y="1748213"/>
            <a:ext cx="1408176" cy="980270"/>
            <a:chOff x="5725355" y="3093312"/>
            <a:chExt cx="1042838" cy="732135"/>
          </a:xfrm>
        </p:grpSpPr>
        <p:sp>
          <p:nvSpPr>
            <p:cNvPr id="33" name="Freeform 146">
              <a:extLst>
                <a:ext uri="{FF2B5EF4-FFF2-40B4-BE49-F238E27FC236}">
                  <a16:creationId xmlns:a16="http://schemas.microsoft.com/office/drawing/2014/main" id="{15E83838-654D-4425-B034-9913AF5A8812}"/>
                </a:ext>
              </a:extLst>
            </p:cNvPr>
            <p:cNvSpPr>
              <a:spLocks noChangeAspect="1"/>
            </p:cNvSpPr>
            <p:nvPr/>
          </p:nvSpPr>
          <p:spPr bwMode="auto">
            <a:xfrm>
              <a:off x="6261200" y="3093312"/>
              <a:ext cx="506993" cy="32108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599BE6F6-31BA-4B64-8FD9-753D32647914}"/>
                </a:ext>
              </a:extLst>
            </p:cNvPr>
            <p:cNvGrpSpPr/>
            <p:nvPr/>
          </p:nvGrpSpPr>
          <p:grpSpPr>
            <a:xfrm>
              <a:off x="5725355" y="3265071"/>
              <a:ext cx="741290" cy="560376"/>
              <a:chOff x="5725355" y="3153247"/>
              <a:chExt cx="741290" cy="560376"/>
            </a:xfrm>
          </p:grpSpPr>
          <p:grpSp>
            <p:nvGrpSpPr>
              <p:cNvPr id="80" name="Group 4">
                <a:extLst>
                  <a:ext uri="{FF2B5EF4-FFF2-40B4-BE49-F238E27FC236}">
                    <a16:creationId xmlns:a16="http://schemas.microsoft.com/office/drawing/2014/main" id="{BDBDD153-33C6-482E-9F51-A1DAE4BAAD25}"/>
                  </a:ext>
                </a:extLst>
              </p:cNvPr>
              <p:cNvGrpSpPr>
                <a:grpSpLocks noChangeAspect="1"/>
              </p:cNvGrpSpPr>
              <p:nvPr/>
            </p:nvGrpSpPr>
            <p:grpSpPr bwMode="auto">
              <a:xfrm>
                <a:off x="5725355" y="3153247"/>
                <a:ext cx="741290" cy="560376"/>
                <a:chOff x="3794" y="2083"/>
                <a:chExt cx="245" cy="174"/>
              </a:xfrm>
            </p:grpSpPr>
            <p:sp>
              <p:nvSpPr>
                <p:cNvPr id="94" name="Rectangle 93">
                  <a:extLst>
                    <a:ext uri="{FF2B5EF4-FFF2-40B4-BE49-F238E27FC236}">
                      <a16:creationId xmlns:a16="http://schemas.microsoft.com/office/drawing/2014/main" id="{3F113214-8293-4CF4-BC32-E99ADF10D95D}"/>
                    </a:ext>
                  </a:extLst>
                </p:cNvPr>
                <p:cNvSpPr>
                  <a:spLocks noChangeArrowheads="1"/>
                </p:cNvSpPr>
                <p:nvPr/>
              </p:nvSpPr>
              <p:spPr bwMode="auto">
                <a:xfrm>
                  <a:off x="3794" y="2083"/>
                  <a:ext cx="245" cy="138"/>
                </a:xfrm>
                <a:prstGeom prst="rect">
                  <a:avLst/>
                </a:prstGeom>
                <a:solidFill>
                  <a:srgbClr val="FFFFFF"/>
                </a:solidFill>
                <a:ln w="19050" cap="rnd">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5" name="Line 7">
                  <a:extLst>
                    <a:ext uri="{FF2B5EF4-FFF2-40B4-BE49-F238E27FC236}">
                      <a16:creationId xmlns:a16="http://schemas.microsoft.com/office/drawing/2014/main" id="{8267919D-B5A1-4088-BF15-54A70F505531}"/>
                    </a:ext>
                  </a:extLst>
                </p:cNvPr>
                <p:cNvSpPr>
                  <a:spLocks noChangeShapeType="1"/>
                </p:cNvSpPr>
                <p:nvPr/>
              </p:nvSpPr>
              <p:spPr bwMode="auto">
                <a:xfrm>
                  <a:off x="3916" y="2221"/>
                  <a:ext cx="0" cy="36"/>
                </a:xfrm>
                <a:prstGeom prst="line">
                  <a:avLst/>
                </a:prstGeom>
                <a:noFill/>
                <a:ln w="1905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6" name="Line 8">
                  <a:extLst>
                    <a:ext uri="{FF2B5EF4-FFF2-40B4-BE49-F238E27FC236}">
                      <a16:creationId xmlns:a16="http://schemas.microsoft.com/office/drawing/2014/main" id="{20D526C1-19A7-4A98-AA9F-64BB1D0234E3}"/>
                    </a:ext>
                  </a:extLst>
                </p:cNvPr>
                <p:cNvSpPr>
                  <a:spLocks noChangeShapeType="1"/>
                </p:cNvSpPr>
                <p:nvPr/>
              </p:nvSpPr>
              <p:spPr bwMode="auto">
                <a:xfrm>
                  <a:off x="3874" y="2257"/>
                  <a:ext cx="86" cy="0"/>
                </a:xfrm>
                <a:prstGeom prst="line">
                  <a:avLst/>
                </a:prstGeom>
                <a:noFill/>
                <a:ln w="1905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1" name="Group 80">
                <a:extLst>
                  <a:ext uri="{FF2B5EF4-FFF2-40B4-BE49-F238E27FC236}">
                    <a16:creationId xmlns:a16="http://schemas.microsoft.com/office/drawing/2014/main" id="{D12FB73A-9A57-4A24-850F-0A6B2AC46E83}"/>
                  </a:ext>
                </a:extLst>
              </p:cNvPr>
              <p:cNvGrpSpPr/>
              <p:nvPr/>
            </p:nvGrpSpPr>
            <p:grpSpPr>
              <a:xfrm>
                <a:off x="5947979" y="3207964"/>
                <a:ext cx="292802" cy="322120"/>
                <a:chOff x="6053699" y="2879833"/>
                <a:chExt cx="279267" cy="307229"/>
              </a:xfrm>
              <a:solidFill>
                <a:srgbClr val="4CB1FF"/>
              </a:solidFill>
            </p:grpSpPr>
            <p:sp>
              <p:nvSpPr>
                <p:cNvPr id="82" name="Freeform: Shape 843">
                  <a:extLst>
                    <a:ext uri="{FF2B5EF4-FFF2-40B4-BE49-F238E27FC236}">
                      <a16:creationId xmlns:a16="http://schemas.microsoft.com/office/drawing/2014/main" id="{94E17AD9-0287-47DE-87DD-2F89BC167E28}"/>
                    </a:ext>
                  </a:extLst>
                </p:cNvPr>
                <p:cNvSpPr/>
                <p:nvPr/>
              </p:nvSpPr>
              <p:spPr bwMode="auto">
                <a:xfrm>
                  <a:off x="6053709" y="2879833"/>
                  <a:ext cx="279257" cy="307229"/>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solidFill>
                  <a:srgbClr val="0070C0"/>
                </a:solidFill>
                <a:ln w="190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3" name="Straight Connector 82">
                  <a:extLst>
                    <a:ext uri="{FF2B5EF4-FFF2-40B4-BE49-F238E27FC236}">
                      <a16:creationId xmlns:a16="http://schemas.microsoft.com/office/drawing/2014/main" id="{04249A11-13BE-46B9-8D34-88915C9EF7FE}"/>
                    </a:ext>
                  </a:extLst>
                </p:cNvPr>
                <p:cNvCxnSpPr>
                  <a:cxnSpLocks/>
                </p:cNvCxnSpPr>
                <p:nvPr/>
              </p:nvCxnSpPr>
              <p:spPr>
                <a:xfrm>
                  <a:off x="6053699" y="2956449"/>
                  <a:ext cx="139628" cy="76997"/>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3A893AD-FD20-4869-9AE5-73A151CD612C}"/>
                    </a:ext>
                  </a:extLst>
                </p:cNvPr>
                <p:cNvCxnSpPr>
                  <a:cxnSpLocks/>
                </p:cNvCxnSpPr>
                <p:nvPr/>
              </p:nvCxnSpPr>
              <p:spPr>
                <a:xfrm flipV="1">
                  <a:off x="6193327" y="2956449"/>
                  <a:ext cx="139628" cy="76997"/>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55FF4E0-A579-432B-81FD-77A661B305D6}"/>
                    </a:ext>
                  </a:extLst>
                </p:cNvPr>
                <p:cNvCxnSpPr>
                  <a:cxnSpLocks/>
                </p:cNvCxnSpPr>
                <p:nvPr/>
              </p:nvCxnSpPr>
              <p:spPr>
                <a:xfrm flipV="1">
                  <a:off x="6193327" y="3033446"/>
                  <a:ext cx="0" cy="153614"/>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
        <p:nvSpPr>
          <p:cNvPr id="36" name="Rectangle 35">
            <a:extLst>
              <a:ext uri="{FF2B5EF4-FFF2-40B4-BE49-F238E27FC236}">
                <a16:creationId xmlns:a16="http://schemas.microsoft.com/office/drawing/2014/main" id="{2C82175E-FE05-4B66-AE1B-CD8C67DD6803}"/>
              </a:ext>
            </a:extLst>
          </p:cNvPr>
          <p:cNvSpPr/>
          <p:nvPr/>
        </p:nvSpPr>
        <p:spPr>
          <a:xfrm>
            <a:off x="7613126" y="1154038"/>
            <a:ext cx="2853557" cy="384721"/>
          </a:xfrm>
          <a:prstGeom prst="rect">
            <a:avLst/>
          </a:prstGeom>
        </p:spPr>
        <p:txBody>
          <a:bodyPr wrap="square" lIns="91440">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Databases</a:t>
            </a:r>
            <a:endParaRPr kumimoji="0" lang="en-US" sz="24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sp>
        <p:nvSpPr>
          <p:cNvPr id="37" name="Text Placeholder 8">
            <a:extLst>
              <a:ext uri="{FF2B5EF4-FFF2-40B4-BE49-F238E27FC236}">
                <a16:creationId xmlns:a16="http://schemas.microsoft.com/office/drawing/2014/main" id="{6AB1C290-430F-4AE3-BD36-8939A6A4F804}"/>
              </a:ext>
            </a:extLst>
          </p:cNvPr>
          <p:cNvSpPr txBox="1">
            <a:spLocks/>
          </p:cNvSpPr>
          <p:nvPr/>
        </p:nvSpPr>
        <p:spPr>
          <a:xfrm>
            <a:off x="6751579" y="2946121"/>
            <a:ext cx="4576651" cy="523220"/>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400" b="0" i="0" u="none" strike="noStrike" kern="0" cap="none" spc="0" normalizeH="0" baseline="0" noProof="0" dirty="0">
                <a:ln>
                  <a:noFill/>
                </a:ln>
                <a:gradFill>
                  <a:gsLst>
                    <a:gs pos="1770">
                      <a:srgbClr val="1A1A1A"/>
                    </a:gs>
                    <a:gs pos="16000">
                      <a:srgbClr val="1A1A1A"/>
                    </a:gs>
                  </a:gsLst>
                  <a:lin ang="0" scaled="0"/>
                </a:gradFill>
                <a:effectLst/>
                <a:uLnTx/>
                <a:uFillTx/>
                <a:latin typeface="Segoe UI Semibold"/>
                <a:ea typeface="+mn-ea"/>
                <a:cs typeface="Segoe UI Semilight" panose="020B0402040204020203" pitchFamily="34" charset="0"/>
              </a:rPr>
              <a:t>Best for modern cloud applications. Hyperscale and serverless options are available</a:t>
            </a:r>
          </a:p>
        </p:txBody>
      </p:sp>
      <p:sp>
        <p:nvSpPr>
          <p:cNvPr id="54" name="Freeform: Shape 53">
            <a:extLst>
              <a:ext uri="{FF2B5EF4-FFF2-40B4-BE49-F238E27FC236}">
                <a16:creationId xmlns:a16="http://schemas.microsoft.com/office/drawing/2014/main" id="{C91675D6-94A6-4BD9-9813-EB8E7285E80C}"/>
              </a:ext>
            </a:extLst>
          </p:cNvPr>
          <p:cNvSpPr/>
          <p:nvPr/>
        </p:nvSpPr>
        <p:spPr>
          <a:xfrm>
            <a:off x="6137647" y="4263584"/>
            <a:ext cx="2516188" cy="1534312"/>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noFill/>
            <a:prstDash val="solid"/>
          </a:ln>
          <a:effectLst/>
        </p:spPr>
        <p:txBody>
          <a:bodyPr spcFirstLastPara="0" vert="horz" wrap="square" lIns="125481" tIns="125481" rIns="167309" bIns="188223" numCol="1" spcCol="1270" anchor="t" anchorCtr="0">
            <a:noAutofit/>
          </a:bodyPr>
          <a:lstStyle/>
          <a:p>
            <a:pPr marL="224054" marR="0" lvl="1" indent="-224054" algn="l" defTabSz="1045583" rtl="0" eaLnBrk="1" fontAlgn="auto" latinLnBrk="0" hangingPunct="1">
              <a:lnSpc>
                <a:spcPct val="100000"/>
              </a:lnSpc>
              <a:spcBef>
                <a:spcPts val="400"/>
              </a:spcBef>
              <a:spcAft>
                <a:spcPts val="0"/>
              </a:spcAft>
              <a:buClrTx/>
              <a:buSzTx/>
              <a:buFontTx/>
              <a:buChar char="•"/>
              <a:tabLst/>
              <a:defRPr/>
            </a:pPr>
            <a:endPar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F9E22514-0D6D-4900-B20C-A642E8F5FA6E}"/>
              </a:ext>
            </a:extLst>
          </p:cNvPr>
          <p:cNvGrpSpPr/>
          <p:nvPr/>
        </p:nvGrpSpPr>
        <p:grpSpPr>
          <a:xfrm>
            <a:off x="3616381" y="3688088"/>
            <a:ext cx="2476148" cy="2541129"/>
            <a:chOff x="601416" y="3327036"/>
            <a:chExt cx="2525800" cy="3057728"/>
          </a:xfrm>
        </p:grpSpPr>
        <p:sp>
          <p:nvSpPr>
            <p:cNvPr id="56" name="Freeform: Shape 55">
              <a:extLst>
                <a:ext uri="{FF2B5EF4-FFF2-40B4-BE49-F238E27FC236}">
                  <a16:creationId xmlns:a16="http://schemas.microsoft.com/office/drawing/2014/main" id="{06D705DA-F061-4EAC-95CF-32D96709B49B}"/>
                </a:ext>
              </a:extLst>
            </p:cNvPr>
            <p:cNvSpPr/>
            <p:nvPr/>
          </p:nvSpPr>
          <p:spPr>
            <a:xfrm>
              <a:off x="601416" y="3327036"/>
              <a:ext cx="2525800" cy="666623"/>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Single instance</a:t>
              </a:r>
            </a:p>
          </p:txBody>
        </p:sp>
        <p:sp>
          <p:nvSpPr>
            <p:cNvPr id="57" name="Freeform: Shape 56">
              <a:extLst>
                <a:ext uri="{FF2B5EF4-FFF2-40B4-BE49-F238E27FC236}">
                  <a16:creationId xmlns:a16="http://schemas.microsoft.com/office/drawing/2014/main" id="{26B8DA18-7B40-46E3-A1DE-70607AFB9AAE}"/>
                </a:ext>
              </a:extLst>
            </p:cNvPr>
            <p:cNvSpPr/>
            <p:nvPr/>
          </p:nvSpPr>
          <p:spPr>
            <a:xfrm>
              <a:off x="601416" y="3993659"/>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54" marR="0" lvl="1" indent="-224054" algn="l" defTabSz="1045583"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SQL Server surface area (vast majority)</a:t>
              </a:r>
            </a:p>
            <a:p>
              <a:pPr marL="224054" marR="0" lvl="1" indent="-224054" algn="l" defTabSz="1045583"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Native virtual network support</a:t>
              </a:r>
            </a:p>
            <a:p>
              <a:pPr marL="224054" marR="0" lvl="1" indent="-224054" algn="l" defTabSz="1045583"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Fully managed service</a:t>
              </a:r>
            </a:p>
          </p:txBody>
        </p:sp>
      </p:grpSp>
      <p:grpSp>
        <p:nvGrpSpPr>
          <p:cNvPr id="8" name="Group 7">
            <a:extLst>
              <a:ext uri="{FF2B5EF4-FFF2-40B4-BE49-F238E27FC236}">
                <a16:creationId xmlns:a16="http://schemas.microsoft.com/office/drawing/2014/main" id="{33D75913-4358-40CC-860D-2418EE9C7AD1}"/>
              </a:ext>
            </a:extLst>
          </p:cNvPr>
          <p:cNvGrpSpPr/>
          <p:nvPr/>
        </p:nvGrpSpPr>
        <p:grpSpPr>
          <a:xfrm>
            <a:off x="471700" y="3688088"/>
            <a:ext cx="2476148" cy="2541129"/>
            <a:chOff x="440902" y="5054460"/>
            <a:chExt cx="2476148" cy="2541129"/>
          </a:xfrm>
        </p:grpSpPr>
        <p:sp>
          <p:nvSpPr>
            <p:cNvPr id="60" name="Freeform: Shape 59">
              <a:extLst>
                <a:ext uri="{FF2B5EF4-FFF2-40B4-BE49-F238E27FC236}">
                  <a16:creationId xmlns:a16="http://schemas.microsoft.com/office/drawing/2014/main" id="{7A10C7FC-1F89-4C4A-9C94-D8CB5695857C}"/>
                </a:ext>
              </a:extLst>
            </p:cNvPr>
            <p:cNvSpPr/>
            <p:nvPr/>
          </p:nvSpPr>
          <p:spPr>
            <a:xfrm>
              <a:off x="440902" y="5608458"/>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54" marR="0" lvl="1" indent="-224054" algn="l" defTabSz="1045583"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SQL Server and OS server access</a:t>
              </a:r>
            </a:p>
            <a:p>
              <a:pPr marL="224054" marR="0" lvl="1" indent="-224054" algn="l" defTabSz="1045583"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Expansive SQL and OS version support</a:t>
              </a:r>
            </a:p>
            <a:p>
              <a:pPr marL="224054" marR="0" lvl="1" indent="-224054" algn="l" defTabSz="1045583"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Automated manageability features for SQL Server</a:t>
              </a:r>
            </a:p>
          </p:txBody>
        </p:sp>
        <p:sp>
          <p:nvSpPr>
            <p:cNvPr id="70" name="Freeform: Shape 69">
              <a:extLst>
                <a:ext uri="{FF2B5EF4-FFF2-40B4-BE49-F238E27FC236}">
                  <a16:creationId xmlns:a16="http://schemas.microsoft.com/office/drawing/2014/main" id="{B34713A0-BD10-40F6-8553-31EEB7E7FD8C}"/>
                </a:ext>
              </a:extLst>
            </p:cNvPr>
            <p:cNvSpPr/>
            <p:nvPr/>
          </p:nvSpPr>
          <p:spPr>
            <a:xfrm>
              <a:off x="440902" y="5054460"/>
              <a:ext cx="2476148" cy="55399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SQL virtual machine</a:t>
              </a:r>
            </a:p>
          </p:txBody>
        </p:sp>
      </p:grpSp>
      <p:grpSp>
        <p:nvGrpSpPr>
          <p:cNvPr id="10" name="Group 9">
            <a:extLst>
              <a:ext uri="{FF2B5EF4-FFF2-40B4-BE49-F238E27FC236}">
                <a16:creationId xmlns:a16="http://schemas.microsoft.com/office/drawing/2014/main" id="{50886245-05AD-49BE-9D12-21C5B5A75DE6}"/>
              </a:ext>
            </a:extLst>
          </p:cNvPr>
          <p:cNvGrpSpPr/>
          <p:nvPr/>
        </p:nvGrpSpPr>
        <p:grpSpPr>
          <a:xfrm>
            <a:off x="6563757" y="3682394"/>
            <a:ext cx="2476148" cy="2541129"/>
            <a:chOff x="6707137" y="5054460"/>
            <a:chExt cx="2476148" cy="2541129"/>
          </a:xfrm>
        </p:grpSpPr>
        <p:sp>
          <p:nvSpPr>
            <p:cNvPr id="63" name="Freeform: Shape 62">
              <a:extLst>
                <a:ext uri="{FF2B5EF4-FFF2-40B4-BE49-F238E27FC236}">
                  <a16:creationId xmlns:a16="http://schemas.microsoft.com/office/drawing/2014/main" id="{BC876974-8646-4CCF-BB23-59982B1EF2C7}"/>
                </a:ext>
              </a:extLst>
            </p:cNvPr>
            <p:cNvSpPr/>
            <p:nvPr/>
          </p:nvSpPr>
          <p:spPr>
            <a:xfrm>
              <a:off x="6707137" y="5608458"/>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54" marR="0" lvl="1" indent="-224054" algn="l" defTabSz="1045583"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dirty="0">
                  <a:ln>
                    <a:noFill/>
                  </a:ln>
                  <a:solidFill>
                    <a:srgbClr val="44546A"/>
                  </a:solidFill>
                  <a:effectLst/>
                  <a:uLnTx/>
                  <a:uFillTx/>
                  <a:latin typeface="Calibri" panose="020F0502020204030204"/>
                  <a:ea typeface="+mn-ea"/>
                  <a:cs typeface="+mn-cs"/>
                </a:rPr>
                <a:t>Hyperscale storage (up to 100TB)</a:t>
              </a:r>
            </a:p>
            <a:p>
              <a:pPr marL="224054" marR="0" lvl="1" indent="-224054" algn="l" defTabSz="1045583"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dirty="0">
                  <a:ln>
                    <a:noFill/>
                  </a:ln>
                  <a:solidFill>
                    <a:srgbClr val="44546A"/>
                  </a:solidFill>
                  <a:effectLst/>
                  <a:uLnTx/>
                  <a:uFillTx/>
                  <a:latin typeface="Calibri" panose="020F0502020204030204"/>
                  <a:ea typeface="+mn-ea"/>
                  <a:cs typeface="+mn-cs"/>
                </a:rPr>
                <a:t>Serverless compute</a:t>
              </a:r>
            </a:p>
            <a:p>
              <a:pPr marL="224054" marR="0" lvl="1" indent="-224054" algn="l" defTabSz="1045583"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Fully managed service</a:t>
              </a:r>
            </a:p>
          </p:txBody>
        </p:sp>
        <p:sp>
          <p:nvSpPr>
            <p:cNvPr id="71" name="Freeform: Shape 70">
              <a:extLst>
                <a:ext uri="{FF2B5EF4-FFF2-40B4-BE49-F238E27FC236}">
                  <a16:creationId xmlns:a16="http://schemas.microsoft.com/office/drawing/2014/main" id="{41E5767C-8C90-4EA0-9231-9774F012D450}"/>
                </a:ext>
              </a:extLst>
            </p:cNvPr>
            <p:cNvSpPr/>
            <p:nvPr/>
          </p:nvSpPr>
          <p:spPr>
            <a:xfrm>
              <a:off x="6707137" y="5054460"/>
              <a:ext cx="2476148" cy="55399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Single database</a:t>
              </a:r>
            </a:p>
          </p:txBody>
        </p:sp>
      </p:grpSp>
      <p:grpSp>
        <p:nvGrpSpPr>
          <p:cNvPr id="11" name="Group 10">
            <a:extLst>
              <a:ext uri="{FF2B5EF4-FFF2-40B4-BE49-F238E27FC236}">
                <a16:creationId xmlns:a16="http://schemas.microsoft.com/office/drawing/2014/main" id="{5C28E9F9-09F0-4B11-852B-0B5A86721EAB}"/>
              </a:ext>
            </a:extLst>
          </p:cNvPr>
          <p:cNvGrpSpPr/>
          <p:nvPr/>
        </p:nvGrpSpPr>
        <p:grpSpPr>
          <a:xfrm>
            <a:off x="9287187" y="3682394"/>
            <a:ext cx="2476148" cy="2535202"/>
            <a:chOff x="9410103" y="5030740"/>
            <a:chExt cx="2476148" cy="2535202"/>
          </a:xfrm>
        </p:grpSpPr>
        <p:sp>
          <p:nvSpPr>
            <p:cNvPr id="66" name="Freeform: Shape 65">
              <a:extLst>
                <a:ext uri="{FF2B5EF4-FFF2-40B4-BE49-F238E27FC236}">
                  <a16:creationId xmlns:a16="http://schemas.microsoft.com/office/drawing/2014/main" id="{9E25DC74-AFDF-4BB6-B6A1-A5557826835C}"/>
                </a:ext>
              </a:extLst>
            </p:cNvPr>
            <p:cNvSpPr/>
            <p:nvPr/>
          </p:nvSpPr>
          <p:spPr>
            <a:xfrm>
              <a:off x="9410103" y="5578811"/>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54" marR="0" lvl="1" indent="-224054" algn="l" defTabSz="1045583"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Resource sharing between multiple databases to price optimize</a:t>
              </a:r>
            </a:p>
            <a:p>
              <a:pPr marL="224054" marR="0" lvl="1" indent="-224054" algn="l" defTabSz="1045583"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Simplified performance management for multiple databases</a:t>
              </a:r>
            </a:p>
            <a:p>
              <a:pPr marL="224054" marR="0" lvl="1" indent="-224054" algn="l" defTabSz="1045583"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Fully managed service</a:t>
              </a:r>
            </a:p>
          </p:txBody>
        </p:sp>
        <p:sp>
          <p:nvSpPr>
            <p:cNvPr id="72" name="Freeform: Shape 71">
              <a:extLst>
                <a:ext uri="{FF2B5EF4-FFF2-40B4-BE49-F238E27FC236}">
                  <a16:creationId xmlns:a16="http://schemas.microsoft.com/office/drawing/2014/main" id="{6A3E98E8-98F7-44EE-828C-60FA817351FC}"/>
                </a:ext>
              </a:extLst>
            </p:cNvPr>
            <p:cNvSpPr/>
            <p:nvPr/>
          </p:nvSpPr>
          <p:spPr>
            <a:xfrm>
              <a:off x="9410103" y="5030740"/>
              <a:ext cx="2476148" cy="55399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Elastic pool</a:t>
              </a:r>
            </a:p>
          </p:txBody>
        </p:sp>
      </p:grpSp>
      <p:grpSp>
        <p:nvGrpSpPr>
          <p:cNvPr id="19" name="Group 18">
            <a:extLst>
              <a:ext uri="{FF2B5EF4-FFF2-40B4-BE49-F238E27FC236}">
                <a16:creationId xmlns:a16="http://schemas.microsoft.com/office/drawing/2014/main" id="{5D6DEA7D-E577-425D-9FF1-04CCC0720278}"/>
              </a:ext>
            </a:extLst>
          </p:cNvPr>
          <p:cNvGrpSpPr/>
          <p:nvPr/>
        </p:nvGrpSpPr>
        <p:grpSpPr>
          <a:xfrm>
            <a:off x="8368351" y="1715968"/>
            <a:ext cx="1389103" cy="1075794"/>
            <a:chOff x="8390455" y="1655507"/>
            <a:chExt cx="1389103" cy="1075794"/>
          </a:xfrm>
        </p:grpSpPr>
        <p:pic>
          <p:nvPicPr>
            <p:cNvPr id="7" name="Picture 6" descr="A close up of a sign&#10;&#10;Description automatically generated">
              <a:extLst>
                <a:ext uri="{FF2B5EF4-FFF2-40B4-BE49-F238E27FC236}">
                  <a16:creationId xmlns:a16="http://schemas.microsoft.com/office/drawing/2014/main" id="{6EEAB308-B856-4BCD-A750-DA2DE5F427D9}"/>
                </a:ext>
              </a:extLst>
            </p:cNvPr>
            <p:cNvPicPr>
              <a:picLocks noChangeAspect="1"/>
            </p:cNvPicPr>
            <p:nvPr/>
          </p:nvPicPr>
          <p:blipFill>
            <a:blip r:embed="rId3"/>
            <a:stretch>
              <a:fillRect/>
            </a:stretch>
          </p:blipFill>
          <p:spPr>
            <a:xfrm>
              <a:off x="8390455" y="1655507"/>
              <a:ext cx="1114902" cy="877986"/>
            </a:xfrm>
            <a:prstGeom prst="rect">
              <a:avLst/>
            </a:prstGeom>
          </p:spPr>
        </p:pic>
        <p:sp>
          <p:nvSpPr>
            <p:cNvPr id="42" name="Freeform 146">
              <a:extLst>
                <a:ext uri="{FF2B5EF4-FFF2-40B4-BE49-F238E27FC236}">
                  <a16:creationId xmlns:a16="http://schemas.microsoft.com/office/drawing/2014/main" id="{5B04D1B5-415B-4496-9FEF-1058D618F204}"/>
                </a:ext>
              </a:extLst>
            </p:cNvPr>
            <p:cNvSpPr>
              <a:spLocks noChangeAspect="1"/>
            </p:cNvSpPr>
            <p:nvPr/>
          </p:nvSpPr>
          <p:spPr bwMode="auto">
            <a:xfrm>
              <a:off x="8983750" y="2245471"/>
              <a:ext cx="795808" cy="48583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pic>
        <p:nvPicPr>
          <p:cNvPr id="40" name="Picture 39">
            <a:extLst>
              <a:ext uri="{FF2B5EF4-FFF2-40B4-BE49-F238E27FC236}">
                <a16:creationId xmlns:a16="http://schemas.microsoft.com/office/drawing/2014/main" id="{0A14F91C-4FF7-4914-BAC5-E7347232EE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6552" y="1762028"/>
            <a:ext cx="795805" cy="1048588"/>
          </a:xfrm>
          <a:prstGeom prst="rect">
            <a:avLst/>
          </a:prstGeom>
        </p:spPr>
      </p:pic>
    </p:spTree>
    <p:extLst>
      <p:ext uri="{BB962C8B-B14F-4D97-AF65-F5344CB8AC3E}">
        <p14:creationId xmlns:p14="http://schemas.microsoft.com/office/powerpoint/2010/main" val="24106303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p:bldP spid="9" grpId="0" build="p"/>
      <p:bldP spid="39" grpId="0"/>
      <p:bldP spid="36" grpId="0"/>
      <p:bldP spid="3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E84D7-D1B3-4D34-B7FB-120558BF168E}"/>
              </a:ext>
            </a:extLst>
          </p:cNvPr>
          <p:cNvSpPr>
            <a:spLocks noGrp="1"/>
          </p:cNvSpPr>
          <p:nvPr>
            <p:ph type="title"/>
          </p:nvPr>
        </p:nvSpPr>
        <p:spPr/>
        <p:txBody>
          <a:bodyPr/>
          <a:lstStyle/>
          <a:p>
            <a:r>
              <a:rPr lang="en-US" dirty="0"/>
              <a:t>Azure SQL: multi-faceted service</a:t>
            </a:r>
          </a:p>
        </p:txBody>
      </p:sp>
      <p:sp>
        <p:nvSpPr>
          <p:cNvPr id="25" name="Text Placeholder 24">
            <a:extLst>
              <a:ext uri="{FF2B5EF4-FFF2-40B4-BE49-F238E27FC236}">
                <a16:creationId xmlns:a16="http://schemas.microsoft.com/office/drawing/2014/main" id="{BE3B35A4-D22A-4525-95B3-520A975FA2FD}"/>
              </a:ext>
            </a:extLst>
          </p:cNvPr>
          <p:cNvSpPr>
            <a:spLocks noGrp="1"/>
          </p:cNvSpPr>
          <p:nvPr>
            <p:ph type="body" sz="quarter" idx="10"/>
          </p:nvPr>
        </p:nvSpPr>
        <p:spPr>
          <a:xfrm>
            <a:off x="8171543" y="6380986"/>
            <a:ext cx="4020458" cy="281071"/>
          </a:xfrm>
        </p:spPr>
        <p:txBody>
          <a:bodyPr/>
          <a:lstStyle/>
          <a:p>
            <a:r>
              <a:rPr lang="en-US" sz="2000" dirty="0"/>
              <a:t>Not all combinations are possible.</a:t>
            </a:r>
          </a:p>
        </p:txBody>
      </p:sp>
      <p:sp>
        <p:nvSpPr>
          <p:cNvPr id="17" name="TextBox 16">
            <a:extLst>
              <a:ext uri="{FF2B5EF4-FFF2-40B4-BE49-F238E27FC236}">
                <a16:creationId xmlns:a16="http://schemas.microsoft.com/office/drawing/2014/main" id="{B06621A5-0000-461F-AADA-237FBCD813D4}"/>
              </a:ext>
            </a:extLst>
          </p:cNvPr>
          <p:cNvSpPr txBox="1"/>
          <p:nvPr/>
        </p:nvSpPr>
        <p:spPr>
          <a:xfrm>
            <a:off x="736697" y="5160687"/>
            <a:ext cx="3626090" cy="923330"/>
          </a:xfrm>
          <a:prstGeom prst="rect">
            <a:avLst/>
          </a:prstGeom>
          <a:noFill/>
        </p:spPr>
        <p:txBody>
          <a:bodyPr wrap="square" lIns="0" tIns="0" rIns="0" bIns="0" rtlCol="0">
            <a:spAutoFit/>
          </a:bodyPr>
          <a:lstStyle>
            <a:defPPr>
              <a:defRPr lang="en-US"/>
            </a:defPPr>
            <a:lvl1pPr>
              <a:defRPr sz="2000">
                <a:gradFill>
                  <a:gsLst>
                    <a:gs pos="2917">
                      <a:schemeClr val="tx1"/>
                    </a:gs>
                    <a:gs pos="30000">
                      <a:schemeClr val="tx1"/>
                    </a:gs>
                  </a:gsLst>
                  <a:lin ang="5400000" scaled="0"/>
                </a:gradFill>
              </a:defRPr>
            </a:lvl1p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Deployment</a:t>
            </a:r>
            <a:b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VM, Managed Instance, Single Database, Elastic Pools</a:t>
            </a:r>
          </a:p>
        </p:txBody>
      </p:sp>
      <p:sp>
        <p:nvSpPr>
          <p:cNvPr id="18" name="TextBox 17">
            <a:extLst>
              <a:ext uri="{FF2B5EF4-FFF2-40B4-BE49-F238E27FC236}">
                <a16:creationId xmlns:a16="http://schemas.microsoft.com/office/drawing/2014/main" id="{1DD5D9CD-FD1C-4592-AB2F-D2313722CF3C}"/>
              </a:ext>
            </a:extLst>
          </p:cNvPr>
          <p:cNvSpPr txBox="1"/>
          <p:nvPr/>
        </p:nvSpPr>
        <p:spPr>
          <a:xfrm>
            <a:off x="8090471" y="3924292"/>
            <a:ext cx="3631059"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Tier</a:t>
            </a:r>
            <a:b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General Purpose, Hyperscale, Business Critical</a:t>
            </a:r>
          </a:p>
        </p:txBody>
      </p:sp>
      <mc:AlternateContent xmlns:mc="http://schemas.openxmlformats.org/markup-compatibility/2006" xmlns:am3d="http://schemas.microsoft.com/office/drawing/2017/model3d">
        <mc:Choice Requires="am3d">
          <p:graphicFrame>
            <p:nvGraphicFramePr>
              <p:cNvPr id="26" name="3D Model 25" descr="Cube">
                <a:extLst>
                  <a:ext uri="{FF2B5EF4-FFF2-40B4-BE49-F238E27FC236}">
                    <a16:creationId xmlns:a16="http://schemas.microsoft.com/office/drawing/2014/main" id="{AD25B223-EB52-409B-96AA-B0FC9F1AE727}"/>
                  </a:ext>
                </a:extLst>
              </p:cNvPr>
              <p:cNvGraphicFramePr>
                <a:graphicFrameLocks noChangeAspect="1"/>
              </p:cNvGraphicFramePr>
              <p:nvPr/>
            </p:nvGraphicFramePr>
            <p:xfrm>
              <a:off x="3431267" y="1067654"/>
              <a:ext cx="4740276" cy="5361653"/>
            </p:xfrm>
            <a:graphic>
              <a:graphicData uri="http://schemas.microsoft.com/office/drawing/2017/model3d">
                <am3d:model3d r:embed="rId2">
                  <am3d:spPr>
                    <a:xfrm>
                      <a:off x="0" y="0"/>
                      <a:ext cx="4740276" cy="5361653"/>
                    </a:xfrm>
                    <a:prstGeom prst="rect">
                      <a:avLst/>
                    </a:prstGeom>
                  </am3d:spPr>
                  <am3d:camera>
                    <am3d:pos x="0" y="0" z="81469193"/>
                    <am3d:up dx="0" dy="36000000" dz="0"/>
                    <am3d:lookAt x="0" y="0" z="0"/>
                    <am3d:perspective fov="2700000"/>
                  </am3d:camera>
                  <am3d:trans>
                    <am3d:meterPerModelUnit n="7140529" d="1000000"/>
                    <am3d:preTrans dx="0" dy="-17999995" dz="5866"/>
                    <am3d:scale>
                      <am3d:sx n="1000000" d="1000000"/>
                      <am3d:sy n="1000000" d="1000000"/>
                      <am3d:sz n="1000000" d="1000000"/>
                    </am3d:scale>
                    <am3d:rot ax="8700000" ay="-1800000" az="-9600000"/>
                    <am3d:postTrans dx="0" dy="0" dz="0"/>
                  </am3d:trans>
                  <am3d:raster rName="Office3DRenderer" rVer="16.0.8326">
                    <am3d:blip r:embed="rId3"/>
                  </am3d:raster>
                  <am3d:objViewport viewportSz="54186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6" name="3D Model 25" descr="Cube">
                <a:extLst>
                  <a:ext uri="{FF2B5EF4-FFF2-40B4-BE49-F238E27FC236}">
                    <a16:creationId xmlns:a16="http://schemas.microsoft.com/office/drawing/2014/main" id="{AD25B223-EB52-409B-96AA-B0FC9F1AE727}"/>
                  </a:ext>
                </a:extLst>
              </p:cNvPr>
              <p:cNvPicPr>
                <a:picLocks noGrp="1" noRot="1" noChangeAspect="1" noMove="1" noResize="1" noEditPoints="1" noAdjustHandles="1" noChangeArrowheads="1" noChangeShapeType="1" noCrop="1"/>
              </p:cNvPicPr>
              <p:nvPr/>
            </p:nvPicPr>
            <p:blipFill>
              <a:blip r:embed="rId4"/>
              <a:stretch>
                <a:fillRect/>
              </a:stretch>
            </p:blipFill>
            <p:spPr>
              <a:xfrm>
                <a:off x="3431267" y="1067654"/>
                <a:ext cx="4740276" cy="5361653"/>
              </a:xfrm>
              <a:prstGeom prst="rect">
                <a:avLst/>
              </a:prstGeom>
            </p:spPr>
          </p:pic>
        </mc:Fallback>
      </mc:AlternateContent>
      <p:sp>
        <p:nvSpPr>
          <p:cNvPr id="27" name="TextBox 26">
            <a:extLst>
              <a:ext uri="{FF2B5EF4-FFF2-40B4-BE49-F238E27FC236}">
                <a16:creationId xmlns:a16="http://schemas.microsoft.com/office/drawing/2014/main" id="{44AD64CD-22A2-4457-BD7B-4F5C218B9CBE}"/>
              </a:ext>
            </a:extLst>
          </p:cNvPr>
          <p:cNvSpPr txBox="1"/>
          <p:nvPr/>
        </p:nvSpPr>
        <p:spPr>
          <a:xfrm>
            <a:off x="6672263" y="1351283"/>
            <a:ext cx="3626090" cy="615553"/>
          </a:xfrm>
          <a:prstGeom prst="rect">
            <a:avLst/>
          </a:prstGeom>
          <a:noFill/>
        </p:spPr>
        <p:txBody>
          <a:bodyPr wrap="square" lIns="0" tIns="0" rIns="0" bIns="0" rtlCol="0">
            <a:spAutoFit/>
          </a:bodyPr>
          <a:lstStyle>
            <a:defPPr>
              <a:defRPr lang="en-US"/>
            </a:defPPr>
            <a:lvl1pPr>
              <a:defRPr sz="2000">
                <a:gradFill>
                  <a:gsLst>
                    <a:gs pos="2917">
                      <a:schemeClr val="tx1"/>
                    </a:gs>
                    <a:gs pos="30000">
                      <a:schemeClr val="tx1"/>
                    </a:gs>
                  </a:gsLst>
                  <a:lin ang="5400000" scaled="0"/>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Compute tier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Provisioned, Serverless</a:t>
            </a:r>
          </a:p>
        </p:txBody>
      </p:sp>
    </p:spTree>
    <p:extLst>
      <p:ext uri="{BB962C8B-B14F-4D97-AF65-F5344CB8AC3E}">
        <p14:creationId xmlns:p14="http://schemas.microsoft.com/office/powerpoint/2010/main" val="260088494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48F65-524F-48BF-ACCB-C6FBC2AB703D}"/>
              </a:ext>
            </a:extLst>
          </p:cNvPr>
          <p:cNvSpPr>
            <a:spLocks noGrp="1"/>
          </p:cNvSpPr>
          <p:nvPr>
            <p:ph type="title"/>
          </p:nvPr>
        </p:nvSpPr>
        <p:spPr/>
        <p:txBody>
          <a:bodyPr/>
          <a:lstStyle/>
          <a:p>
            <a:r>
              <a:rPr lang="en-US" dirty="0"/>
              <a:t>Azure SQL: multi-faceted service</a:t>
            </a:r>
          </a:p>
        </p:txBody>
      </p:sp>
      <p:graphicFrame>
        <p:nvGraphicFramePr>
          <p:cNvPr id="4" name="Table 4">
            <a:extLst>
              <a:ext uri="{FF2B5EF4-FFF2-40B4-BE49-F238E27FC236}">
                <a16:creationId xmlns:a16="http://schemas.microsoft.com/office/drawing/2014/main" id="{AC60E00E-A9E1-4E27-AED4-ABE05DBA73A1}"/>
              </a:ext>
            </a:extLst>
          </p:cNvPr>
          <p:cNvGraphicFramePr>
            <a:graphicFrameLocks noGrp="1"/>
          </p:cNvGraphicFramePr>
          <p:nvPr/>
        </p:nvGraphicFramePr>
        <p:xfrm>
          <a:off x="586390" y="1809407"/>
          <a:ext cx="8673724" cy="1854200"/>
        </p:xfrm>
        <a:graphic>
          <a:graphicData uri="http://schemas.openxmlformats.org/drawingml/2006/table">
            <a:tbl>
              <a:tblPr firstRow="1">
                <a:tableStyleId>{5FD0F851-EC5A-4D38-B0AD-8093EC10F338}</a:tableStyleId>
              </a:tblPr>
              <a:tblGrid>
                <a:gridCol w="2168431">
                  <a:extLst>
                    <a:ext uri="{9D8B030D-6E8A-4147-A177-3AD203B41FA5}">
                      <a16:colId xmlns:a16="http://schemas.microsoft.com/office/drawing/2014/main" val="3517987919"/>
                    </a:ext>
                  </a:extLst>
                </a:gridCol>
                <a:gridCol w="2168431">
                  <a:extLst>
                    <a:ext uri="{9D8B030D-6E8A-4147-A177-3AD203B41FA5}">
                      <a16:colId xmlns:a16="http://schemas.microsoft.com/office/drawing/2014/main" val="2231807549"/>
                    </a:ext>
                  </a:extLst>
                </a:gridCol>
                <a:gridCol w="2168431">
                  <a:extLst>
                    <a:ext uri="{9D8B030D-6E8A-4147-A177-3AD203B41FA5}">
                      <a16:colId xmlns:a16="http://schemas.microsoft.com/office/drawing/2014/main" val="4282207721"/>
                    </a:ext>
                  </a:extLst>
                </a:gridCol>
                <a:gridCol w="2168431">
                  <a:extLst>
                    <a:ext uri="{9D8B030D-6E8A-4147-A177-3AD203B41FA5}">
                      <a16:colId xmlns:a16="http://schemas.microsoft.com/office/drawing/2014/main" val="3617750950"/>
                    </a:ext>
                  </a:extLst>
                </a:gridCol>
              </a:tblGrid>
              <a:tr h="370840">
                <a:tc>
                  <a:txBody>
                    <a:bodyPr/>
                    <a:lstStyle/>
                    <a:p>
                      <a:r>
                        <a:rPr lang="en-US" dirty="0"/>
                        <a:t>Provisioned</a:t>
                      </a:r>
                    </a:p>
                  </a:txBody>
                  <a:tcPr/>
                </a:tc>
                <a:tc>
                  <a:txBody>
                    <a:bodyPr/>
                    <a:lstStyle/>
                    <a:p>
                      <a:pPr algn="ctr"/>
                      <a:r>
                        <a:rPr lang="en-US" dirty="0"/>
                        <a:t>General Purpose</a:t>
                      </a:r>
                    </a:p>
                  </a:txBody>
                  <a:tcPr/>
                </a:tc>
                <a:tc>
                  <a:txBody>
                    <a:bodyPr/>
                    <a:lstStyle/>
                    <a:p>
                      <a:pPr algn="ctr"/>
                      <a:r>
                        <a:rPr lang="en-US" dirty="0"/>
                        <a:t>Hyperscale</a:t>
                      </a:r>
                    </a:p>
                  </a:txBody>
                  <a:tcPr/>
                </a:tc>
                <a:tc>
                  <a:txBody>
                    <a:bodyPr/>
                    <a:lstStyle/>
                    <a:p>
                      <a:pPr algn="ctr"/>
                      <a:r>
                        <a:rPr lang="en-US" dirty="0"/>
                        <a:t>Business Critical</a:t>
                      </a:r>
                    </a:p>
                  </a:txBody>
                  <a:tcPr/>
                </a:tc>
                <a:extLst>
                  <a:ext uri="{0D108BD9-81ED-4DB2-BD59-A6C34878D82A}">
                    <a16:rowId xmlns:a16="http://schemas.microsoft.com/office/drawing/2014/main" val="3813782308"/>
                  </a:ext>
                </a:extLst>
              </a:tr>
              <a:tr h="370840">
                <a:tc>
                  <a:txBody>
                    <a:bodyPr/>
                    <a:lstStyle/>
                    <a:p>
                      <a:r>
                        <a:rPr lang="en-US" dirty="0"/>
                        <a:t>VM</a:t>
                      </a:r>
                    </a:p>
                  </a:txBody>
                  <a:tcPr/>
                </a:tc>
                <a:tc>
                  <a:txBody>
                    <a:bodyPr/>
                    <a:lstStyle/>
                    <a:p>
                      <a:pPr algn="ctr"/>
                      <a:r>
                        <a:rPr lang="en-US" dirty="0"/>
                        <a:t>NA</a:t>
                      </a:r>
                    </a:p>
                  </a:txBody>
                  <a:tcPr/>
                </a:tc>
                <a:tc>
                  <a:txBody>
                    <a:bodyPr/>
                    <a:lstStyle/>
                    <a:p>
                      <a:pPr algn="ctr"/>
                      <a:r>
                        <a:rPr lang="en-US" dirty="0"/>
                        <a:t>NA</a:t>
                      </a:r>
                    </a:p>
                  </a:txBody>
                  <a:tcPr/>
                </a:tc>
                <a:tc>
                  <a:txBody>
                    <a:bodyPr/>
                    <a:lstStyle/>
                    <a:p>
                      <a:pPr algn="ctr"/>
                      <a:r>
                        <a:rPr lang="en-US" dirty="0"/>
                        <a:t>NA</a:t>
                      </a:r>
                    </a:p>
                  </a:txBody>
                  <a:tcPr/>
                </a:tc>
                <a:extLst>
                  <a:ext uri="{0D108BD9-81ED-4DB2-BD59-A6C34878D82A}">
                    <a16:rowId xmlns:a16="http://schemas.microsoft.com/office/drawing/2014/main" val="1233442803"/>
                  </a:ext>
                </a:extLst>
              </a:tr>
              <a:tr h="370840">
                <a:tc>
                  <a:txBody>
                    <a:bodyPr/>
                    <a:lstStyle/>
                    <a:p>
                      <a:r>
                        <a:rPr lang="en-US" dirty="0"/>
                        <a:t>Managed Instance</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939225086"/>
                  </a:ext>
                </a:extLst>
              </a:tr>
              <a:tr h="370840">
                <a:tc>
                  <a:txBody>
                    <a:bodyPr/>
                    <a:lstStyle/>
                    <a:p>
                      <a:r>
                        <a:rPr lang="en-US" dirty="0"/>
                        <a:t>Single Database</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2099618763"/>
                  </a:ext>
                </a:extLst>
              </a:tr>
              <a:tr h="370840">
                <a:tc>
                  <a:txBody>
                    <a:bodyPr/>
                    <a:lstStyle/>
                    <a:p>
                      <a:r>
                        <a:rPr lang="en-US" dirty="0"/>
                        <a:t>Elastic Pool</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898272026"/>
                  </a:ext>
                </a:extLst>
              </a:tr>
            </a:tbl>
          </a:graphicData>
        </a:graphic>
      </p:graphicFrame>
      <p:graphicFrame>
        <p:nvGraphicFramePr>
          <p:cNvPr id="6" name="Table 4">
            <a:extLst>
              <a:ext uri="{FF2B5EF4-FFF2-40B4-BE49-F238E27FC236}">
                <a16:creationId xmlns:a16="http://schemas.microsoft.com/office/drawing/2014/main" id="{F208C569-EA94-4F30-9A26-B796852B0EBF}"/>
              </a:ext>
            </a:extLst>
          </p:cNvPr>
          <p:cNvGraphicFramePr>
            <a:graphicFrameLocks noGrp="1"/>
          </p:cNvGraphicFramePr>
          <p:nvPr/>
        </p:nvGraphicFramePr>
        <p:xfrm>
          <a:off x="586390" y="4092670"/>
          <a:ext cx="8673724" cy="1854200"/>
        </p:xfrm>
        <a:graphic>
          <a:graphicData uri="http://schemas.openxmlformats.org/drawingml/2006/table">
            <a:tbl>
              <a:tblPr firstRow="1">
                <a:tableStyleId>{5FD0F851-EC5A-4D38-B0AD-8093EC10F338}</a:tableStyleId>
              </a:tblPr>
              <a:tblGrid>
                <a:gridCol w="2168431">
                  <a:extLst>
                    <a:ext uri="{9D8B030D-6E8A-4147-A177-3AD203B41FA5}">
                      <a16:colId xmlns:a16="http://schemas.microsoft.com/office/drawing/2014/main" val="3517987919"/>
                    </a:ext>
                  </a:extLst>
                </a:gridCol>
                <a:gridCol w="2168431">
                  <a:extLst>
                    <a:ext uri="{9D8B030D-6E8A-4147-A177-3AD203B41FA5}">
                      <a16:colId xmlns:a16="http://schemas.microsoft.com/office/drawing/2014/main" val="2231807549"/>
                    </a:ext>
                  </a:extLst>
                </a:gridCol>
                <a:gridCol w="2168431">
                  <a:extLst>
                    <a:ext uri="{9D8B030D-6E8A-4147-A177-3AD203B41FA5}">
                      <a16:colId xmlns:a16="http://schemas.microsoft.com/office/drawing/2014/main" val="4282207721"/>
                    </a:ext>
                  </a:extLst>
                </a:gridCol>
                <a:gridCol w="2168431">
                  <a:extLst>
                    <a:ext uri="{9D8B030D-6E8A-4147-A177-3AD203B41FA5}">
                      <a16:colId xmlns:a16="http://schemas.microsoft.com/office/drawing/2014/main" val="3617750950"/>
                    </a:ext>
                  </a:extLst>
                </a:gridCol>
              </a:tblGrid>
              <a:tr h="370840">
                <a:tc>
                  <a:txBody>
                    <a:bodyPr/>
                    <a:lstStyle/>
                    <a:p>
                      <a:r>
                        <a:rPr lang="en-US" dirty="0"/>
                        <a:t>Serverless</a:t>
                      </a:r>
                    </a:p>
                  </a:txBody>
                  <a:tcPr/>
                </a:tc>
                <a:tc>
                  <a:txBody>
                    <a:bodyPr/>
                    <a:lstStyle/>
                    <a:p>
                      <a:pPr algn="ctr"/>
                      <a:r>
                        <a:rPr lang="en-US" dirty="0"/>
                        <a:t>General Purpose</a:t>
                      </a:r>
                    </a:p>
                  </a:txBody>
                  <a:tcPr/>
                </a:tc>
                <a:tc>
                  <a:txBody>
                    <a:bodyPr/>
                    <a:lstStyle/>
                    <a:p>
                      <a:pPr algn="ctr"/>
                      <a:r>
                        <a:rPr lang="en-US" dirty="0"/>
                        <a:t>Hyperscale</a:t>
                      </a:r>
                    </a:p>
                  </a:txBody>
                  <a:tcPr/>
                </a:tc>
                <a:tc>
                  <a:txBody>
                    <a:bodyPr/>
                    <a:lstStyle/>
                    <a:p>
                      <a:pPr algn="ctr"/>
                      <a:r>
                        <a:rPr lang="en-US" dirty="0"/>
                        <a:t>Business Critical</a:t>
                      </a:r>
                    </a:p>
                  </a:txBody>
                  <a:tcPr/>
                </a:tc>
                <a:extLst>
                  <a:ext uri="{0D108BD9-81ED-4DB2-BD59-A6C34878D82A}">
                    <a16:rowId xmlns:a16="http://schemas.microsoft.com/office/drawing/2014/main" val="3813782308"/>
                  </a:ext>
                </a:extLst>
              </a:tr>
              <a:tr h="370840">
                <a:tc>
                  <a:txBody>
                    <a:bodyPr/>
                    <a:lstStyle/>
                    <a:p>
                      <a:r>
                        <a:rPr lang="en-US" dirty="0"/>
                        <a:t>VM</a:t>
                      </a:r>
                    </a:p>
                  </a:txBody>
                  <a:tcPr/>
                </a:tc>
                <a:tc>
                  <a:txBody>
                    <a:bodyPr/>
                    <a:lstStyle/>
                    <a:p>
                      <a:pPr algn="ctr"/>
                      <a:r>
                        <a:rPr lang="en-US" dirty="0"/>
                        <a:t>NA</a:t>
                      </a:r>
                    </a:p>
                  </a:txBody>
                  <a:tcPr/>
                </a:tc>
                <a:tc>
                  <a:txBody>
                    <a:bodyPr/>
                    <a:lstStyle/>
                    <a:p>
                      <a:pPr algn="ctr"/>
                      <a:r>
                        <a:rPr lang="en-US" dirty="0"/>
                        <a:t>NA</a:t>
                      </a:r>
                    </a:p>
                  </a:txBody>
                  <a:tcPr/>
                </a:tc>
                <a:tc>
                  <a:txBody>
                    <a:bodyPr/>
                    <a:lstStyle/>
                    <a:p>
                      <a:pPr algn="ctr"/>
                      <a:r>
                        <a:rPr lang="en-US" dirty="0"/>
                        <a:t>NA</a:t>
                      </a:r>
                    </a:p>
                  </a:txBody>
                  <a:tcPr/>
                </a:tc>
                <a:extLst>
                  <a:ext uri="{0D108BD9-81ED-4DB2-BD59-A6C34878D82A}">
                    <a16:rowId xmlns:a16="http://schemas.microsoft.com/office/drawing/2014/main" val="1233442803"/>
                  </a:ext>
                </a:extLst>
              </a:tr>
              <a:tr h="370840">
                <a:tc>
                  <a:txBody>
                    <a:bodyPr/>
                    <a:lstStyle/>
                    <a:p>
                      <a:r>
                        <a:rPr lang="en-US" dirty="0"/>
                        <a:t>Managed Instance</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939225086"/>
                  </a:ext>
                </a:extLst>
              </a:tr>
              <a:tr h="370840">
                <a:tc>
                  <a:txBody>
                    <a:bodyPr/>
                    <a:lstStyle/>
                    <a:p>
                      <a:r>
                        <a:rPr lang="en-US" dirty="0"/>
                        <a:t>Single Database</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2099618763"/>
                  </a:ext>
                </a:extLst>
              </a:tr>
              <a:tr h="370840">
                <a:tc>
                  <a:txBody>
                    <a:bodyPr/>
                    <a:lstStyle/>
                    <a:p>
                      <a:r>
                        <a:rPr lang="en-US" dirty="0"/>
                        <a:t>Elastic Pool</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898272026"/>
                  </a:ext>
                </a:extLst>
              </a:tr>
            </a:tbl>
          </a:graphicData>
        </a:graphic>
      </p:graphicFrame>
      <p:pic>
        <p:nvPicPr>
          <p:cNvPr id="12" name="Graphic 11" descr="Checkmark">
            <a:extLst>
              <a:ext uri="{FF2B5EF4-FFF2-40B4-BE49-F238E27FC236}">
                <a16:creationId xmlns:a16="http://schemas.microsoft.com/office/drawing/2014/main" id="{0ABCC6F4-25FA-4AF6-9197-E5D70FA0D5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21313" y="2507907"/>
            <a:ext cx="457200" cy="457200"/>
          </a:xfrm>
          <a:prstGeom prst="rect">
            <a:avLst/>
          </a:prstGeom>
        </p:spPr>
      </p:pic>
      <p:pic>
        <p:nvPicPr>
          <p:cNvPr id="13" name="Graphic 12" descr="Checkmark">
            <a:extLst>
              <a:ext uri="{FF2B5EF4-FFF2-40B4-BE49-F238E27FC236}">
                <a16:creationId xmlns:a16="http://schemas.microsoft.com/office/drawing/2014/main" id="{5467E1CA-F213-4141-9F7D-E5187AFF55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21313" y="2882153"/>
            <a:ext cx="457200" cy="457200"/>
          </a:xfrm>
          <a:prstGeom prst="rect">
            <a:avLst/>
          </a:prstGeom>
        </p:spPr>
      </p:pic>
      <p:pic>
        <p:nvPicPr>
          <p:cNvPr id="14" name="Graphic 13" descr="Checkmark">
            <a:extLst>
              <a:ext uri="{FF2B5EF4-FFF2-40B4-BE49-F238E27FC236}">
                <a16:creationId xmlns:a16="http://schemas.microsoft.com/office/drawing/2014/main" id="{68870E12-9BF3-447A-B4D0-0F7F47866B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21313" y="3256399"/>
            <a:ext cx="457200" cy="457200"/>
          </a:xfrm>
          <a:prstGeom prst="rect">
            <a:avLst/>
          </a:prstGeom>
        </p:spPr>
      </p:pic>
      <p:pic>
        <p:nvPicPr>
          <p:cNvPr id="15" name="Graphic 14" descr="Checkmark">
            <a:extLst>
              <a:ext uri="{FF2B5EF4-FFF2-40B4-BE49-F238E27FC236}">
                <a16:creationId xmlns:a16="http://schemas.microsoft.com/office/drawing/2014/main" id="{31C53742-6154-4A32-BB5B-EF1BA6D3A2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44580" y="2866364"/>
            <a:ext cx="457200" cy="457200"/>
          </a:xfrm>
          <a:prstGeom prst="rect">
            <a:avLst/>
          </a:prstGeom>
        </p:spPr>
      </p:pic>
      <p:pic>
        <p:nvPicPr>
          <p:cNvPr id="16" name="Graphic 15" descr="Checkmark">
            <a:extLst>
              <a:ext uri="{FF2B5EF4-FFF2-40B4-BE49-F238E27FC236}">
                <a16:creationId xmlns:a16="http://schemas.microsoft.com/office/drawing/2014/main" id="{F068D13D-E64D-4F32-A7BA-ED2E4054AD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48901" y="2883616"/>
            <a:ext cx="457200" cy="457200"/>
          </a:xfrm>
          <a:prstGeom prst="rect">
            <a:avLst/>
          </a:prstGeom>
        </p:spPr>
      </p:pic>
      <p:pic>
        <p:nvPicPr>
          <p:cNvPr id="17" name="Graphic 16" descr="Checkmark">
            <a:extLst>
              <a:ext uri="{FF2B5EF4-FFF2-40B4-BE49-F238E27FC236}">
                <a16:creationId xmlns:a16="http://schemas.microsoft.com/office/drawing/2014/main" id="{ACF4EC92-0F08-4F5B-959B-7E2EAC8887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48901" y="3243233"/>
            <a:ext cx="457200" cy="457200"/>
          </a:xfrm>
          <a:prstGeom prst="rect">
            <a:avLst/>
          </a:prstGeom>
        </p:spPr>
      </p:pic>
      <p:pic>
        <p:nvPicPr>
          <p:cNvPr id="18" name="Graphic 17" descr="Checkmark">
            <a:extLst>
              <a:ext uri="{FF2B5EF4-FFF2-40B4-BE49-F238E27FC236}">
                <a16:creationId xmlns:a16="http://schemas.microsoft.com/office/drawing/2014/main" id="{D2522B78-3056-4C01-9454-00DFE20F2D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48901" y="2523999"/>
            <a:ext cx="457200" cy="457200"/>
          </a:xfrm>
          <a:prstGeom prst="rect">
            <a:avLst/>
          </a:prstGeom>
        </p:spPr>
      </p:pic>
      <p:pic>
        <p:nvPicPr>
          <p:cNvPr id="19" name="Graphic 18" descr="Checkmark">
            <a:extLst>
              <a:ext uri="{FF2B5EF4-FFF2-40B4-BE49-F238E27FC236}">
                <a16:creationId xmlns:a16="http://schemas.microsoft.com/office/drawing/2014/main" id="{A6B1F9C2-83AA-4E9F-A14E-2320E86C5CC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21313" y="5159552"/>
            <a:ext cx="457200" cy="457200"/>
          </a:xfrm>
          <a:prstGeom prst="rect">
            <a:avLst/>
          </a:prstGeom>
        </p:spPr>
      </p:pic>
      <p:pic>
        <p:nvPicPr>
          <p:cNvPr id="20" name="Graphic 19" descr="Close">
            <a:extLst>
              <a:ext uri="{FF2B5EF4-FFF2-40B4-BE49-F238E27FC236}">
                <a16:creationId xmlns:a16="http://schemas.microsoft.com/office/drawing/2014/main" id="{C96B0943-2E74-4CB3-B33D-8E242AC9AA7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44580" y="2507907"/>
            <a:ext cx="457200" cy="457200"/>
          </a:xfrm>
          <a:prstGeom prst="rect">
            <a:avLst/>
          </a:prstGeom>
        </p:spPr>
      </p:pic>
      <p:pic>
        <p:nvPicPr>
          <p:cNvPr id="21" name="Graphic 20" descr="Close">
            <a:extLst>
              <a:ext uri="{FF2B5EF4-FFF2-40B4-BE49-F238E27FC236}">
                <a16:creationId xmlns:a16="http://schemas.microsoft.com/office/drawing/2014/main" id="{8B62C410-BD17-45B3-98BD-178C05D381D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44580" y="3224820"/>
            <a:ext cx="457200" cy="457200"/>
          </a:xfrm>
          <a:prstGeom prst="rect">
            <a:avLst/>
          </a:prstGeom>
        </p:spPr>
      </p:pic>
      <p:pic>
        <p:nvPicPr>
          <p:cNvPr id="22" name="Graphic 21" descr="Close">
            <a:extLst>
              <a:ext uri="{FF2B5EF4-FFF2-40B4-BE49-F238E27FC236}">
                <a16:creationId xmlns:a16="http://schemas.microsoft.com/office/drawing/2014/main" id="{E238817D-5EFA-46DE-918F-EA7BCEE259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21313" y="4784223"/>
            <a:ext cx="457200" cy="457200"/>
          </a:xfrm>
          <a:prstGeom prst="rect">
            <a:avLst/>
          </a:prstGeom>
        </p:spPr>
      </p:pic>
      <p:pic>
        <p:nvPicPr>
          <p:cNvPr id="23" name="Graphic 22" descr="Close">
            <a:extLst>
              <a:ext uri="{FF2B5EF4-FFF2-40B4-BE49-F238E27FC236}">
                <a16:creationId xmlns:a16="http://schemas.microsoft.com/office/drawing/2014/main" id="{FE8FE035-7F36-4ABB-8DDE-A603E178E3A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21313" y="5534881"/>
            <a:ext cx="457200" cy="457200"/>
          </a:xfrm>
          <a:prstGeom prst="rect">
            <a:avLst/>
          </a:prstGeom>
        </p:spPr>
      </p:pic>
      <p:pic>
        <p:nvPicPr>
          <p:cNvPr id="24" name="Graphic 23" descr="Close">
            <a:extLst>
              <a:ext uri="{FF2B5EF4-FFF2-40B4-BE49-F238E27FC236}">
                <a16:creationId xmlns:a16="http://schemas.microsoft.com/office/drawing/2014/main" id="{BE0D131A-111F-410C-8A9D-A1788E94130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44580" y="4784223"/>
            <a:ext cx="457200" cy="457200"/>
          </a:xfrm>
          <a:prstGeom prst="rect">
            <a:avLst/>
          </a:prstGeom>
        </p:spPr>
      </p:pic>
      <p:pic>
        <p:nvPicPr>
          <p:cNvPr id="25" name="Graphic 24" descr="Close">
            <a:extLst>
              <a:ext uri="{FF2B5EF4-FFF2-40B4-BE49-F238E27FC236}">
                <a16:creationId xmlns:a16="http://schemas.microsoft.com/office/drawing/2014/main" id="{0598F74D-F612-4DB3-A361-23D326BB02A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44580" y="5534881"/>
            <a:ext cx="457200" cy="457200"/>
          </a:xfrm>
          <a:prstGeom prst="rect">
            <a:avLst/>
          </a:prstGeom>
        </p:spPr>
      </p:pic>
      <p:pic>
        <p:nvPicPr>
          <p:cNvPr id="26" name="Graphic 25" descr="Close">
            <a:extLst>
              <a:ext uri="{FF2B5EF4-FFF2-40B4-BE49-F238E27FC236}">
                <a16:creationId xmlns:a16="http://schemas.microsoft.com/office/drawing/2014/main" id="{B4AC860D-05F9-454A-8BDF-C6BC99C951B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48901" y="4792330"/>
            <a:ext cx="457200" cy="457200"/>
          </a:xfrm>
          <a:prstGeom prst="rect">
            <a:avLst/>
          </a:prstGeom>
        </p:spPr>
      </p:pic>
      <p:pic>
        <p:nvPicPr>
          <p:cNvPr id="27" name="Graphic 26" descr="Close">
            <a:extLst>
              <a:ext uri="{FF2B5EF4-FFF2-40B4-BE49-F238E27FC236}">
                <a16:creationId xmlns:a16="http://schemas.microsoft.com/office/drawing/2014/main" id="{D841AF61-29B1-4E3F-AC5B-55891933F86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48901" y="5542988"/>
            <a:ext cx="457200" cy="457200"/>
          </a:xfrm>
          <a:prstGeom prst="rect">
            <a:avLst/>
          </a:prstGeom>
        </p:spPr>
      </p:pic>
      <p:pic>
        <p:nvPicPr>
          <p:cNvPr id="28" name="Graphic 27" descr="Close">
            <a:extLst>
              <a:ext uri="{FF2B5EF4-FFF2-40B4-BE49-F238E27FC236}">
                <a16:creationId xmlns:a16="http://schemas.microsoft.com/office/drawing/2014/main" id="{33E1CAE8-8B04-4B8E-9963-D4322F1E876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44580" y="5159552"/>
            <a:ext cx="457200" cy="457200"/>
          </a:xfrm>
          <a:prstGeom prst="rect">
            <a:avLst/>
          </a:prstGeom>
        </p:spPr>
      </p:pic>
      <p:pic>
        <p:nvPicPr>
          <p:cNvPr id="29" name="Graphic 28" descr="Close">
            <a:extLst>
              <a:ext uri="{FF2B5EF4-FFF2-40B4-BE49-F238E27FC236}">
                <a16:creationId xmlns:a16="http://schemas.microsoft.com/office/drawing/2014/main" id="{0A7D63A6-4A5B-4CD1-8F1E-2E59198430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48901" y="5167659"/>
            <a:ext cx="457200" cy="457200"/>
          </a:xfrm>
          <a:prstGeom prst="rect">
            <a:avLst/>
          </a:prstGeom>
        </p:spPr>
      </p:pic>
    </p:spTree>
    <p:extLst>
      <p:ext uri="{BB962C8B-B14F-4D97-AF65-F5344CB8AC3E}">
        <p14:creationId xmlns:p14="http://schemas.microsoft.com/office/powerpoint/2010/main" val="2411969533"/>
      </p:ext>
    </p:extLst>
  </p:cSld>
  <p:clrMapOvr>
    <a:masterClrMapping/>
  </p:clrMapOvr>
  <p:transition>
    <p:fade/>
  </p:transition>
</p:sld>
</file>

<file path=ppt/theme/theme1.xml><?xml version="1.0" encoding="utf-8"?>
<a:theme xmlns:a="http://schemas.openxmlformats.org/drawingml/2006/main" name="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0.xml><?xml version="1.0" encoding="utf-8"?>
<a:theme xmlns:a="http://schemas.openxmlformats.org/drawingml/2006/main" name="3_Theme1">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F6D66BD4-7B07-4699-B06D-BC93517CD41D}" vid="{F1E1C859-CC40-4AC4-9C64-FD4A43745BE5}"/>
    </a:ext>
  </a:extLst>
</a:theme>
</file>

<file path=ppt/theme/theme11.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2.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6B10D3DC-79BB-41E0-87BB-BE6A83771BAF}" vid="{4B527ED0-5366-44B3-B1C1-D0D1A74DA925}"/>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3.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5.xml><?xml version="1.0" encoding="utf-8"?>
<a:theme xmlns:a="http://schemas.openxmlformats.org/drawingml/2006/main" name="2_Theme1">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F6D66BD4-7B07-4699-B06D-BC93517CD41D}" vid="{F1E1C859-CC40-4AC4-9C64-FD4A43745BE5}"/>
    </a:ext>
  </a:extLst>
</a:theme>
</file>

<file path=ppt/theme/theme6.xml><?xml version="1.0" encoding="utf-8"?>
<a:theme xmlns:a="http://schemas.openxmlformats.org/drawingml/2006/main" name="1_9-51052_Microsoft_Inspire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16x9_Template.potx" id="{94A5D6B2-7240-4A5C-AB37-83928CABDB39}" vid="{67D0148C-3AD0-4F42-9954-CB1B5AC05762}"/>
    </a:ext>
  </a:extLst>
</a:theme>
</file>

<file path=ppt/theme/theme7.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8.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4_Office Theme">
  <a:themeElements>
    <a:clrScheme name="Microsoft Dynamics">
      <a:dk1>
        <a:sysClr val="windowText" lastClr="000000"/>
      </a:dk1>
      <a:lt1>
        <a:sysClr val="window" lastClr="FFFFFF"/>
      </a:lt1>
      <a:dk2>
        <a:srgbClr val="44546A"/>
      </a:dk2>
      <a:lt2>
        <a:srgbClr val="E7E6E6"/>
      </a:lt2>
      <a:accent1>
        <a:srgbClr val="002050"/>
      </a:accent1>
      <a:accent2>
        <a:srgbClr val="00188F"/>
      </a:accent2>
      <a:accent3>
        <a:srgbClr val="0078D7"/>
      </a:accent3>
      <a:accent4>
        <a:srgbClr val="00BCF2"/>
      </a:accent4>
      <a:accent5>
        <a:srgbClr val="000000"/>
      </a:accent5>
      <a:accent6>
        <a:srgbClr val="FFFFFF"/>
      </a:accent6>
      <a:hlink>
        <a:srgbClr val="00BCF2"/>
      </a:hlink>
      <a:folHlink>
        <a:srgbClr val="00BCF2"/>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A594F0CA57AE84E85DD3F4176FB269A" ma:contentTypeVersion="2" ma:contentTypeDescription="Create a new document." ma:contentTypeScope="" ma:versionID="30679743f298d923ff641f63919dbf7b">
  <xsd:schema xmlns:xsd="http://www.w3.org/2001/XMLSchema" xmlns:xs="http://www.w3.org/2001/XMLSchema" xmlns:p="http://schemas.microsoft.com/office/2006/metadata/properties" xmlns:ns2="0781d023-1dfc-49e8-823d-344ec96fbc3a" targetNamespace="http://schemas.microsoft.com/office/2006/metadata/properties" ma:root="true" ma:fieldsID="992698d938a10ec8b0f6999693723dd5" ns2:_="">
    <xsd:import namespace="0781d023-1dfc-49e8-823d-344ec96fbc3a"/>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81d023-1dfc-49e8-823d-344ec96fbc3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F63E21E-B7EF-4A36-BDAC-03D86591D01B}">
  <ds:schemaRefs>
    <ds:schemaRef ds:uri="http://schemas.microsoft.com/office/2006/metadata/properties"/>
    <ds:schemaRef ds:uri="http://schemas.microsoft.com/office/infopath/2007/PartnerControls"/>
    <ds:schemaRef ds:uri="http://schemas.microsoft.com/sharepoint/v3"/>
    <ds:schemaRef ds:uri="977d26c6-a153-4bd7-81fe-6be209c09c5d"/>
  </ds:schemaRefs>
</ds:datastoreItem>
</file>

<file path=customXml/itemProps2.xml><?xml version="1.0" encoding="utf-8"?>
<ds:datastoreItem xmlns:ds="http://schemas.openxmlformats.org/officeDocument/2006/customXml" ds:itemID="{2D47953C-0D19-408C-A34C-6868A0289CA1}"/>
</file>

<file path=customXml/itemProps3.xml><?xml version="1.0" encoding="utf-8"?>
<ds:datastoreItem xmlns:ds="http://schemas.openxmlformats.org/officeDocument/2006/customXml" ds:itemID="{EDA5E279-7E1C-4AC1-9189-9420BAA7AFA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7256</TotalTime>
  <Words>7094</Words>
  <Application>Microsoft Office PowerPoint</Application>
  <PresentationFormat>Widescreen</PresentationFormat>
  <Paragraphs>927</Paragraphs>
  <Slides>51</Slides>
  <Notes>40</Notes>
  <HiddenSlides>4</HiddenSlides>
  <MMClips>0</MMClips>
  <ScaleCrop>false</ScaleCrop>
  <HeadingPairs>
    <vt:vector size="6" baseType="variant">
      <vt:variant>
        <vt:lpstr>Fonts Used</vt:lpstr>
      </vt:variant>
      <vt:variant>
        <vt:i4>10</vt:i4>
      </vt:variant>
      <vt:variant>
        <vt:lpstr>Theme</vt:lpstr>
      </vt:variant>
      <vt:variant>
        <vt:i4>12</vt:i4>
      </vt:variant>
      <vt:variant>
        <vt:lpstr>Slide Titles</vt:lpstr>
      </vt:variant>
      <vt:variant>
        <vt:i4>51</vt:i4>
      </vt:variant>
    </vt:vector>
  </HeadingPairs>
  <TitlesOfParts>
    <vt:vector size="73" baseType="lpstr">
      <vt:lpstr>Arial</vt:lpstr>
      <vt:lpstr>Calibri</vt:lpstr>
      <vt:lpstr>Calibri Light</vt:lpstr>
      <vt:lpstr>Cambria Math</vt:lpstr>
      <vt:lpstr>Consolas</vt:lpstr>
      <vt:lpstr>Segoe UI</vt:lpstr>
      <vt:lpstr>Segoe UI Light</vt:lpstr>
      <vt:lpstr>Segoe UI Semibold</vt:lpstr>
      <vt:lpstr>Segoe UI Semilight</vt:lpstr>
      <vt:lpstr>Wingdings</vt:lpstr>
      <vt:lpstr>WHITE TEMPLATE</vt:lpstr>
      <vt:lpstr>5-50203_Microsoft_Ignite_Template</vt:lpstr>
      <vt:lpstr>C+E Readiness Template</vt:lpstr>
      <vt:lpstr>2_Dynamics 365</vt:lpstr>
      <vt:lpstr>2_Theme1</vt:lpstr>
      <vt:lpstr>1_9-51052_Microsoft_Inspire_Template_Dark</vt:lpstr>
      <vt:lpstr>9-51052_Microsoft_Ready_Template_Light</vt:lpstr>
      <vt:lpstr>1_Office Theme</vt:lpstr>
      <vt:lpstr>4_Office Theme</vt:lpstr>
      <vt:lpstr>3_Theme1</vt:lpstr>
      <vt:lpstr>1_WHITE TEMPLATE</vt:lpstr>
      <vt:lpstr>1_5-50203_Microsoft_Ignite_Template</vt:lpstr>
      <vt:lpstr>Migrating SQL databases to Azure Azure SQL Managed Instance Migration Workshop</vt:lpstr>
      <vt:lpstr>Agenda</vt:lpstr>
      <vt:lpstr>Agenda</vt:lpstr>
      <vt:lpstr>Azure SQL</vt:lpstr>
      <vt:lpstr>Azure Data Modernization Choices</vt:lpstr>
      <vt:lpstr>Azure SQL Database</vt:lpstr>
      <vt:lpstr>Azure SQL  </vt:lpstr>
      <vt:lpstr>Azure SQL: multi-faceted service</vt:lpstr>
      <vt:lpstr>Azure SQL: multi-faceted service</vt:lpstr>
      <vt:lpstr>Azure SQL Database — Everything built-in</vt:lpstr>
      <vt:lpstr>Azure SQL Database — Everything built in</vt:lpstr>
      <vt:lpstr>The Allscripts prescription for agility: lift and shift to  the cloud</vt:lpstr>
      <vt:lpstr>Komatsu achieves breakthrough performance gains and savings with Azure SQL Database Managed Instance</vt:lpstr>
      <vt:lpstr>AccuWeather weathers the storm with Azure</vt:lpstr>
      <vt:lpstr>World-class, cloud-enabled time and labor application. </vt:lpstr>
      <vt:lpstr>General Purpose </vt:lpstr>
      <vt:lpstr>Business Critical</vt:lpstr>
      <vt:lpstr>Hyperscale</vt:lpstr>
      <vt:lpstr>What is Azure SQL Database Hyperscale?</vt:lpstr>
      <vt:lpstr>Read IO – service tiers comparison</vt:lpstr>
      <vt:lpstr>Flexible compute, storage &amp; performance options</vt:lpstr>
      <vt:lpstr>SQL Database versus Managed Instance</vt:lpstr>
      <vt:lpstr>Hyperscale and Azure DW</vt:lpstr>
      <vt:lpstr>Migrating to Azure SQL</vt:lpstr>
      <vt:lpstr>Data Migration Process </vt:lpstr>
      <vt:lpstr>Upgrade &amp; migration tools</vt:lpstr>
      <vt:lpstr>PowerPoint Presentation</vt:lpstr>
      <vt:lpstr>Lab Scenario</vt:lpstr>
      <vt:lpstr>Modernizing the WideWorldImporters Gaming Division</vt:lpstr>
      <vt:lpstr>Customer concerns</vt:lpstr>
      <vt:lpstr>Pre-migration</vt:lpstr>
      <vt:lpstr>Data Migration Process </vt:lpstr>
      <vt:lpstr>Tailspin Toys – Recommended database</vt:lpstr>
      <vt:lpstr>Flexible compute, storage &amp; performance options</vt:lpstr>
      <vt:lpstr>Migration</vt:lpstr>
      <vt:lpstr>Data Migration Process </vt:lpstr>
      <vt:lpstr>PoC – Gaming services </vt:lpstr>
      <vt:lpstr>PoC – Gaming services </vt:lpstr>
      <vt:lpstr>Preferred migration solution</vt:lpstr>
      <vt:lpstr>Azure Hybrid Benefit for SQL Server</vt:lpstr>
      <vt:lpstr>Post-Migration</vt:lpstr>
      <vt:lpstr>Data Migration Process </vt:lpstr>
      <vt:lpstr>Post-migration PoC </vt:lpstr>
      <vt:lpstr>Read-only reporting</vt:lpstr>
      <vt:lpstr>Advanced Data Security</vt:lpstr>
      <vt:lpstr>After the migration </vt:lpstr>
      <vt:lpstr>Next steps for Azure SQL + Migrations </vt:lpstr>
      <vt:lpstr>What you will learn in this workshop</vt:lpstr>
      <vt:lpstr>Lab:  </vt:lpstr>
      <vt:lpstr>Lab set-up</vt:lpstr>
      <vt:lpstr>Using Lab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Server on the Microsoft Azure Platform SQL Server Ground to Cloud Workshop</dc:title>
  <dc:creator>Anna Thomas</dc:creator>
  <cp:lastModifiedBy>Lana Koprivica</cp:lastModifiedBy>
  <cp:revision>52</cp:revision>
  <dcterms:created xsi:type="dcterms:W3CDTF">2019-08-14T16:47:37Z</dcterms:created>
  <dcterms:modified xsi:type="dcterms:W3CDTF">2019-11-07T04:15:47Z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antho@microsoft.com</vt:lpwstr>
  </property>
  <property fmtid="{D5CDD505-2E9C-101B-9397-08002B2CF9AE}" pid="5" name="MSIP_Label_f42aa342-8706-4288-bd11-ebb85995028c_SetDate">
    <vt:lpwstr>2019-08-14T17:21:32.4088280Z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2e85dbf2-32ed-42c6-a079-7f57d95cc4ea</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0x0101003A594F0CA57AE84E85DD3F4176FB269A</vt:lpwstr>
  </property>
</Properties>
</file>